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5296252" y="2759061"/>
            <a:ext cx="182880" cy="182880"/>
          </a:xfrm>
          <a:prstGeom prst="rect">
            <a:avLst/>
          </a:prstGeom>
          <a:noFill/>
          <a:ln w="1270">
            <a:solidFill>
              <a:srgbClr val="5A1B8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889536" y="4172433"/>
            <a:ext cx="182880" cy="182880"/>
          </a:xfrm>
          <a:prstGeom prst="rect">
            <a:avLst/>
          </a:prstGeom>
          <a:noFill/>
          <a:ln w="1270">
            <a:solidFill>
              <a:srgbClr val="3CB11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532274" y="656607"/>
            <a:ext cx="182880" cy="182880"/>
          </a:xfrm>
          <a:prstGeom prst="cube">
            <a:avLst/>
          </a:prstGeom>
          <a:noFill/>
          <a:ln w="1270">
            <a:solidFill>
              <a:srgbClr val="0393B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80961" y="3247928"/>
            <a:ext cx="182880" cy="182880"/>
          </a:xfrm>
          <a:prstGeom prst="rect">
            <a:avLst/>
          </a:prstGeom>
          <a:noFill/>
          <a:ln w="1270">
            <a:solidFill>
              <a:srgbClr val="6082E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47653" y="4009466"/>
            <a:ext cx="182880" cy="182880"/>
          </a:xfrm>
          <a:prstGeom prst="triangle">
            <a:avLst/>
          </a:prstGeom>
          <a:noFill/>
          <a:ln w="1270">
            <a:solidFill>
              <a:srgbClr val="BCAC4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 Generation and Distribution: An Overview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basics of how electricity is generated and distributed to homes and businesses.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We'll explore: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Generation: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Different methods of generating electricity.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Transmission: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Moving electricity over long distances.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Distribution: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Delivering electricity to consumers.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Future Trends: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Emerging technologies in the power sector.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178249" y="1349134"/>
            <a:ext cx="182880" cy="182880"/>
          </a:xfrm>
          <a:prstGeom prst="cube">
            <a:avLst/>
          </a:prstGeom>
          <a:noFill/>
          <a:ln w="1270">
            <a:solidFill>
              <a:srgbClr val="0380E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00036" y="3806607"/>
            <a:ext cx="182880" cy="182880"/>
          </a:xfrm>
          <a:prstGeom prst="rect">
            <a:avLst/>
          </a:prstGeom>
          <a:noFill/>
          <a:ln w="1270">
            <a:solidFill>
              <a:srgbClr val="094BF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235497" y="2402427"/>
            <a:ext cx="182880" cy="182880"/>
          </a:xfrm>
          <a:prstGeom prst="cube">
            <a:avLst/>
          </a:prstGeom>
          <a:noFill/>
          <a:ln w="1270">
            <a:solidFill>
              <a:srgbClr val="4BE71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78758" y="582726"/>
            <a:ext cx="182880" cy="182880"/>
          </a:xfrm>
          <a:prstGeom prst="sun">
            <a:avLst/>
          </a:prstGeom>
          <a:noFill/>
          <a:ln w="1270">
            <a:solidFill>
              <a:srgbClr val="04F31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71631" y="3489705"/>
            <a:ext cx="182880" cy="182880"/>
          </a:xfrm>
          <a:prstGeom prst="sun">
            <a:avLst/>
          </a:prstGeom>
          <a:noFill/>
          <a:ln w="1270">
            <a:solidFill>
              <a:srgbClr val="445CB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Distribution: Delivering Electricity to Consumers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Distribution lines carry electricity from substations to homes and businesses.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Lower Voltage: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Distribution lines operate at lower voltages than transmission lines (e.g., 120/240 volts in the US).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Distribution Transformers: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Located near homes and businesses to step down the voltage further.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959353" y="824790"/>
            <a:ext cx="182880" cy="182880"/>
          </a:xfrm>
          <a:prstGeom prst="cube">
            <a:avLst/>
          </a:prstGeom>
          <a:noFill/>
          <a:ln w="1270">
            <a:solidFill>
              <a:srgbClr val="9DBD9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89699" y="4286344"/>
            <a:ext cx="182880" cy="182880"/>
          </a:xfrm>
          <a:prstGeom prst="rect">
            <a:avLst/>
          </a:prstGeom>
          <a:noFill/>
          <a:ln w="1270">
            <a:solidFill>
              <a:srgbClr val="28A28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86518" y="1029251"/>
            <a:ext cx="182880" cy="182880"/>
          </a:xfrm>
          <a:prstGeom prst="triangle">
            <a:avLst/>
          </a:prstGeom>
          <a:noFill/>
          <a:ln w="1270">
            <a:solidFill>
              <a:srgbClr val="31D44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54082" y="952379"/>
            <a:ext cx="182880" cy="182880"/>
          </a:xfrm>
          <a:prstGeom prst="triangle">
            <a:avLst/>
          </a:prstGeom>
          <a:noFill/>
          <a:ln w="1270">
            <a:solidFill>
              <a:srgbClr val="9F677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66245" y="4274620"/>
            <a:ext cx="182880" cy="182880"/>
          </a:xfrm>
          <a:prstGeom prst="sun">
            <a:avLst/>
          </a:prstGeom>
          <a:noFill/>
          <a:ln w="1270">
            <a:solidFill>
              <a:srgbClr val="9A6A1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Smart Grids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Traditional grids are being upgraded to 'smart grids'.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Technology: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Utilizes sensors, communication networks, and advanced software.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Improved efficiency, reliability, and security; enables integration of renewable energy 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543135" y="1509516"/>
            <a:ext cx="182880" cy="182880"/>
          </a:xfrm>
          <a:prstGeom prst="cube">
            <a:avLst/>
          </a:prstGeom>
          <a:noFill/>
          <a:ln w="1270">
            <a:solidFill>
              <a:srgbClr val="B6FD6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69581" y="4554544"/>
            <a:ext cx="182880" cy="182880"/>
          </a:xfrm>
          <a:prstGeom prst="cube">
            <a:avLst/>
          </a:prstGeom>
          <a:noFill/>
          <a:ln w="1270">
            <a:solidFill>
              <a:srgbClr val="D5C8C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24793" y="1059127"/>
            <a:ext cx="182880" cy="182880"/>
          </a:xfrm>
          <a:prstGeom prst="sun">
            <a:avLst/>
          </a:prstGeom>
          <a:noFill/>
          <a:ln w="1270">
            <a:solidFill>
              <a:srgbClr val="F2761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3686" y="2219061"/>
            <a:ext cx="182880" cy="182880"/>
          </a:xfrm>
          <a:prstGeom prst="rect">
            <a:avLst/>
          </a:prstGeom>
          <a:noFill/>
          <a:ln w="1270">
            <a:solidFill>
              <a:srgbClr val="1F733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27299" y="3801787"/>
            <a:ext cx="182880" cy="182880"/>
          </a:xfrm>
          <a:prstGeom prst="sun">
            <a:avLst/>
          </a:prstGeom>
          <a:noFill/>
          <a:ln w="1270">
            <a:solidFill>
              <a:srgbClr val="AE0C3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in Power Generation and Distribution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Integrating Renewable Energy: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Dealing with intermittency and variability.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Grid Modernization: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Upgrading aging infrastructure.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Protecting the grid from cyberattacks.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Storage: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Developing cost-effective and reliable energy storage solutions.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871532" y="1192446"/>
            <a:ext cx="182880" cy="182880"/>
          </a:xfrm>
          <a:prstGeom prst="cube">
            <a:avLst/>
          </a:prstGeom>
          <a:noFill/>
          <a:ln w="1270">
            <a:solidFill>
              <a:srgbClr val="63A55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4162" y="4239245"/>
            <a:ext cx="182880" cy="182880"/>
          </a:xfrm>
          <a:prstGeom prst="rect">
            <a:avLst/>
          </a:prstGeom>
          <a:noFill/>
          <a:ln w="1270">
            <a:solidFill>
              <a:srgbClr val="BD78D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65506" y="1998730"/>
            <a:ext cx="182880" cy="182880"/>
          </a:xfrm>
          <a:prstGeom prst="rect">
            <a:avLst/>
          </a:prstGeom>
          <a:noFill/>
          <a:ln w="1270">
            <a:solidFill>
              <a:srgbClr val="D612C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92598" y="4402915"/>
            <a:ext cx="182880" cy="182880"/>
          </a:xfrm>
          <a:prstGeom prst="triangle">
            <a:avLst/>
          </a:prstGeom>
          <a:noFill/>
          <a:ln w="1270">
            <a:solidFill>
              <a:srgbClr val="80A8E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31525" y="4034239"/>
            <a:ext cx="182880" cy="182880"/>
          </a:xfrm>
          <a:prstGeom prst="sun">
            <a:avLst/>
          </a:prstGeom>
          <a:noFill/>
          <a:ln w="1270">
            <a:solidFill>
              <a:srgbClr val="F2459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Energy Storage Systems (ESS)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storage plays a crucial role in stabilizing the electrical grid by balancing supply and demand.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Batteries: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Lithium-ion, lead-acid, flow batteries.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Pumped Hydro Storage: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Pumping water uphill to store energy, then releasing it to generate electricity.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Compressed Air Energy Storage (CAES):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Compressing air and storing it underground to be released later to drive a turbine.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Flywheels: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a rotating mass to store kinetic energy.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465025" y="3690473"/>
            <a:ext cx="182880" cy="182880"/>
          </a:xfrm>
          <a:prstGeom prst="sun">
            <a:avLst/>
          </a:prstGeom>
          <a:noFill/>
          <a:ln w="1270">
            <a:solidFill>
              <a:srgbClr val="0528C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67208" y="3149724"/>
            <a:ext cx="182880" cy="182880"/>
          </a:xfrm>
          <a:prstGeom prst="triangle">
            <a:avLst/>
          </a:prstGeom>
          <a:noFill/>
          <a:ln w="1270">
            <a:solidFill>
              <a:srgbClr val="02E68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72595" y="483870"/>
            <a:ext cx="182880" cy="182880"/>
          </a:xfrm>
          <a:prstGeom prst="sun">
            <a:avLst/>
          </a:prstGeom>
          <a:noFill/>
          <a:ln w="1270">
            <a:solidFill>
              <a:srgbClr val="475D0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52497" y="2485098"/>
            <a:ext cx="182880" cy="182880"/>
          </a:xfrm>
          <a:prstGeom prst="sun">
            <a:avLst/>
          </a:prstGeom>
          <a:noFill/>
          <a:ln w="1270">
            <a:solidFill>
              <a:srgbClr val="DD9E9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38406" y="1678212"/>
            <a:ext cx="182880" cy="182880"/>
          </a:xfrm>
          <a:prstGeom prst="sun">
            <a:avLst/>
          </a:prstGeom>
          <a:noFill/>
          <a:ln w="1270">
            <a:solidFill>
              <a:srgbClr val="A3268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 Factor Correction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factor measures how effectively electrical power is used.  Low power factor results in inefficient energy usage.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Inductive Loads: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Motors, transformers, and other inductive loads cause lagging power factor.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Capacitive Loads: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Capacitors can be used to correct lagging power factor.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Reduced energy consumption, lower electricity bills, improved system capacity.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901076" y="965949"/>
            <a:ext cx="182880" cy="182880"/>
          </a:xfrm>
          <a:prstGeom prst="triangle">
            <a:avLst/>
          </a:prstGeom>
          <a:noFill/>
          <a:ln w="1270">
            <a:solidFill>
              <a:srgbClr val="3D7FE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28293" y="361729"/>
            <a:ext cx="182880" cy="182880"/>
          </a:xfrm>
          <a:prstGeom prst="sun">
            <a:avLst/>
          </a:prstGeom>
          <a:noFill/>
          <a:ln w="1270">
            <a:solidFill>
              <a:srgbClr val="BB150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74052" y="593444"/>
            <a:ext cx="182880" cy="182880"/>
          </a:xfrm>
          <a:prstGeom prst="rect">
            <a:avLst/>
          </a:prstGeom>
          <a:noFill/>
          <a:ln w="1270">
            <a:solidFill>
              <a:srgbClr val="306B0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04422" y="600323"/>
            <a:ext cx="182880" cy="182880"/>
          </a:xfrm>
          <a:prstGeom prst="cube">
            <a:avLst/>
          </a:prstGeom>
          <a:noFill/>
          <a:ln w="1270">
            <a:solidFill>
              <a:srgbClr val="A1238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11721" y="3263972"/>
            <a:ext cx="182880" cy="182880"/>
          </a:xfrm>
          <a:prstGeom prst="triangle">
            <a:avLst/>
          </a:prstGeom>
          <a:noFill/>
          <a:ln w="1270">
            <a:solidFill>
              <a:srgbClr val="7BD56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Microgrids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Microgrids are localized energy grids that can operate independently or in conjunction with the main grid.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Components: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Distributed generation sources (solar, wind, generators), energy storage, control systems.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Increased resilience, improved power quality, reduced transmission losses, enables local energy resources.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01292" y="3809657"/>
            <a:ext cx="182880" cy="182880"/>
          </a:xfrm>
          <a:prstGeom prst="rect">
            <a:avLst/>
          </a:prstGeom>
          <a:noFill/>
          <a:ln w="1270">
            <a:solidFill>
              <a:srgbClr val="389D4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81976" y="2002744"/>
            <a:ext cx="182880" cy="182880"/>
          </a:xfrm>
          <a:prstGeom prst="rect">
            <a:avLst/>
          </a:prstGeom>
          <a:noFill/>
          <a:ln w="1270">
            <a:solidFill>
              <a:srgbClr val="870CE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49405" y="712718"/>
            <a:ext cx="182880" cy="182880"/>
          </a:xfrm>
          <a:prstGeom prst="sun">
            <a:avLst/>
          </a:prstGeom>
          <a:noFill/>
          <a:ln w="1270">
            <a:solidFill>
              <a:srgbClr val="18A39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21739" y="4407633"/>
            <a:ext cx="182880" cy="182880"/>
          </a:xfrm>
          <a:prstGeom prst="sun">
            <a:avLst/>
          </a:prstGeom>
          <a:noFill/>
          <a:ln w="1270">
            <a:solidFill>
              <a:srgbClr val="0373F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76523" y="2024245"/>
            <a:ext cx="182880" cy="182880"/>
          </a:xfrm>
          <a:prstGeom prst="triangle">
            <a:avLst/>
          </a:prstGeom>
          <a:noFill/>
          <a:ln w="1270">
            <a:solidFill>
              <a:srgbClr val="43969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Demand Response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Demand response is a program that encourages consumers to reduce their electricity usage during peak demand periods.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Incentives: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Consumers receive financial incentives for reducing their electricity consumption.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Reduces strain on the grid, lowers electricity prices, improves grid reliability.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472615" y="1794127"/>
            <a:ext cx="182880" cy="182880"/>
          </a:xfrm>
          <a:prstGeom prst="sun">
            <a:avLst/>
          </a:prstGeom>
          <a:noFill/>
          <a:ln w="1270">
            <a:solidFill>
              <a:srgbClr val="8E8A7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20649" y="2273182"/>
            <a:ext cx="182880" cy="182880"/>
          </a:xfrm>
          <a:prstGeom prst="sun">
            <a:avLst/>
          </a:prstGeom>
          <a:noFill/>
          <a:ln w="1270">
            <a:solidFill>
              <a:srgbClr val="AE581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82501" y="2379078"/>
            <a:ext cx="182880" cy="182880"/>
          </a:xfrm>
          <a:prstGeom prst="rect">
            <a:avLst/>
          </a:prstGeom>
          <a:noFill/>
          <a:ln w="1270">
            <a:solidFill>
              <a:srgbClr val="67E9C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05288" y="4290636"/>
            <a:ext cx="182880" cy="182880"/>
          </a:xfrm>
          <a:prstGeom prst="triangle">
            <a:avLst/>
          </a:prstGeom>
          <a:noFill/>
          <a:ln w="1270">
            <a:solidFill>
              <a:srgbClr val="BB29B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76606" y="1042312"/>
            <a:ext cx="182880" cy="182880"/>
          </a:xfrm>
          <a:prstGeom prst="triangle">
            <a:avLst/>
          </a:prstGeom>
          <a:noFill/>
          <a:ln w="1270">
            <a:solidFill>
              <a:srgbClr val="98AFD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Trends: The Future of Power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Renewable Energy: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Transitioning to a cleaner energy mix.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Grids and Smart Meters: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Advanced technologies for monitoring and managing the grid.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Vehicles (EVs):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Impact on electricity demand and grid infrastructure.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Distributed Generation: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More power generation closer to consumers.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963575" y="2901765"/>
            <a:ext cx="182880" cy="182880"/>
          </a:xfrm>
          <a:prstGeom prst="triangle">
            <a:avLst/>
          </a:prstGeom>
          <a:noFill/>
          <a:ln w="1270">
            <a:solidFill>
              <a:srgbClr val="A01BB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98641" y="2381269"/>
            <a:ext cx="182880" cy="182880"/>
          </a:xfrm>
          <a:prstGeom prst="sun">
            <a:avLst/>
          </a:prstGeom>
          <a:noFill/>
          <a:ln w="1270">
            <a:solidFill>
              <a:srgbClr val="944B8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2547" y="4092504"/>
            <a:ext cx="182880" cy="182880"/>
          </a:xfrm>
          <a:prstGeom prst="cube">
            <a:avLst/>
          </a:prstGeom>
          <a:noFill/>
          <a:ln w="1270">
            <a:solidFill>
              <a:srgbClr val="378C7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0075" y="4184858"/>
            <a:ext cx="182880" cy="182880"/>
          </a:xfrm>
          <a:prstGeom prst="triangle">
            <a:avLst/>
          </a:prstGeom>
          <a:noFill/>
          <a:ln w="1270">
            <a:solidFill>
              <a:srgbClr val="43998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49447" y="2401052"/>
            <a:ext cx="182880" cy="182880"/>
          </a:xfrm>
          <a:prstGeom prst="cube">
            <a:avLst/>
          </a:prstGeom>
          <a:noFill/>
          <a:ln w="1270">
            <a:solidFill>
              <a:srgbClr val="049B5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Vehicle (EV) Charging Infrastructure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increasing adoption of electric vehicles requires a robust charging infrastructure.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Level 1: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Standard household outlet (slowest charging).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Level 2: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240-volt outlet (faster charging, common in homes and public locations).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DC Fast Charging: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High-power charging stations (fastest charging, typically found along highways).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Charging: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Optimizing charging schedules to reduce strain on the grid.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307437" y="1700040"/>
            <a:ext cx="182880" cy="182880"/>
          </a:xfrm>
          <a:prstGeom prst="triangle">
            <a:avLst/>
          </a:prstGeom>
          <a:noFill/>
          <a:ln w="1270">
            <a:solidFill>
              <a:srgbClr val="3FEC7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87221" y="1296848"/>
            <a:ext cx="182880" cy="182880"/>
          </a:xfrm>
          <a:prstGeom prst="cube">
            <a:avLst/>
          </a:prstGeom>
          <a:noFill/>
          <a:ln w="1270">
            <a:solidFill>
              <a:srgbClr val="5CBA4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99070" y="1836085"/>
            <a:ext cx="182880" cy="182880"/>
          </a:xfrm>
          <a:prstGeom prst="sun">
            <a:avLst/>
          </a:prstGeom>
          <a:noFill/>
          <a:ln w="1270">
            <a:solidFill>
              <a:srgbClr val="52258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54998" y="1801477"/>
            <a:ext cx="182880" cy="182880"/>
          </a:xfrm>
          <a:prstGeom prst="sun">
            <a:avLst/>
          </a:prstGeom>
          <a:noFill/>
          <a:ln w="1270">
            <a:solidFill>
              <a:srgbClr val="B79B4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792344" y="2572105"/>
            <a:ext cx="182880" cy="182880"/>
          </a:xfrm>
          <a:prstGeom prst="sun">
            <a:avLst/>
          </a:prstGeom>
          <a:noFill/>
          <a:ln w="1270">
            <a:solidFill>
              <a:srgbClr val="E38C8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High-Voltage Direct Current (HVDC) Transmission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HVDC transmission is used for transmitting large amounts of power over long distances.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Lower losses than AC transmission over long distances, allows for interconnection of asynchronous AC grids.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Underwater cables, long-distance transmission lines, connecting renewable energy sources to the grid.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71040" y="4480338"/>
            <a:ext cx="182880" cy="182880"/>
          </a:xfrm>
          <a:prstGeom prst="cube">
            <a:avLst/>
          </a:prstGeom>
          <a:noFill/>
          <a:ln w="1270">
            <a:solidFill>
              <a:srgbClr val="57148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97622" y="3591020"/>
            <a:ext cx="182880" cy="182880"/>
          </a:xfrm>
          <a:prstGeom prst="cube">
            <a:avLst/>
          </a:prstGeom>
          <a:noFill/>
          <a:ln w="1270">
            <a:solidFill>
              <a:srgbClr val="D3EB2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555843" y="3678268"/>
            <a:ext cx="182880" cy="182880"/>
          </a:xfrm>
          <a:prstGeom prst="cube">
            <a:avLst/>
          </a:prstGeom>
          <a:noFill/>
          <a:ln w="1270">
            <a:solidFill>
              <a:srgbClr val="1BAB5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31728" y="4242296"/>
            <a:ext cx="182880" cy="182880"/>
          </a:xfrm>
          <a:prstGeom prst="sun">
            <a:avLst/>
          </a:prstGeom>
          <a:noFill/>
          <a:ln w="1270">
            <a:solidFill>
              <a:srgbClr val="AB0D0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11219" y="1797242"/>
            <a:ext cx="182880" cy="182880"/>
          </a:xfrm>
          <a:prstGeom prst="rect">
            <a:avLst/>
          </a:prstGeom>
          <a:noFill/>
          <a:ln w="1270">
            <a:solidFill>
              <a:srgbClr val="A0656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 Generation: Primary Energy Sources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Electricity doesn't just appear! It's converted from other forms of energy. Key primary energy sources include: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Fossil Fuels: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Coal, natural gas, and oil (non-renewable).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Nuclear: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Nuclear fission of uranium (non-renewable, low-carbon).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Renewable Energy: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Solar, wind, hydro, geothermal, and biomass (sustainable).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494806" y="1846044"/>
            <a:ext cx="182880" cy="182880"/>
          </a:xfrm>
          <a:prstGeom prst="sun">
            <a:avLst/>
          </a:prstGeom>
          <a:noFill/>
          <a:ln w="1270">
            <a:solidFill>
              <a:srgbClr val="7125F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19645" y="1017704"/>
            <a:ext cx="182880" cy="182880"/>
          </a:xfrm>
          <a:prstGeom prst="sun">
            <a:avLst/>
          </a:prstGeom>
          <a:noFill/>
          <a:ln w="1270">
            <a:solidFill>
              <a:srgbClr val="066D3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37599" y="3703348"/>
            <a:ext cx="182880" cy="182880"/>
          </a:xfrm>
          <a:prstGeom prst="triangle">
            <a:avLst/>
          </a:prstGeom>
          <a:noFill/>
          <a:ln w="1270">
            <a:solidFill>
              <a:srgbClr val="559AD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33710" y="4056405"/>
            <a:ext cx="182880" cy="182880"/>
          </a:xfrm>
          <a:prstGeom prst="triangle">
            <a:avLst/>
          </a:prstGeom>
          <a:noFill/>
          <a:ln w="1270">
            <a:solidFill>
              <a:srgbClr val="A246C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20817" y="2031243"/>
            <a:ext cx="182880" cy="182880"/>
          </a:xfrm>
          <a:prstGeom prst="triangle">
            <a:avLst/>
          </a:prstGeom>
          <a:noFill/>
          <a:ln w="1270">
            <a:solidFill>
              <a:srgbClr val="10034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 System Protection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Protecting the power system from faults and abnormal conditions is crucial for reliability.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Relays: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Detect faults and initiate protective actions.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Circuit Breakers: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Interrupt the flow of current to isolate faulty sections of the grid.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Protection Coordination: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Ensuring that protective devices operate selectively to minimize the impact of faults.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523230" y="1065845"/>
            <a:ext cx="182880" cy="182880"/>
          </a:xfrm>
          <a:prstGeom prst="triangle">
            <a:avLst/>
          </a:prstGeom>
          <a:noFill/>
          <a:ln w="1270">
            <a:solidFill>
              <a:srgbClr val="528A8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93375" y="435499"/>
            <a:ext cx="182880" cy="182880"/>
          </a:xfrm>
          <a:prstGeom prst="rect">
            <a:avLst/>
          </a:prstGeom>
          <a:noFill/>
          <a:ln w="1270">
            <a:solidFill>
              <a:srgbClr val="53658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553102" y="1147600"/>
            <a:ext cx="182880" cy="182880"/>
          </a:xfrm>
          <a:prstGeom prst="cube">
            <a:avLst/>
          </a:prstGeom>
          <a:noFill/>
          <a:ln w="1270">
            <a:solidFill>
              <a:srgbClr val="D728A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41429" y="2967960"/>
            <a:ext cx="182880" cy="182880"/>
          </a:xfrm>
          <a:prstGeom prst="cube">
            <a:avLst/>
          </a:prstGeom>
          <a:noFill/>
          <a:ln w="1270">
            <a:solidFill>
              <a:srgbClr val="3D422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94933" y="1529385"/>
            <a:ext cx="182880" cy="182880"/>
          </a:xfrm>
          <a:prstGeom prst="rect">
            <a:avLst/>
          </a:prstGeom>
          <a:noFill/>
          <a:ln w="1270">
            <a:solidFill>
              <a:srgbClr val="11AD1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 Quality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Maintaining power quality is important for ensuring the proper operation of sensitive equipment.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Sags/Swells: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Temporary variations in voltage.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Harmonics: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Distortions in the sinusoidal waveform.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Flicker: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Rapid variations in voltage causing lights to flicker.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Mitigation Techniques: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filters, voltage regulators, and other devices to improve power quality.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454963" y="2448145"/>
            <a:ext cx="182880" cy="182880"/>
          </a:xfrm>
          <a:prstGeom prst="triangle">
            <a:avLst/>
          </a:prstGeom>
          <a:noFill/>
          <a:ln w="1270">
            <a:solidFill>
              <a:srgbClr val="BF147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09621" y="3838430"/>
            <a:ext cx="182880" cy="182880"/>
          </a:xfrm>
          <a:prstGeom prst="triangle">
            <a:avLst/>
          </a:prstGeom>
          <a:noFill/>
          <a:ln w="1270">
            <a:solidFill>
              <a:srgbClr val="B6E0D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80945" y="3730517"/>
            <a:ext cx="182880" cy="182880"/>
          </a:xfrm>
          <a:prstGeom prst="cube">
            <a:avLst/>
          </a:prstGeom>
          <a:noFill/>
          <a:ln w="1270">
            <a:solidFill>
              <a:srgbClr val="562B5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95495" y="2082989"/>
            <a:ext cx="182880" cy="182880"/>
          </a:xfrm>
          <a:prstGeom prst="triangle">
            <a:avLst/>
          </a:prstGeom>
          <a:noFill/>
          <a:ln w="1270">
            <a:solidFill>
              <a:srgbClr val="C3F27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5451" y="1426367"/>
            <a:ext cx="182880" cy="182880"/>
          </a:xfrm>
          <a:prstGeom prst="triangle">
            <a:avLst/>
          </a:prstGeom>
          <a:noFill/>
          <a:ln w="1270">
            <a:solidFill>
              <a:srgbClr val="4B682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Grid Resiliency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Grid resiliency refers to the ability of the grid to withstand and recover from disruptions.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Extreme Weather Events: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Protecting the grid from hurricanes, floods, and other extreme weather events.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 Threats: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Implementing measures to protect the grid from cyberattacks.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Distributed Generation: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Microgrids and other distributed generation resources can improve grid resiliency.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657047" y="2539227"/>
            <a:ext cx="182880" cy="182880"/>
          </a:xfrm>
          <a:prstGeom prst="cube">
            <a:avLst/>
          </a:prstGeom>
          <a:noFill/>
          <a:ln w="1270">
            <a:solidFill>
              <a:srgbClr val="A5ED8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32975" y="813166"/>
            <a:ext cx="182880" cy="182880"/>
          </a:xfrm>
          <a:prstGeom prst="sun">
            <a:avLst/>
          </a:prstGeom>
          <a:noFill/>
          <a:ln w="1270">
            <a:solidFill>
              <a:srgbClr val="C6986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16696" y="4038339"/>
            <a:ext cx="182880" cy="182880"/>
          </a:xfrm>
          <a:prstGeom prst="cube">
            <a:avLst/>
          </a:prstGeom>
          <a:noFill/>
          <a:ln w="1270">
            <a:solidFill>
              <a:srgbClr val="314EB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79122" y="2686605"/>
            <a:ext cx="182880" cy="182880"/>
          </a:xfrm>
          <a:prstGeom prst="rect">
            <a:avLst/>
          </a:prstGeom>
          <a:noFill/>
          <a:ln w="1270">
            <a:solidFill>
              <a:srgbClr val="6A3ED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64675" y="4168506"/>
            <a:ext cx="182880" cy="182880"/>
          </a:xfrm>
          <a:prstGeom prst="triangle">
            <a:avLst/>
          </a:prstGeom>
          <a:noFill/>
          <a:ln w="1270">
            <a:solidFill>
              <a:srgbClr val="D2048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Environmental Impact of Power Generation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generation can have significant environmental impacts.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Air Pollution: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Emissions from fossil fuel power plants contribute to air pollution.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Water Pollution: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Power plants can discharge pollutants into waterways.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Climate Change: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Greenhouse gas emissions from power plants contribute to climate change.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Mitigation Strategies: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cleaner fuels, implementing pollution control technologies, and transitioning to renewable energy 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284701" y="685934"/>
            <a:ext cx="182880" cy="182880"/>
          </a:xfrm>
          <a:prstGeom prst="rect">
            <a:avLst/>
          </a:prstGeom>
          <a:noFill/>
          <a:ln w="1270">
            <a:solidFill>
              <a:srgbClr val="D386A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90983" y="3450973"/>
            <a:ext cx="182880" cy="182880"/>
          </a:xfrm>
          <a:prstGeom prst="sun">
            <a:avLst/>
          </a:prstGeom>
          <a:noFill/>
          <a:ln w="1270">
            <a:solidFill>
              <a:srgbClr val="1D48A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50548" y="3543585"/>
            <a:ext cx="182880" cy="182880"/>
          </a:xfrm>
          <a:prstGeom prst="rect">
            <a:avLst/>
          </a:prstGeom>
          <a:noFill/>
          <a:ln w="1270">
            <a:solidFill>
              <a:srgbClr val="488C4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6292" y="12863"/>
            <a:ext cx="182880" cy="182880"/>
          </a:xfrm>
          <a:prstGeom prst="triangle">
            <a:avLst/>
          </a:prstGeom>
          <a:noFill/>
          <a:ln w="1270">
            <a:solidFill>
              <a:srgbClr val="FB2BC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0636" y="1954043"/>
            <a:ext cx="182880" cy="182880"/>
          </a:xfrm>
          <a:prstGeom prst="cube">
            <a:avLst/>
          </a:prstGeom>
          <a:noFill/>
          <a:ln w="1270">
            <a:solidFill>
              <a:srgbClr val="88345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Role of Government and Regulations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Government policies and regulations play a crucial role in shaping the power sector.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Renewable Energy Standards: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Requiring utilities to generate a certain percentage of their electricity from renewable 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Efficiency Standards: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Setting standards for appliances and buildings to reduce energy consumption.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Carbon Pricing: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Putting a price on carbon emissions to incentivize emission reductions.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Grid Modernization Policies: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Encouraging investment in grid modernization technologies.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755900" y="2384489"/>
            <a:ext cx="182880" cy="182880"/>
          </a:xfrm>
          <a:prstGeom prst="rect">
            <a:avLst/>
          </a:prstGeom>
          <a:noFill/>
          <a:ln w="1270">
            <a:solidFill>
              <a:srgbClr val="3F566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70549" y="917646"/>
            <a:ext cx="182880" cy="182880"/>
          </a:xfrm>
          <a:prstGeom prst="cube">
            <a:avLst/>
          </a:prstGeom>
          <a:noFill/>
          <a:ln w="1270">
            <a:solidFill>
              <a:srgbClr val="F22E9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2658" y="3171173"/>
            <a:ext cx="182880" cy="182880"/>
          </a:xfrm>
          <a:prstGeom prst="cube">
            <a:avLst/>
          </a:prstGeom>
          <a:noFill/>
          <a:ln w="1270">
            <a:solidFill>
              <a:srgbClr val="D06C3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98450" y="3918631"/>
            <a:ext cx="182880" cy="182880"/>
          </a:xfrm>
          <a:prstGeom prst="triangle">
            <a:avLst/>
          </a:prstGeom>
          <a:noFill/>
          <a:ln w="1270">
            <a:solidFill>
              <a:srgbClr val="5B958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21176" y="294535"/>
            <a:ext cx="182880" cy="182880"/>
          </a:xfrm>
          <a:prstGeom prst="rect">
            <a:avLst/>
          </a:prstGeom>
          <a:noFill/>
          <a:ln w="1270">
            <a:solidFill>
              <a:srgbClr val="88411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hope this presentation provided a helpful overview of power generation and distribution.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Are there any questions?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234026" y="1664497"/>
            <a:ext cx="182880" cy="182880"/>
          </a:xfrm>
          <a:prstGeom prst="sun">
            <a:avLst/>
          </a:prstGeom>
          <a:noFill/>
          <a:ln w="1270">
            <a:solidFill>
              <a:srgbClr val="E2340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96927" y="2220829"/>
            <a:ext cx="182880" cy="182880"/>
          </a:xfrm>
          <a:prstGeom prst="rect">
            <a:avLst/>
          </a:prstGeom>
          <a:noFill/>
          <a:ln w="1270">
            <a:solidFill>
              <a:srgbClr val="C752B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98972" y="2508497"/>
            <a:ext cx="182880" cy="182880"/>
          </a:xfrm>
          <a:prstGeom prst="cube">
            <a:avLst/>
          </a:prstGeom>
          <a:noFill/>
          <a:ln w="1270">
            <a:solidFill>
              <a:srgbClr val="D730E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90849" y="232775"/>
            <a:ext cx="182880" cy="182880"/>
          </a:xfrm>
          <a:prstGeom prst="triangle">
            <a:avLst/>
          </a:prstGeom>
          <a:noFill/>
          <a:ln w="1270">
            <a:solidFill>
              <a:srgbClr val="26E32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49701" y="2461236"/>
            <a:ext cx="182880" cy="182880"/>
          </a:xfrm>
          <a:prstGeom prst="rect">
            <a:avLst/>
          </a:prstGeom>
          <a:noFill/>
          <a:ln w="1270">
            <a:solidFill>
              <a:srgbClr val="3EA4B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Fossil Fuel Power Plants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They Work: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Fuel (coal, gas, or oil) is burned.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Heat boils water, creating steam.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Steam spins a turbine connected to a generator.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generator converts mechanical energy into electrical energy.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Relatively inexpensive (historically), reliable power.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Greenhouse gas emissions, pollution.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744660" y="3706537"/>
            <a:ext cx="182880" cy="182880"/>
          </a:xfrm>
          <a:prstGeom prst="cube">
            <a:avLst/>
          </a:prstGeom>
          <a:noFill/>
          <a:ln w="1270">
            <a:solidFill>
              <a:srgbClr val="4D6C2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08161" y="2931792"/>
            <a:ext cx="182880" cy="182880"/>
          </a:xfrm>
          <a:prstGeom prst="sun">
            <a:avLst/>
          </a:prstGeom>
          <a:noFill/>
          <a:ln w="1270">
            <a:solidFill>
              <a:srgbClr val="46EF7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45794" y="1346910"/>
            <a:ext cx="182880" cy="182880"/>
          </a:xfrm>
          <a:prstGeom prst="sun">
            <a:avLst/>
          </a:prstGeom>
          <a:noFill/>
          <a:ln w="1270">
            <a:solidFill>
              <a:srgbClr val="0DF36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13711" y="1477132"/>
            <a:ext cx="182880" cy="182880"/>
          </a:xfrm>
          <a:prstGeom prst="cube">
            <a:avLst/>
          </a:prstGeom>
          <a:noFill/>
          <a:ln w="1270">
            <a:solidFill>
              <a:srgbClr val="404C9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690173" y="1608285"/>
            <a:ext cx="182880" cy="182880"/>
          </a:xfrm>
          <a:prstGeom prst="triangle">
            <a:avLst/>
          </a:prstGeom>
          <a:noFill/>
          <a:ln w="1270">
            <a:solidFill>
              <a:srgbClr val="AAE0C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Nuclear Power Plants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They Work: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Nuclear fission generates heat.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Heat boils water, creating steam.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Steam spins a turbine connected to a generator.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generator converts mechanical energy into electrical energy.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Low greenhouse gas emissions during operation, high power output.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Nuclear waste disposal, potential for accidents, high initial cost.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614696" y="2650183"/>
            <a:ext cx="182880" cy="182880"/>
          </a:xfrm>
          <a:prstGeom prst="sun">
            <a:avLst/>
          </a:prstGeom>
          <a:noFill/>
          <a:ln w="1270">
            <a:solidFill>
              <a:srgbClr val="5DD27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96696" y="2513100"/>
            <a:ext cx="182880" cy="182880"/>
          </a:xfrm>
          <a:prstGeom prst="rect">
            <a:avLst/>
          </a:prstGeom>
          <a:noFill/>
          <a:ln w="1270">
            <a:solidFill>
              <a:srgbClr val="BEC3F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40536" y="93669"/>
            <a:ext cx="182880" cy="182880"/>
          </a:xfrm>
          <a:prstGeom prst="cube">
            <a:avLst/>
          </a:prstGeom>
          <a:noFill/>
          <a:ln w="1270">
            <a:solidFill>
              <a:srgbClr val="50B5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94828" y="1665094"/>
            <a:ext cx="182880" cy="182880"/>
          </a:xfrm>
          <a:prstGeom prst="rect">
            <a:avLst/>
          </a:prstGeom>
          <a:noFill/>
          <a:ln w="1270">
            <a:solidFill>
              <a:srgbClr val="4CE73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28855" y="904385"/>
            <a:ext cx="182880" cy="182880"/>
          </a:xfrm>
          <a:prstGeom prst="rect">
            <a:avLst/>
          </a:prstGeom>
          <a:noFill/>
          <a:ln w="1270">
            <a:solidFill>
              <a:srgbClr val="B7DBF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Renewable Energy: Solar Power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It Works: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Photovoltaic (PV) Panels: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Convert sunlight directly into electricity.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Concentrated Solar Power (CSP):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mirrors to focus sunlight and heat a fluid, which then drives a turbine.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Clean energy source, abundant sunlight in many regions.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Intermittent (dependent on weather), land use requirements, initial cost.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360400" y="2180709"/>
            <a:ext cx="182880" cy="182880"/>
          </a:xfrm>
          <a:prstGeom prst="rect">
            <a:avLst/>
          </a:prstGeom>
          <a:noFill/>
          <a:ln w="1270">
            <a:solidFill>
              <a:srgbClr val="02BD3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83979" y="1044586"/>
            <a:ext cx="182880" cy="182880"/>
          </a:xfrm>
          <a:prstGeom prst="cube">
            <a:avLst/>
          </a:prstGeom>
          <a:noFill/>
          <a:ln w="1270">
            <a:solidFill>
              <a:srgbClr val="93793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56769" y="2154216"/>
            <a:ext cx="182880" cy="182880"/>
          </a:xfrm>
          <a:prstGeom prst="rect">
            <a:avLst/>
          </a:prstGeom>
          <a:noFill/>
          <a:ln w="1270">
            <a:solidFill>
              <a:srgbClr val="D92A3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32314" y="3197654"/>
            <a:ext cx="182880" cy="182880"/>
          </a:xfrm>
          <a:prstGeom prst="sun">
            <a:avLst/>
          </a:prstGeom>
          <a:noFill/>
          <a:ln w="1270">
            <a:solidFill>
              <a:srgbClr val="A328C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67170" y="3333912"/>
            <a:ext cx="182880" cy="182880"/>
          </a:xfrm>
          <a:prstGeom prst="sun">
            <a:avLst/>
          </a:prstGeom>
          <a:noFill/>
          <a:ln w="1270">
            <a:solidFill>
              <a:srgbClr val="3C3F6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Renewable Energy: Wind Power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It Works: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Wind turbines convert the kinetic energy of wind into mechanical energy, which then drives a generator.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Clean energy source, can be deployed on land and offshore.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Intermittent (dependent on wind), noise pollution, visual impact.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34391" y="3450036"/>
            <a:ext cx="182880" cy="182880"/>
          </a:xfrm>
          <a:prstGeom prst="cube">
            <a:avLst/>
          </a:prstGeom>
          <a:noFill/>
          <a:ln w="1270">
            <a:solidFill>
              <a:srgbClr val="5B46E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20482" y="1564106"/>
            <a:ext cx="182880" cy="182880"/>
          </a:xfrm>
          <a:prstGeom prst="rect">
            <a:avLst/>
          </a:prstGeom>
          <a:noFill/>
          <a:ln w="1270">
            <a:solidFill>
              <a:srgbClr val="F4398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41460" y="2990439"/>
            <a:ext cx="182880" cy="182880"/>
          </a:xfrm>
          <a:prstGeom prst="sun">
            <a:avLst/>
          </a:prstGeom>
          <a:noFill/>
          <a:ln w="1270">
            <a:solidFill>
              <a:srgbClr val="13AF6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343692" y="1356710"/>
            <a:ext cx="182880" cy="182880"/>
          </a:xfrm>
          <a:prstGeom prst="triangle">
            <a:avLst/>
          </a:prstGeom>
          <a:noFill/>
          <a:ln w="1270">
            <a:solidFill>
              <a:srgbClr val="A41F6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99920" y="1518131"/>
            <a:ext cx="182880" cy="182880"/>
          </a:xfrm>
          <a:prstGeom prst="triangle">
            <a:avLst/>
          </a:prstGeom>
          <a:noFill/>
          <a:ln w="1270">
            <a:solidFill>
              <a:srgbClr val="5D104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Renewable Energy: Hydropower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It Works: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Water flowing through a dam spins a turbine connected to a generator.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Reliable, dispatchable (can be turned on and off as needed), long lifespan.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Environmental impact on rivers and ecosystems, potential for dam failures.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993424" y="1597801"/>
            <a:ext cx="182880" cy="182880"/>
          </a:xfrm>
          <a:prstGeom prst="cube">
            <a:avLst/>
          </a:prstGeom>
          <a:noFill/>
          <a:ln w="1270">
            <a:solidFill>
              <a:srgbClr val="738A9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34680" y="405932"/>
            <a:ext cx="182880" cy="182880"/>
          </a:xfrm>
          <a:prstGeom prst="sun">
            <a:avLst/>
          </a:prstGeom>
          <a:noFill/>
          <a:ln w="1270">
            <a:solidFill>
              <a:srgbClr val="48584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29853" y="2819449"/>
            <a:ext cx="182880" cy="182880"/>
          </a:xfrm>
          <a:prstGeom prst="sun">
            <a:avLst/>
          </a:prstGeom>
          <a:noFill/>
          <a:ln w="1270">
            <a:solidFill>
              <a:srgbClr val="B258D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20793" y="3620024"/>
            <a:ext cx="182880" cy="182880"/>
          </a:xfrm>
          <a:prstGeom prst="rect">
            <a:avLst/>
          </a:prstGeom>
          <a:noFill/>
          <a:ln w="1270">
            <a:solidFill>
              <a:srgbClr val="C0514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0858" y="3295355"/>
            <a:ext cx="182880" cy="182880"/>
          </a:xfrm>
          <a:prstGeom prst="triangle">
            <a:avLst/>
          </a:prstGeom>
          <a:noFill/>
          <a:ln w="1270">
            <a:solidFill>
              <a:srgbClr val="37C39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Transmission: Moving Electricity Over Long Distances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High-voltage transmission lines carry electricity from power plants to substations.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High Voltage?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Reduces energy loss due to resistance in the wires. Power loss is proportional to the square of the current.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Transformers: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Step up the voltage at the power plant for transmission and step it down at substations for distribution.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364920" y="3771461"/>
            <a:ext cx="182880" cy="182880"/>
          </a:xfrm>
          <a:prstGeom prst="cube">
            <a:avLst/>
          </a:prstGeom>
          <a:noFill/>
          <a:ln w="1270">
            <a:solidFill>
              <a:srgbClr val="B4749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04555" y="691547"/>
            <a:ext cx="182880" cy="182880"/>
          </a:xfrm>
          <a:prstGeom prst="rect">
            <a:avLst/>
          </a:prstGeom>
          <a:noFill/>
          <a:ln w="1270">
            <a:solidFill>
              <a:srgbClr val="317CE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93806" y="2786805"/>
            <a:ext cx="182880" cy="182880"/>
          </a:xfrm>
          <a:prstGeom prst="triangle">
            <a:avLst/>
          </a:prstGeom>
          <a:noFill/>
          <a:ln w="1270">
            <a:solidFill>
              <a:srgbClr val="86620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53422" y="1322895"/>
            <a:ext cx="182880" cy="182880"/>
          </a:xfrm>
          <a:prstGeom prst="cube">
            <a:avLst/>
          </a:prstGeom>
          <a:noFill/>
          <a:ln w="1270">
            <a:solidFill>
              <a:srgbClr val="8BEC6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74567" y="2454481"/>
            <a:ext cx="182880" cy="182880"/>
          </a:xfrm>
          <a:prstGeom prst="triangle">
            <a:avLst/>
          </a:prstGeom>
          <a:noFill/>
          <a:ln w="1270">
            <a:solidFill>
              <a:srgbClr val="1A480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Power Grid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power grid is a complex network of transmission lines, substations, and distribution lines.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Interconnected: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electricity to flow from different sources to different consumers.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Requires Management: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Grid operators constantly monitor and adjust the flow of electricity to maintain stability and reliability.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2025-02-24T11:53:42Z</dcterms:created>
  <dcterms:modified xsi:type="dcterms:W3CDTF">2025-02-24T11:53:42Z</dcterms:modified>
</cp:coreProperties>
</file>