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6172776" y="2984561"/>
            <a:ext cx="182880" cy="182880"/>
          </a:xfrm>
          <a:prstGeom prst="rect">
            <a:avLst/>
          </a:prstGeom>
          <a:noFill/>
          <a:ln w="1270">
            <a:solidFill>
              <a:srgbClr val="12DD0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40370" y="3435149"/>
            <a:ext cx="182880" cy="182880"/>
          </a:xfrm>
          <a:prstGeom prst="rect">
            <a:avLst/>
          </a:prstGeom>
          <a:noFill/>
          <a:ln w="1270">
            <a:solidFill>
              <a:srgbClr val="4841F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808869" y="3393676"/>
            <a:ext cx="182880" cy="182880"/>
          </a:xfrm>
          <a:prstGeom prst="rect">
            <a:avLst/>
          </a:prstGeom>
          <a:noFill/>
          <a:ln w="1270">
            <a:solidFill>
              <a:srgbClr val="10D9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97447" y="3677784"/>
            <a:ext cx="182880" cy="182880"/>
          </a:xfrm>
          <a:prstGeom prst="triangle">
            <a:avLst/>
          </a:prstGeom>
          <a:noFill/>
          <a:ln w="1270">
            <a:solidFill>
              <a:srgbClr val="A8878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55119" y="643750"/>
            <a:ext cx="182880" cy="182880"/>
          </a:xfrm>
          <a:prstGeom prst="cube">
            <a:avLst/>
          </a:prstGeom>
          <a:noFill/>
          <a:ln w="1270">
            <a:solidFill>
              <a:srgbClr val="B139D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 Electronics: A Beginner's Guide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introduce you to the fascinating world of Quantum Electronics.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Quantum Electronics?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 Quantum Mechanics Refresher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Quantum Devices: Lasers, Quantum Dots, etc.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 From Medicine to Computing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Future Trends &amp; Exciting Possibilities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25888" y="2701125"/>
            <a:ext cx="182880" cy="182880"/>
          </a:xfrm>
          <a:prstGeom prst="rect">
            <a:avLst/>
          </a:prstGeom>
          <a:noFill/>
          <a:ln w="1270">
            <a:solidFill>
              <a:srgbClr val="08350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21164" y="2784053"/>
            <a:ext cx="182880" cy="182880"/>
          </a:xfrm>
          <a:prstGeom prst="rect">
            <a:avLst/>
          </a:prstGeom>
          <a:noFill/>
          <a:ln w="1270">
            <a:solidFill>
              <a:srgbClr val="9CAFC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251539" y="1504894"/>
            <a:ext cx="182880" cy="182880"/>
          </a:xfrm>
          <a:prstGeom prst="cube">
            <a:avLst/>
          </a:prstGeom>
          <a:noFill/>
          <a:ln w="1270">
            <a:solidFill>
              <a:srgbClr val="A22E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42408" y="3037284"/>
            <a:ext cx="182880" cy="182880"/>
          </a:xfrm>
          <a:prstGeom prst="rect">
            <a:avLst/>
          </a:prstGeom>
          <a:noFill/>
          <a:ln w="1270">
            <a:solidFill>
              <a:srgbClr val="21AC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27452" y="2902533"/>
            <a:ext cx="182880" cy="182880"/>
          </a:xfrm>
          <a:prstGeom prst="triangle">
            <a:avLst/>
          </a:prstGeom>
          <a:noFill/>
          <a:ln w="1270">
            <a:solidFill>
              <a:srgbClr val="6107C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 Dot Applications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QDs are finding applications in: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Displays: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QLED TVs for brighter, more vibrant colors.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Bioimaging: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Fluorescent labels for tracking cells and molecules.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Solar Cells: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Improving efficiency by absorbing a wider range of sunlight.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Energy-efficient LEDs.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Potential building blocks for qubits.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983600" y="1227605"/>
            <a:ext cx="182880" cy="182880"/>
          </a:xfrm>
          <a:prstGeom prst="triangle">
            <a:avLst/>
          </a:prstGeom>
          <a:noFill/>
          <a:ln w="1270">
            <a:solidFill>
              <a:srgbClr val="406D0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6291" y="2419093"/>
            <a:ext cx="182880" cy="182880"/>
          </a:xfrm>
          <a:prstGeom prst="triangle">
            <a:avLst/>
          </a:prstGeom>
          <a:noFill/>
          <a:ln w="1270">
            <a:solidFill>
              <a:srgbClr val="61E26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46280" y="1290080"/>
            <a:ext cx="182880" cy="182880"/>
          </a:xfrm>
          <a:prstGeom prst="rect">
            <a:avLst/>
          </a:prstGeom>
          <a:noFill/>
          <a:ln w="1270">
            <a:solidFill>
              <a:srgbClr val="B41A5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71930" y="3042810"/>
            <a:ext cx="182880" cy="182880"/>
          </a:xfrm>
          <a:prstGeom prst="triangle">
            <a:avLst/>
          </a:prstGeom>
          <a:noFill/>
          <a:ln w="1270">
            <a:solidFill>
              <a:srgbClr val="FA840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182" y="4371620"/>
            <a:ext cx="182880" cy="182880"/>
          </a:xfrm>
          <a:prstGeom prst="rect">
            <a:avLst/>
          </a:prstGeom>
          <a:noFill/>
          <a:ln w="1270">
            <a:solidFill>
              <a:srgbClr val="BF4A5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Single-Photon Sources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Devices that emit light one photon at a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are they important?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Cryptography: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Secure communication by encoding information in individual photons.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Controlling individual photons for quantum algorithms.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Metrology: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High-precision measurements using single photons.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18486" y="906409"/>
            <a:ext cx="182880" cy="182880"/>
          </a:xfrm>
          <a:prstGeom prst="triangle">
            <a:avLst/>
          </a:prstGeom>
          <a:noFill/>
          <a:ln w="1270">
            <a:solidFill>
              <a:srgbClr val="C821F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69516" y="319576"/>
            <a:ext cx="182880" cy="182880"/>
          </a:xfrm>
          <a:prstGeom prst="triangle">
            <a:avLst/>
          </a:prstGeom>
          <a:noFill/>
          <a:ln w="1270">
            <a:solidFill>
              <a:srgbClr val="3204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904526" y="2957980"/>
            <a:ext cx="182880" cy="182880"/>
          </a:xfrm>
          <a:prstGeom prst="triangle">
            <a:avLst/>
          </a:prstGeom>
          <a:noFill/>
          <a:ln w="1270">
            <a:solidFill>
              <a:srgbClr val="66C8B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29773" y="1392118"/>
            <a:ext cx="182880" cy="182880"/>
          </a:xfrm>
          <a:prstGeom prst="triangle">
            <a:avLst/>
          </a:prstGeom>
          <a:noFill/>
          <a:ln w="1270">
            <a:solidFill>
              <a:srgbClr val="6895E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735882" y="3495628"/>
            <a:ext cx="182880" cy="182880"/>
          </a:xfrm>
          <a:prstGeom prst="rect">
            <a:avLst/>
          </a:prstGeom>
          <a:noFill/>
          <a:ln w="1270">
            <a:solidFill>
              <a:srgbClr val="C3765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 Computing: A Glimpse into the Future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computers use quantum phenomena like superposition and entanglement to perform calculations that are impossible for classical computers.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Qubits: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Quantum bits, can be 0, 1, or a superposition of both.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Gates: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Operations that manipulate qubits.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Algorithms: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Algorithms designed to run on quantum computers (e.g., Shor's algorithm for factoring large numbers).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Still in early stages, but holds tremendous potential.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401093" y="4144342"/>
            <a:ext cx="182880" cy="182880"/>
          </a:xfrm>
          <a:prstGeom prst="cube">
            <a:avLst/>
          </a:prstGeom>
          <a:noFill/>
          <a:ln w="1270">
            <a:solidFill>
              <a:srgbClr val="09365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09415" y="4296606"/>
            <a:ext cx="182880" cy="182880"/>
          </a:xfrm>
          <a:prstGeom prst="rect">
            <a:avLst/>
          </a:prstGeom>
          <a:noFill/>
          <a:ln w="1270">
            <a:solidFill>
              <a:srgbClr val="1EEB3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64454" y="388400"/>
            <a:ext cx="182880" cy="182880"/>
          </a:xfrm>
          <a:prstGeom prst="triangle">
            <a:avLst/>
          </a:prstGeom>
          <a:noFill/>
          <a:ln w="1270">
            <a:solidFill>
              <a:srgbClr val="76E9D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350345" y="429857"/>
            <a:ext cx="182880" cy="182880"/>
          </a:xfrm>
          <a:prstGeom prst="triangle">
            <a:avLst/>
          </a:prstGeom>
          <a:noFill/>
          <a:ln w="1270">
            <a:solidFill>
              <a:srgbClr val="F61BA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99931" y="1760450"/>
            <a:ext cx="182880" cy="182880"/>
          </a:xfrm>
          <a:prstGeom prst="triangle">
            <a:avLst/>
          </a:prstGeom>
          <a:noFill/>
          <a:ln w="1270">
            <a:solidFill>
              <a:srgbClr val="3EE3E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 Computing: Potential Impact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computers promise to revolutionize: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Drug Discovery: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Simulating molecules to design new drugs and therapies.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Materials Science: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Discovering new materials with desired properties.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Financial Modeling: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Optimizing investment strategies and risk management.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Cryptography: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Breaking existing encryption and developing new quantum-resistant encryption methods.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Artificial Intelligence: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Developing more powerful AI algorithms.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213185" y="3331315"/>
            <a:ext cx="182880" cy="182880"/>
          </a:xfrm>
          <a:prstGeom prst="sun">
            <a:avLst/>
          </a:prstGeom>
          <a:noFill/>
          <a:ln w="1270">
            <a:solidFill>
              <a:srgbClr val="989C5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85553" y="4136307"/>
            <a:ext cx="182880" cy="182880"/>
          </a:xfrm>
          <a:prstGeom prst="cube">
            <a:avLst/>
          </a:prstGeom>
          <a:noFill/>
          <a:ln w="1270">
            <a:solidFill>
              <a:srgbClr val="6C73F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23533" y="1154308"/>
            <a:ext cx="182880" cy="182880"/>
          </a:xfrm>
          <a:prstGeom prst="cube">
            <a:avLst/>
          </a:prstGeom>
          <a:noFill/>
          <a:ln w="1270">
            <a:solidFill>
              <a:srgbClr val="42593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12214" y="3891076"/>
            <a:ext cx="182880" cy="182880"/>
          </a:xfrm>
          <a:prstGeom prst="cube">
            <a:avLst/>
          </a:prstGeom>
          <a:noFill/>
          <a:ln w="1270">
            <a:solidFill>
              <a:srgbClr val="53585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48480" y="381363"/>
            <a:ext cx="182880" cy="182880"/>
          </a:xfrm>
          <a:prstGeom prst="triangle">
            <a:avLst/>
          </a:prstGeom>
          <a:noFill/>
          <a:ln w="1270">
            <a:solidFill>
              <a:srgbClr val="2ACBF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Superconducting Qubits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One of the leading technologies for building quantum computers.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Based on superconducting circuits that exhibit quantum behavior at extremely low temperatures (near absolute zero).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Scalable and controllable, making them a promising platform for building large-scale quantum computers.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by companies like Google, IBM, and Rigetti.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457131" y="4188258"/>
            <a:ext cx="182880" cy="182880"/>
          </a:xfrm>
          <a:prstGeom prst="triangle">
            <a:avLst/>
          </a:prstGeom>
          <a:noFill/>
          <a:ln w="1270">
            <a:solidFill>
              <a:srgbClr val="B7B00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37161" y="4291142"/>
            <a:ext cx="182880" cy="182880"/>
          </a:xfrm>
          <a:prstGeom prst="rect">
            <a:avLst/>
          </a:prstGeom>
          <a:noFill/>
          <a:ln w="1270">
            <a:solidFill>
              <a:srgbClr val="4D1C2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674352" y="3889412"/>
            <a:ext cx="182880" cy="182880"/>
          </a:xfrm>
          <a:prstGeom prst="triangle">
            <a:avLst/>
          </a:prstGeom>
          <a:noFill/>
          <a:ln w="1270">
            <a:solidFill>
              <a:srgbClr val="35B39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14967" y="1180808"/>
            <a:ext cx="182880" cy="182880"/>
          </a:xfrm>
          <a:prstGeom prst="triangle">
            <a:avLst/>
          </a:prstGeom>
          <a:noFill/>
          <a:ln w="1270">
            <a:solidFill>
              <a:srgbClr val="5F984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4581" y="124226"/>
            <a:ext cx="182880" cy="182880"/>
          </a:xfrm>
          <a:prstGeom prst="triangle">
            <a:avLst/>
          </a:prstGeom>
          <a:noFill/>
          <a:ln w="1270">
            <a:solidFill>
              <a:srgbClr val="FFFA1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Trapped Ion Qubits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Another promising approach to quantum computing.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 individual ions (charged atoms) trapped in electromagnetic fields.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Qubits are encoded in the internal energy levels of the 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fidelity and long coherence times, but scaling to larger numbers of qubits is challenging.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779689" y="1903394"/>
            <a:ext cx="182880" cy="182880"/>
          </a:xfrm>
          <a:prstGeom prst="triangle">
            <a:avLst/>
          </a:prstGeom>
          <a:noFill/>
          <a:ln w="1270">
            <a:solidFill>
              <a:srgbClr val="20E7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82755" y="553750"/>
            <a:ext cx="182880" cy="182880"/>
          </a:xfrm>
          <a:prstGeom prst="rect">
            <a:avLst/>
          </a:prstGeom>
          <a:noFill/>
          <a:ln w="1270">
            <a:solidFill>
              <a:srgbClr val="BE7A6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50123" y="784217"/>
            <a:ext cx="182880" cy="182880"/>
          </a:xfrm>
          <a:prstGeom prst="rect">
            <a:avLst/>
          </a:prstGeom>
          <a:noFill/>
          <a:ln w="1270">
            <a:solidFill>
              <a:srgbClr val="C7827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26026" y="3090632"/>
            <a:ext cx="182880" cy="182880"/>
          </a:xfrm>
          <a:prstGeom prst="triangle">
            <a:avLst/>
          </a:prstGeom>
          <a:noFill/>
          <a:ln w="1270">
            <a:solidFill>
              <a:srgbClr val="14A92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63061" y="862968"/>
            <a:ext cx="182880" cy="182880"/>
          </a:xfrm>
          <a:prstGeom prst="cube">
            <a:avLst/>
          </a:prstGeom>
          <a:noFill/>
          <a:ln w="1270">
            <a:solidFill>
              <a:srgbClr val="897B8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 Sensors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sensors use quantum effects to make extremely precise measurements of physical quantities such as: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Fields: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Extremely sensitive magnetometers for medical imaging and navigation.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Measuring subtle variations in gravity for geophysical exploration and fundamental physics experiments.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Atomic clocks for ultra-precise timekeeping and synchronization.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Temperature: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Thermometers with unprecedented sensitivity.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934770" y="2443165"/>
            <a:ext cx="182880" cy="182880"/>
          </a:xfrm>
          <a:prstGeom prst="triangle">
            <a:avLst/>
          </a:prstGeom>
          <a:noFill/>
          <a:ln w="1270">
            <a:solidFill>
              <a:srgbClr val="F8481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2167" y="559016"/>
            <a:ext cx="182880" cy="182880"/>
          </a:xfrm>
          <a:prstGeom prst="cube">
            <a:avLst/>
          </a:prstGeom>
          <a:noFill/>
          <a:ln w="1270">
            <a:solidFill>
              <a:srgbClr val="1717C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84454" y="1768852"/>
            <a:ext cx="182880" cy="182880"/>
          </a:xfrm>
          <a:prstGeom prst="triangle">
            <a:avLst/>
          </a:prstGeom>
          <a:noFill/>
          <a:ln w="1270">
            <a:solidFill>
              <a:srgbClr val="D88C5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841125" y="1995212"/>
            <a:ext cx="182880" cy="182880"/>
          </a:xfrm>
          <a:prstGeom prst="triangle">
            <a:avLst/>
          </a:prstGeom>
          <a:noFill/>
          <a:ln w="1270">
            <a:solidFill>
              <a:srgbClr val="96162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52131" y="4391913"/>
            <a:ext cx="182880" cy="182880"/>
          </a:xfrm>
          <a:prstGeom prst="cube">
            <a:avLst/>
          </a:prstGeom>
          <a:noFill/>
          <a:ln w="1270">
            <a:solidFill>
              <a:srgbClr val="35A60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 Cryptography: Secure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cryptography uses the laws of quantum mechanics to guarantee secure communication.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Key Distribution (QKD):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Securely exchanging encryption keys using single photons.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attempt to eavesdrop on the key exchange will inevitably disturb the quantum state of the photons, alerting the sender and receiver.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Offers theoretically unbreakable security, as it relies on the fundamental laws of physics.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49856" y="2991661"/>
            <a:ext cx="182880" cy="182880"/>
          </a:xfrm>
          <a:prstGeom prst="cube">
            <a:avLst/>
          </a:prstGeom>
          <a:noFill/>
          <a:ln w="1270">
            <a:solidFill>
              <a:srgbClr val="B115D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58313" y="602936"/>
            <a:ext cx="182880" cy="182880"/>
          </a:xfrm>
          <a:prstGeom prst="rect">
            <a:avLst/>
          </a:prstGeom>
          <a:noFill/>
          <a:ln w="1270">
            <a:solidFill>
              <a:srgbClr val="6B552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85678" y="1875663"/>
            <a:ext cx="182880" cy="182880"/>
          </a:xfrm>
          <a:prstGeom prst="sun">
            <a:avLst/>
          </a:prstGeom>
          <a:noFill/>
          <a:ln w="1270">
            <a:solidFill>
              <a:srgbClr val="7A202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381963" y="464549"/>
            <a:ext cx="182880" cy="182880"/>
          </a:xfrm>
          <a:prstGeom prst="cube">
            <a:avLst/>
          </a:prstGeom>
          <a:noFill/>
          <a:ln w="1270">
            <a:solidFill>
              <a:srgbClr val="4E945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41233" y="3853574"/>
            <a:ext cx="182880" cy="182880"/>
          </a:xfrm>
          <a:prstGeom prst="sun">
            <a:avLst/>
          </a:prstGeom>
          <a:noFill/>
          <a:ln w="1270">
            <a:solidFill>
              <a:srgbClr val="B084C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 in Quantum Electronics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field is rapidly evolving with exciting developments on the horizon: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Improved Quantum Devices: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Higher performance lasers, more stable quantum dots, more reliable qubits.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Scalable Quantum Computers: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Building larger and more powerful quantum computers.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Networks: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Connecting quantum computers and sensors over long distances.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Quantum Materials: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Discovering materials with novel quantum properties.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Quantum-Enhanced AI: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Integrating quantum computing and AI for transformative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650761" y="3112356"/>
            <a:ext cx="182880" cy="182880"/>
          </a:xfrm>
          <a:prstGeom prst="rect">
            <a:avLst/>
          </a:prstGeom>
          <a:noFill/>
          <a:ln w="1270">
            <a:solidFill>
              <a:srgbClr val="60192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59499" y="2213557"/>
            <a:ext cx="182880" cy="182880"/>
          </a:xfrm>
          <a:prstGeom prst="sun">
            <a:avLst/>
          </a:prstGeom>
          <a:noFill/>
          <a:ln w="1270">
            <a:solidFill>
              <a:srgbClr val="EE956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16526" y="696160"/>
            <a:ext cx="182880" cy="182880"/>
          </a:xfrm>
          <a:prstGeom prst="triangle">
            <a:avLst/>
          </a:prstGeom>
          <a:noFill/>
          <a:ln w="1270">
            <a:solidFill>
              <a:srgbClr val="75094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50783" y="2971712"/>
            <a:ext cx="182880" cy="182880"/>
          </a:xfrm>
          <a:prstGeom prst="triangle">
            <a:avLst/>
          </a:prstGeom>
          <a:noFill/>
          <a:ln w="1270">
            <a:solidFill>
              <a:srgbClr val="626E7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5530" y="2553785"/>
            <a:ext cx="182880" cy="182880"/>
          </a:xfrm>
          <a:prstGeom prst="sun">
            <a:avLst/>
          </a:prstGeom>
          <a:noFill/>
          <a:ln w="1270">
            <a:solidFill>
              <a:srgbClr val="3528E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and Opportunities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electronics faces several challenges: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Decoherence: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Maintaining the quantum state of qubits is difficult due to interactions with the environment.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Scalability: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Building large-scale quantum systems is a complex engineering challenge.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Quantum devices are often expensive to fabricate and operate.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Despite these challenges, the opportunities are immense, and the field is poised for significant breakthroughs in the coming years.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137227" y="1200445"/>
            <a:ext cx="182880" cy="182880"/>
          </a:xfrm>
          <a:prstGeom prst="cube">
            <a:avLst/>
          </a:prstGeom>
          <a:noFill/>
          <a:ln w="1270">
            <a:solidFill>
              <a:srgbClr val="184E7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97807" y="3039217"/>
            <a:ext cx="182880" cy="182880"/>
          </a:xfrm>
          <a:prstGeom prst="cube">
            <a:avLst/>
          </a:prstGeom>
          <a:noFill/>
          <a:ln w="1270">
            <a:solidFill>
              <a:srgbClr val="6269E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719939" y="962347"/>
            <a:ext cx="182880" cy="182880"/>
          </a:xfrm>
          <a:prstGeom prst="cube">
            <a:avLst/>
          </a:prstGeom>
          <a:noFill/>
          <a:ln w="1270">
            <a:solidFill>
              <a:srgbClr val="96A61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62737" y="2808154"/>
            <a:ext cx="182880" cy="182880"/>
          </a:xfrm>
          <a:prstGeom prst="triangle">
            <a:avLst/>
          </a:prstGeom>
          <a:noFill/>
          <a:ln w="1270">
            <a:solidFill>
              <a:srgbClr val="66E92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80045" y="3647780"/>
            <a:ext cx="182880" cy="182880"/>
          </a:xfrm>
          <a:prstGeom prst="sun">
            <a:avLst/>
          </a:prstGeom>
          <a:noFill/>
          <a:ln w="1270">
            <a:solidFill>
              <a:srgbClr val="F02A8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Quantum Electronics?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Electronics is a field that combines: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Mechanics: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physics of the very small (atoms, electrons).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Controlling and manipulating electrons to create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Essentially, it's using quantum effects to build and improve electronic devices and systems.  Think of it as 'electronics powered by quantum magic!'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68374" y="2880736"/>
            <a:ext cx="182880" cy="182880"/>
          </a:xfrm>
          <a:prstGeom prst="cube">
            <a:avLst/>
          </a:prstGeom>
          <a:noFill/>
          <a:ln w="1270">
            <a:solidFill>
              <a:srgbClr val="5596F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26043" y="3863812"/>
            <a:ext cx="182880" cy="182880"/>
          </a:xfrm>
          <a:prstGeom prst="cube">
            <a:avLst/>
          </a:prstGeom>
          <a:noFill/>
          <a:ln w="1270">
            <a:solidFill>
              <a:srgbClr val="B8B0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2846" y="2796054"/>
            <a:ext cx="182880" cy="182880"/>
          </a:xfrm>
          <a:prstGeom prst="rect">
            <a:avLst/>
          </a:prstGeom>
          <a:noFill/>
          <a:ln w="1270">
            <a:solidFill>
              <a:srgbClr val="0843F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691810" y="1770755"/>
            <a:ext cx="182880" cy="182880"/>
          </a:xfrm>
          <a:prstGeom prst="triangle">
            <a:avLst/>
          </a:prstGeom>
          <a:noFill/>
          <a:ln w="1270">
            <a:solidFill>
              <a:srgbClr val="E155B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7295" y="999058"/>
            <a:ext cx="182880" cy="182880"/>
          </a:xfrm>
          <a:prstGeom prst="sun">
            <a:avLst/>
          </a:prstGeom>
          <a:noFill/>
          <a:ln w="1270">
            <a:solidFill>
              <a:srgbClr val="CC6A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The Quantum Revolution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electronics is transforming technology and shaping the future.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From lasers in everyday devices to quantum computers that could revolutionize industries, the power of quantum mechanics is being harnessed to solve some of the world's most pressing challenges.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journey has just begun!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263128" y="434136"/>
            <a:ext cx="182880" cy="182880"/>
          </a:xfrm>
          <a:prstGeom prst="rect">
            <a:avLst/>
          </a:prstGeom>
          <a:noFill/>
          <a:ln w="1270">
            <a:solidFill>
              <a:srgbClr val="8B9F9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72053" y="3785200"/>
            <a:ext cx="182880" cy="182880"/>
          </a:xfrm>
          <a:prstGeom prst="cube">
            <a:avLst/>
          </a:prstGeom>
          <a:noFill/>
          <a:ln w="1270">
            <a:solidFill>
              <a:srgbClr val="38623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62789" y="1837334"/>
            <a:ext cx="182880" cy="182880"/>
          </a:xfrm>
          <a:prstGeom prst="cube">
            <a:avLst/>
          </a:prstGeom>
          <a:noFill/>
          <a:ln w="1270">
            <a:solidFill>
              <a:srgbClr val="200D6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75575" y="641932"/>
            <a:ext cx="182880" cy="182880"/>
          </a:xfrm>
          <a:prstGeom prst="cube">
            <a:avLst/>
          </a:prstGeom>
          <a:noFill/>
          <a:ln w="1270">
            <a:solidFill>
              <a:srgbClr val="7E65C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69558" y="2923455"/>
            <a:ext cx="182880" cy="182880"/>
          </a:xfrm>
          <a:prstGeom prst="triangle">
            <a:avLst/>
          </a:prstGeom>
          <a:noFill/>
          <a:ln w="1270">
            <a:solidFill>
              <a:srgbClr val="3472A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Further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Want to delve deeper?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edX offer courses on quantum mechanics and quantum information science.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Textbooks: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Explore introductory textbooks on quantum mechanics and quantum electronics.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Research Papers: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Dive into scientific publications to stay up-to-date on the latest research.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Conferences: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Attend conferences and workshops to learn from experts and network with other enthusiasts.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068408" y="1157205"/>
            <a:ext cx="182880" cy="182880"/>
          </a:xfrm>
          <a:prstGeom prst="cube">
            <a:avLst/>
          </a:prstGeom>
          <a:noFill/>
          <a:ln w="1270">
            <a:solidFill>
              <a:srgbClr val="246B7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122" y="1587991"/>
            <a:ext cx="182880" cy="182880"/>
          </a:xfrm>
          <a:prstGeom prst="rect">
            <a:avLst/>
          </a:prstGeom>
          <a:noFill/>
          <a:ln w="1270">
            <a:solidFill>
              <a:srgbClr val="35F41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34525" y="3036011"/>
            <a:ext cx="182880" cy="182880"/>
          </a:xfrm>
          <a:prstGeom prst="rect">
            <a:avLst/>
          </a:prstGeom>
          <a:noFill/>
          <a:ln w="1270">
            <a:solidFill>
              <a:srgbClr val="3AF28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67883" y="3821506"/>
            <a:ext cx="182880" cy="182880"/>
          </a:xfrm>
          <a:prstGeom prst="triangle">
            <a:avLst/>
          </a:prstGeom>
          <a:noFill/>
          <a:ln w="1270">
            <a:solidFill>
              <a:srgbClr val="6F5B6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1315" y="1346640"/>
            <a:ext cx="182880" cy="182880"/>
          </a:xfrm>
          <a:prstGeom prst="cube">
            <a:avLst/>
          </a:prstGeom>
          <a:noFill/>
          <a:ln w="1270">
            <a:solidFill>
              <a:srgbClr val="A655E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Q&amp;A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you! Any Questions?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18544" y="2515812"/>
            <a:ext cx="182880" cy="182880"/>
          </a:xfrm>
          <a:prstGeom prst="triangle">
            <a:avLst/>
          </a:prstGeom>
          <a:noFill/>
          <a:ln w="1270">
            <a:solidFill>
              <a:srgbClr val="E8A13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165657" y="971542"/>
            <a:ext cx="182880" cy="182880"/>
          </a:xfrm>
          <a:prstGeom prst="sun">
            <a:avLst/>
          </a:prstGeom>
          <a:noFill/>
          <a:ln w="1270">
            <a:solidFill>
              <a:srgbClr val="0D67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09792" y="4369842"/>
            <a:ext cx="182880" cy="182880"/>
          </a:xfrm>
          <a:prstGeom prst="cube">
            <a:avLst/>
          </a:prstGeom>
          <a:noFill/>
          <a:ln w="1270">
            <a:solidFill>
              <a:srgbClr val="BB297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3573" y="2211007"/>
            <a:ext cx="182880" cy="182880"/>
          </a:xfrm>
          <a:prstGeom prst="triangle">
            <a:avLst/>
          </a:prstGeom>
          <a:noFill/>
          <a:ln w="1270">
            <a:solidFill>
              <a:srgbClr val="34D0A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45262" y="2603941"/>
            <a:ext cx="182880" cy="182880"/>
          </a:xfrm>
          <a:prstGeom prst="triangle">
            <a:avLst/>
          </a:prstGeom>
          <a:noFill/>
          <a:ln w="1270">
            <a:solidFill>
              <a:srgbClr val="131AE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 Quantum Mechanics Refresher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worry, no deep dives!  Here are the key ideas we'll need: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Energy, like light, comes in discrete packets called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quanta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  Think of stairs, not a ramp.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Wave-Particle Duality: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Particles (like electrons) can act like waves, and waves (like light) can act like particles.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Superposition: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quantum system can be in multiple states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 the same time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until measured. Like a coin spinning in the air.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Entanglement: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Two particles can be linked together, so knowing the state of one instantly tells you the state of the other, even if they're far apart.  Spooky action!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34114" y="2996699"/>
            <a:ext cx="182880" cy="182880"/>
          </a:xfrm>
          <a:prstGeom prst="triangle">
            <a:avLst/>
          </a:prstGeom>
          <a:noFill/>
          <a:ln w="1270">
            <a:solidFill>
              <a:srgbClr val="6D5A5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86125" y="2473056"/>
            <a:ext cx="182880" cy="182880"/>
          </a:xfrm>
          <a:prstGeom prst="cube">
            <a:avLst/>
          </a:prstGeom>
          <a:noFill/>
          <a:ln w="1270">
            <a:solidFill>
              <a:srgbClr val="27E10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99666" y="2810549"/>
            <a:ext cx="182880" cy="182880"/>
          </a:xfrm>
          <a:prstGeom prst="cube">
            <a:avLst/>
          </a:prstGeom>
          <a:noFill/>
          <a:ln w="1270">
            <a:solidFill>
              <a:srgbClr val="CAEB5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028559" y="3041699"/>
            <a:ext cx="182880" cy="182880"/>
          </a:xfrm>
          <a:prstGeom prst="cube">
            <a:avLst/>
          </a:prstGeom>
          <a:noFill/>
          <a:ln w="1270">
            <a:solidFill>
              <a:srgbClr val="03AD8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69605" y="1757407"/>
            <a:ext cx="182880" cy="182880"/>
          </a:xfrm>
          <a:prstGeom prst="cube">
            <a:avLst/>
          </a:prstGeom>
          <a:noFill/>
          <a:ln w="1270">
            <a:solidFill>
              <a:srgbClr val="F64AB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Spontaneous and Stimulated Emission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Crucial concepts for understanding lasers: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Spontaneous Emission: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excited atom randomly releases a photon (light) and returns to a lower energy state. Think of it like a firefly flashing.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Stimulated Emission: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incoming photon of a specific energy triggers an excited atom to release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another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identical photon. This is key to laser amplification. One photon becomes two!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552237" y="331344"/>
            <a:ext cx="182880" cy="182880"/>
          </a:xfrm>
          <a:prstGeom prst="rect">
            <a:avLst/>
          </a:prstGeom>
          <a:noFill/>
          <a:ln w="1270">
            <a:solidFill>
              <a:srgbClr val="3041C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466" y="111896"/>
            <a:ext cx="182880" cy="182880"/>
          </a:xfrm>
          <a:prstGeom prst="sun">
            <a:avLst/>
          </a:prstGeom>
          <a:noFill/>
          <a:ln w="1270">
            <a:solidFill>
              <a:srgbClr val="E4A99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99211" y="1441414"/>
            <a:ext cx="182880" cy="182880"/>
          </a:xfrm>
          <a:prstGeom prst="rect">
            <a:avLst/>
          </a:prstGeom>
          <a:noFill/>
          <a:ln w="1270">
            <a:solidFill>
              <a:srgbClr val="62F6F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77004" y="2979319"/>
            <a:ext cx="182880" cy="182880"/>
          </a:xfrm>
          <a:prstGeom prst="rect">
            <a:avLst/>
          </a:prstGeom>
          <a:noFill/>
          <a:ln w="1270">
            <a:solidFill>
              <a:srgbClr val="74EEC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26196" y="3962050"/>
            <a:ext cx="182880" cy="182880"/>
          </a:xfrm>
          <a:prstGeom prst="cube">
            <a:avLst/>
          </a:prstGeom>
          <a:noFill/>
          <a:ln w="1270">
            <a:solidFill>
              <a:srgbClr val="0D3C2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Lasers: Light Amplification by Stimulated Emission of Radiation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Lasers are the superstar of quantum electronics!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Gain Medium: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Material that amplifies light (e.g., ruby crystal, gas, semiconductor).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Pump Source: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Energy source to excite the gain medium (e.g., flash lamp, electrical current).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Optical Cavity: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Mirrors that reflect light back and forth through the gain medium, amplifying it.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Result: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Highly focused, coherent (in phase), and monochromatic (single color) light.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791868" y="749465"/>
            <a:ext cx="182880" cy="182880"/>
          </a:xfrm>
          <a:prstGeom prst="sun">
            <a:avLst/>
          </a:prstGeom>
          <a:noFill/>
          <a:ln w="1270">
            <a:solidFill>
              <a:srgbClr val="D6ABB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30055" y="2024922"/>
            <a:ext cx="182880" cy="182880"/>
          </a:xfrm>
          <a:prstGeom prst="rect">
            <a:avLst/>
          </a:prstGeom>
          <a:noFill/>
          <a:ln w="1270">
            <a:solidFill>
              <a:srgbClr val="84D29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37836" y="1966708"/>
            <a:ext cx="182880" cy="182880"/>
          </a:xfrm>
          <a:prstGeom prst="triangle">
            <a:avLst/>
          </a:prstGeom>
          <a:noFill/>
          <a:ln w="1270">
            <a:solidFill>
              <a:srgbClr val="DDFE0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89233" y="2453149"/>
            <a:ext cx="182880" cy="182880"/>
          </a:xfrm>
          <a:prstGeom prst="cube">
            <a:avLst/>
          </a:prstGeom>
          <a:noFill/>
          <a:ln w="1270">
            <a:solidFill>
              <a:srgbClr val="4A7F4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98987" y="3278172"/>
            <a:ext cx="182880" cy="182880"/>
          </a:xfrm>
          <a:prstGeom prst="rect">
            <a:avLst/>
          </a:prstGeom>
          <a:noFill/>
          <a:ln w="1270">
            <a:solidFill>
              <a:srgbClr val="F0FB7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Lasers Work: A Simple Explanation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Pumping: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Energy is added to the gain medium, exciting atoms to higher energy levels.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Spontaneous Emission: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Some atoms spontaneously release photons.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Stimulated Emission: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These photons trigger stimulated emission, creating more identical photons.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Amplification: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 bounces between mirrors, becoming amplified with each pass.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Output: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portion of the light escapes through a partially reflective mirror, forming the laser beam.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43088" y="2878285"/>
            <a:ext cx="182880" cy="182880"/>
          </a:xfrm>
          <a:prstGeom prst="sun">
            <a:avLst/>
          </a:prstGeom>
          <a:noFill/>
          <a:ln w="1270">
            <a:solidFill>
              <a:srgbClr val="66623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29393" y="1641770"/>
            <a:ext cx="182880" cy="182880"/>
          </a:xfrm>
          <a:prstGeom prst="triangle">
            <a:avLst/>
          </a:prstGeom>
          <a:noFill/>
          <a:ln w="1270">
            <a:solidFill>
              <a:srgbClr val="1A37C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37730" y="618988"/>
            <a:ext cx="182880" cy="182880"/>
          </a:xfrm>
          <a:prstGeom prst="triangle">
            <a:avLst/>
          </a:prstGeom>
          <a:noFill/>
          <a:ln w="1270">
            <a:solidFill>
              <a:srgbClr val="18A7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26789" y="1492850"/>
            <a:ext cx="182880" cy="182880"/>
          </a:xfrm>
          <a:prstGeom prst="triangle">
            <a:avLst/>
          </a:prstGeom>
          <a:noFill/>
          <a:ln w="1270">
            <a:solidFill>
              <a:srgbClr val="1D27C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31871" y="622655"/>
            <a:ext cx="182880" cy="182880"/>
          </a:xfrm>
          <a:prstGeom prst="rect">
            <a:avLst/>
          </a:prstGeom>
          <a:noFill/>
          <a:ln w="1270">
            <a:solidFill>
              <a:srgbClr val="0E70A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Lasers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Many different types, depending on the gain medium: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Solid-State Lasers: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(e.g., Ruby, Nd:YAG)  Used in laser pointers, materials processing.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Gas Lasers: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(e.g., Helium-Neon, Argon)  Used in barcode scanners, scientific research.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Semiconductor Lasers: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(e.g., Laser Diodes)  Used in CD players, fiber optics, laser printers.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Fiber Lasers: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 amplified in an optical fiber. Used in industrial cutting, medical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419147" y="1548170"/>
            <a:ext cx="182880" cy="182880"/>
          </a:xfrm>
          <a:prstGeom prst="rect">
            <a:avLst/>
          </a:prstGeom>
          <a:noFill/>
          <a:ln w="1270">
            <a:solidFill>
              <a:srgbClr val="2053F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34737" y="4293988"/>
            <a:ext cx="182880" cy="182880"/>
          </a:xfrm>
          <a:prstGeom prst="triangle">
            <a:avLst/>
          </a:prstGeom>
          <a:noFill/>
          <a:ln w="1270">
            <a:solidFill>
              <a:srgbClr val="F3B8A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42229" y="1517668"/>
            <a:ext cx="182880" cy="182880"/>
          </a:xfrm>
          <a:prstGeom prst="sun">
            <a:avLst/>
          </a:prstGeom>
          <a:noFill/>
          <a:ln w="1270">
            <a:solidFill>
              <a:srgbClr val="B9FFD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94388" y="3658634"/>
            <a:ext cx="182880" cy="182880"/>
          </a:xfrm>
          <a:prstGeom prst="rect">
            <a:avLst/>
          </a:prstGeom>
          <a:noFill/>
          <a:ln w="1270">
            <a:solidFill>
              <a:srgbClr val="6ECE1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05969" y="4561108"/>
            <a:ext cx="182880" cy="182880"/>
          </a:xfrm>
          <a:prstGeom prst="cube">
            <a:avLst/>
          </a:prstGeom>
          <a:noFill/>
          <a:ln w="1270">
            <a:solidFill>
              <a:srgbClr val="56271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Laser Applications: Everywhere!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Lasers are incredibly versatile: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Medicine: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Laser surgery, vision correction (LASIK), skin treatments.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Manufacturing: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Cutting, welding, marking materials with extreme precision.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Communications: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Fiber optic cables for high-speed internet.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Entertainment: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Laser light shows, barcode scanners.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Scientific Research: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Spectroscopy, atom trapping, fundamental physics experiments.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943460" y="4020647"/>
            <a:ext cx="182880" cy="182880"/>
          </a:xfrm>
          <a:prstGeom prst="rect">
            <a:avLst/>
          </a:prstGeom>
          <a:noFill/>
          <a:ln w="1270">
            <a:solidFill>
              <a:srgbClr val="A00F2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88295" y="3318"/>
            <a:ext cx="182880" cy="182880"/>
          </a:xfrm>
          <a:prstGeom prst="cube">
            <a:avLst/>
          </a:prstGeom>
          <a:noFill/>
          <a:ln w="1270">
            <a:solidFill>
              <a:srgbClr val="175F2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25342" y="1243216"/>
            <a:ext cx="182880" cy="182880"/>
          </a:xfrm>
          <a:prstGeom prst="sun">
            <a:avLst/>
          </a:prstGeom>
          <a:noFill/>
          <a:ln w="1270">
            <a:solidFill>
              <a:srgbClr val="0F4C6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81937" y="2227866"/>
            <a:ext cx="182880" cy="182880"/>
          </a:xfrm>
          <a:prstGeom prst="cube">
            <a:avLst/>
          </a:prstGeom>
          <a:noFill/>
          <a:ln w="1270">
            <a:solidFill>
              <a:srgbClr val="57404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73133" y="605822"/>
            <a:ext cx="182880" cy="182880"/>
          </a:xfrm>
          <a:prstGeom prst="triangle">
            <a:avLst/>
          </a:prstGeom>
          <a:noFill/>
          <a:ln w="1270">
            <a:solidFill>
              <a:srgbClr val="1F9C6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Quantum Dots: Artificial Atoms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dots (QDs) are tiny semiconductor nanocrystals (a few nanometers across).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Properties: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Quantum Confinement: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Electrons are confined within the QD, resulting in quantized energy levels.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Size-Dependent Emission: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color (wavelength) of light emitted by a QD depends on its size. Smaller dots emit blue light, larger dots emit red light.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them as tunable light sources, controlled by their size.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2025-02-24T11:56:51Z</dcterms:created>
  <dcterms:modified xsi:type="dcterms:W3CDTF">2025-02-24T11:56:51Z</dcterms:modified>
</cp:coreProperties>
</file>