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07463" y="239883"/>
            <a:ext cx="182880" cy="182880"/>
          </a:xfrm>
          <a:prstGeom prst="triangle">
            <a:avLst/>
          </a:prstGeom>
          <a:noFill/>
          <a:ln w="1270">
            <a:solidFill>
              <a:srgbClr val="4D60F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333827" y="4013907"/>
            <a:ext cx="182880" cy="182880"/>
          </a:xfrm>
          <a:prstGeom prst="triangle">
            <a:avLst/>
          </a:prstGeom>
          <a:noFill/>
          <a:ln w="1270">
            <a:solidFill>
              <a:srgbClr val="8FDA0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3273" y="1186074"/>
            <a:ext cx="182880" cy="182880"/>
          </a:xfrm>
          <a:prstGeom prst="sun">
            <a:avLst/>
          </a:prstGeom>
          <a:noFill/>
          <a:ln w="1270">
            <a:solidFill>
              <a:srgbClr val="293A4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276404" y="581680"/>
            <a:ext cx="182880" cy="182880"/>
          </a:xfrm>
          <a:prstGeom prst="sun">
            <a:avLst/>
          </a:prstGeom>
          <a:noFill/>
          <a:ln w="1270">
            <a:solidFill>
              <a:srgbClr val="C1A22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73551" y="792754"/>
            <a:ext cx="182880" cy="182880"/>
          </a:xfrm>
          <a:prstGeom prst="sun">
            <a:avLst/>
          </a:prstGeom>
          <a:noFill/>
          <a:ln w="1270">
            <a:solidFill>
              <a:srgbClr val="E4CAB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Semiconductor Physics: A Beginner's Guide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 to the world of semiconductors! This presentation will cover: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are Semiconductors?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Their unique properties and importance.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Atomic Structure &amp; Bonding: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Understanding the building blocks.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 Bands: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How electrons move and conduct.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Intrinsic &amp; Extrinsic Semiconductors: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Pure vs. Doped materials.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Charge Carriers: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Electrons and Holes - the movers and shakers.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PN Junctions: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foundation of diodes and transistors.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Semiconductor Devices: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Diodes, Transistors, and their applications.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937484" y="1881041"/>
            <a:ext cx="182880" cy="182880"/>
          </a:xfrm>
          <a:prstGeom prst="sun">
            <a:avLst/>
          </a:prstGeom>
          <a:noFill/>
          <a:ln w="1270">
            <a:solidFill>
              <a:srgbClr val="4C2FC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935647" y="1066449"/>
            <a:ext cx="182880" cy="182880"/>
          </a:xfrm>
          <a:prstGeom prst="cube">
            <a:avLst/>
          </a:prstGeom>
          <a:noFill/>
          <a:ln w="1270">
            <a:solidFill>
              <a:srgbClr val="462B5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730917" y="2083739"/>
            <a:ext cx="182880" cy="182880"/>
          </a:xfrm>
          <a:prstGeom prst="sun">
            <a:avLst/>
          </a:prstGeom>
          <a:noFill/>
          <a:ln w="1270">
            <a:solidFill>
              <a:srgbClr val="B9742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43571" y="4038690"/>
            <a:ext cx="182880" cy="182880"/>
          </a:xfrm>
          <a:prstGeom prst="sun">
            <a:avLst/>
          </a:prstGeom>
          <a:noFill/>
          <a:ln w="1270">
            <a:solidFill>
              <a:srgbClr val="977A7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735915" y="2428438"/>
            <a:ext cx="182880" cy="182880"/>
          </a:xfrm>
          <a:prstGeom prst="rect">
            <a:avLst/>
          </a:prstGeom>
          <a:noFill/>
          <a:ln w="1270">
            <a:solidFill>
              <a:srgbClr val="10192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Charge Carriers: Electrons and Holes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Negative charge carriers in the conduction band.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Holes: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Positive charge carriers in the valence band.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flow of charge carriers.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Electrons move in the opposite direction of the electric field.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Holes move in the same direction as the electric field (think of it as a bubble rising in water).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605147" y="4522354"/>
            <a:ext cx="182880" cy="182880"/>
          </a:xfrm>
          <a:prstGeom prst="rect">
            <a:avLst/>
          </a:prstGeom>
          <a:noFill/>
          <a:ln w="1270">
            <a:solidFill>
              <a:srgbClr val="7A241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499250" y="1794207"/>
            <a:ext cx="182880" cy="182880"/>
          </a:xfrm>
          <a:prstGeom prst="cube">
            <a:avLst/>
          </a:prstGeom>
          <a:noFill/>
          <a:ln w="1270">
            <a:solidFill>
              <a:srgbClr val="10B73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03684" y="3517523"/>
            <a:ext cx="182880" cy="182880"/>
          </a:xfrm>
          <a:prstGeom prst="rect">
            <a:avLst/>
          </a:prstGeom>
          <a:noFill/>
          <a:ln w="1270">
            <a:solidFill>
              <a:srgbClr val="C9F3D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40388" y="3492911"/>
            <a:ext cx="182880" cy="182880"/>
          </a:xfrm>
          <a:prstGeom prst="triangle">
            <a:avLst/>
          </a:prstGeom>
          <a:noFill/>
          <a:ln w="1270">
            <a:solidFill>
              <a:srgbClr val="1A76B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864066" y="981695"/>
            <a:ext cx="182880" cy="182880"/>
          </a:xfrm>
          <a:prstGeom prst="sun">
            <a:avLst/>
          </a:prstGeom>
          <a:noFill/>
          <a:ln w="1270">
            <a:solidFill>
              <a:srgbClr val="B0D06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PN Junction: The Heart of Many Devices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PN junction is formed by joining a P-type and an N-type semiconductor.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Diffusion: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Electrons from the N-type side diffuse into the P-type side, and holes from the P-type side diffuse into the N-type side.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Depletion Region: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This diffusion creates a region near the junction with very few free charge carriers.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Built-in Voltage: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 electric field forms across the depletion region, preventing further diffusion at equilibrium.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761482" y="3831850"/>
            <a:ext cx="182880" cy="182880"/>
          </a:xfrm>
          <a:prstGeom prst="triangle">
            <a:avLst/>
          </a:prstGeom>
          <a:noFill/>
          <a:ln w="1270">
            <a:solidFill>
              <a:srgbClr val="04E4E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307291" y="1182154"/>
            <a:ext cx="182880" cy="182880"/>
          </a:xfrm>
          <a:prstGeom prst="sun">
            <a:avLst/>
          </a:prstGeom>
          <a:noFill/>
          <a:ln w="1270">
            <a:solidFill>
              <a:srgbClr val="41393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35368" y="3668264"/>
            <a:ext cx="182880" cy="182880"/>
          </a:xfrm>
          <a:prstGeom prst="triangle">
            <a:avLst/>
          </a:prstGeom>
          <a:noFill/>
          <a:ln w="1270">
            <a:solidFill>
              <a:srgbClr val="52C7D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404597" y="2985603"/>
            <a:ext cx="182880" cy="182880"/>
          </a:xfrm>
          <a:prstGeom prst="sun">
            <a:avLst/>
          </a:prstGeom>
          <a:noFill/>
          <a:ln w="1270">
            <a:solidFill>
              <a:srgbClr val="4119E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462427" y="4559749"/>
            <a:ext cx="182880" cy="182880"/>
          </a:xfrm>
          <a:prstGeom prst="triangle">
            <a:avLst/>
          </a:prstGeom>
          <a:noFill/>
          <a:ln w="1270">
            <a:solidFill>
              <a:srgbClr val="9DB2D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PN Junction: Forward Bias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Applying a positive voltage to the P-side and a negative voltage to the N-side.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Reduces the depletion region width.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Lowers the barrier to current flow.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Large current flows through the junction.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74027" y="3410429"/>
            <a:ext cx="182880" cy="182880"/>
          </a:xfrm>
          <a:prstGeom prst="triangle">
            <a:avLst/>
          </a:prstGeom>
          <a:noFill/>
          <a:ln w="1270">
            <a:solidFill>
              <a:srgbClr val="E1ECE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467395" y="4418160"/>
            <a:ext cx="182880" cy="182880"/>
          </a:xfrm>
          <a:prstGeom prst="cube">
            <a:avLst/>
          </a:prstGeom>
          <a:noFill/>
          <a:ln w="1270">
            <a:solidFill>
              <a:srgbClr val="D54DD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560378" y="3446505"/>
            <a:ext cx="182880" cy="182880"/>
          </a:xfrm>
          <a:prstGeom prst="rect">
            <a:avLst/>
          </a:prstGeom>
          <a:noFill/>
          <a:ln w="1270">
            <a:solidFill>
              <a:srgbClr val="BC28E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615654" y="3050895"/>
            <a:ext cx="182880" cy="182880"/>
          </a:xfrm>
          <a:prstGeom prst="rect">
            <a:avLst/>
          </a:prstGeom>
          <a:noFill/>
          <a:ln w="1270">
            <a:solidFill>
              <a:srgbClr val="80D48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531668" y="4151703"/>
            <a:ext cx="182880" cy="182880"/>
          </a:xfrm>
          <a:prstGeom prst="cube">
            <a:avLst/>
          </a:prstGeom>
          <a:noFill/>
          <a:ln w="1270">
            <a:solidFill>
              <a:srgbClr val="17A9B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PN Junction: Reverse Bias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Applying a negative voltage to the P-side and a positive voltage to the N-side.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Increases the depletion region width.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Increases the barrier to current flow.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Very little current flows (ideally zero, but there's a small leakage current).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27614" y="1043045"/>
            <a:ext cx="182880" cy="182880"/>
          </a:xfrm>
          <a:prstGeom prst="sun">
            <a:avLst/>
          </a:prstGeom>
          <a:noFill/>
          <a:ln w="1270">
            <a:solidFill>
              <a:srgbClr val="34F6E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191335" y="82332"/>
            <a:ext cx="182880" cy="182880"/>
          </a:xfrm>
          <a:prstGeom prst="triangle">
            <a:avLst/>
          </a:prstGeom>
          <a:noFill/>
          <a:ln w="1270">
            <a:solidFill>
              <a:srgbClr val="EEA16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237077" y="3470944"/>
            <a:ext cx="182880" cy="182880"/>
          </a:xfrm>
          <a:prstGeom prst="rect">
            <a:avLst/>
          </a:prstGeom>
          <a:noFill/>
          <a:ln w="1270">
            <a:solidFill>
              <a:srgbClr val="CB2EA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848344" y="4556111"/>
            <a:ext cx="182880" cy="182880"/>
          </a:xfrm>
          <a:prstGeom prst="cube">
            <a:avLst/>
          </a:prstGeom>
          <a:noFill/>
          <a:ln w="1270">
            <a:solidFill>
              <a:srgbClr val="BC509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399188" y="2779655"/>
            <a:ext cx="182880" cy="182880"/>
          </a:xfrm>
          <a:prstGeom prst="sun">
            <a:avLst/>
          </a:prstGeom>
          <a:noFill/>
          <a:ln w="1270">
            <a:solidFill>
              <a:srgbClr val="1F1D6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Semiconductor Diode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PN junction is the basic structure of a diode.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Symbol: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Looks like an arrow pointing to a line.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Function: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current to flow easily in one direction (forward bias) and blocks it in the other (reverse bias).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Rectifiers (converting AC to DC), switches, and much more!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7205" y="2674388"/>
            <a:ext cx="182880" cy="182880"/>
          </a:xfrm>
          <a:prstGeom prst="sun">
            <a:avLst/>
          </a:prstGeom>
          <a:noFill/>
          <a:ln w="1270">
            <a:solidFill>
              <a:srgbClr val="106AB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317675" y="2947153"/>
            <a:ext cx="182880" cy="182880"/>
          </a:xfrm>
          <a:prstGeom prst="rect">
            <a:avLst/>
          </a:prstGeom>
          <a:noFill/>
          <a:ln w="1270">
            <a:solidFill>
              <a:srgbClr val="A3DE3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554063" y="1593179"/>
            <a:ext cx="182880" cy="182880"/>
          </a:xfrm>
          <a:prstGeom prst="cube">
            <a:avLst/>
          </a:prstGeom>
          <a:noFill/>
          <a:ln w="1270">
            <a:solidFill>
              <a:srgbClr val="E203C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928724" y="519153"/>
            <a:ext cx="182880" cy="182880"/>
          </a:xfrm>
          <a:prstGeom prst="sun">
            <a:avLst/>
          </a:prstGeom>
          <a:noFill/>
          <a:ln w="1270">
            <a:solidFill>
              <a:srgbClr val="4AC75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214572" y="1182394"/>
            <a:ext cx="182880" cy="182880"/>
          </a:xfrm>
          <a:prstGeom prst="sun">
            <a:avLst/>
          </a:prstGeom>
          <a:noFill/>
          <a:ln w="1270">
            <a:solidFill>
              <a:srgbClr val="E19EE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Diode Applications: Rectification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Diodes can be used to convert alternating current (AC) to direct current (DC).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Half-wave Rectifier: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single diode allows only one half of the AC waveform to pass.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Full-wave Rectifier: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Uses multiple diodes to convert both halves of the AC waveform to DC (more efficient).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652366" y="3199161"/>
            <a:ext cx="182880" cy="182880"/>
          </a:xfrm>
          <a:prstGeom prst="cube">
            <a:avLst/>
          </a:prstGeom>
          <a:noFill/>
          <a:ln w="1270">
            <a:solidFill>
              <a:srgbClr val="62723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074194" y="1058029"/>
            <a:ext cx="182880" cy="182880"/>
          </a:xfrm>
          <a:prstGeom prst="cube">
            <a:avLst/>
          </a:prstGeom>
          <a:noFill/>
          <a:ln w="1270">
            <a:solidFill>
              <a:srgbClr val="2BA71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28696" y="1426209"/>
            <a:ext cx="182880" cy="182880"/>
          </a:xfrm>
          <a:prstGeom prst="triangle">
            <a:avLst/>
          </a:prstGeom>
          <a:noFill/>
          <a:ln w="1270">
            <a:solidFill>
              <a:srgbClr val="39D65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776511" y="2054363"/>
            <a:ext cx="182880" cy="182880"/>
          </a:xfrm>
          <a:prstGeom prst="cube">
            <a:avLst/>
          </a:prstGeom>
          <a:noFill/>
          <a:ln w="1270">
            <a:solidFill>
              <a:srgbClr val="DAC02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81356" y="4264756"/>
            <a:ext cx="182880" cy="182880"/>
          </a:xfrm>
          <a:prstGeom prst="rect">
            <a:avLst/>
          </a:prstGeom>
          <a:noFill/>
          <a:ln w="1270">
            <a:solidFill>
              <a:srgbClr val="65B1D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Bipolar Junction Transistor (BJT)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BJT is a three-terminal device that can amplify or switch electronic signals.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Structure: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Two PN junctions placed back-to-back (NPN or PNP).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Terminals: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Emitter, Base, Collector.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Operation: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small current at the Base controls a larger current between the Collector and Emitter.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062375" y="3112128"/>
            <a:ext cx="182880" cy="182880"/>
          </a:xfrm>
          <a:prstGeom prst="triangle">
            <a:avLst/>
          </a:prstGeom>
          <a:noFill/>
          <a:ln w="1270">
            <a:solidFill>
              <a:srgbClr val="29CE0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085200" y="1828080"/>
            <a:ext cx="182880" cy="182880"/>
          </a:xfrm>
          <a:prstGeom prst="sun">
            <a:avLst/>
          </a:prstGeom>
          <a:noFill/>
          <a:ln w="1270">
            <a:solidFill>
              <a:srgbClr val="52E9F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557182" y="299235"/>
            <a:ext cx="182880" cy="182880"/>
          </a:xfrm>
          <a:prstGeom prst="cube">
            <a:avLst/>
          </a:prstGeom>
          <a:noFill/>
          <a:ln w="1270">
            <a:solidFill>
              <a:srgbClr val="8C3A7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530710" y="3820935"/>
            <a:ext cx="182880" cy="182880"/>
          </a:xfrm>
          <a:prstGeom prst="triangle">
            <a:avLst/>
          </a:prstGeom>
          <a:noFill/>
          <a:ln w="1270">
            <a:solidFill>
              <a:srgbClr val="42B9E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486181" y="3605493"/>
            <a:ext cx="182880" cy="182880"/>
          </a:xfrm>
          <a:prstGeom prst="cube">
            <a:avLst/>
          </a:prstGeom>
          <a:noFill/>
          <a:ln w="1270">
            <a:solidFill>
              <a:srgbClr val="78EF8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BJT: NPN Transistor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an NPN transistor: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Base is P-type, and the Emitter and Collector are N-type.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small current injected into the Base allows a larger current to flow from the Collector to the Emitter.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in amplifiers and switches.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99675" y="807393"/>
            <a:ext cx="182880" cy="182880"/>
          </a:xfrm>
          <a:prstGeom prst="cube">
            <a:avLst/>
          </a:prstGeom>
          <a:noFill/>
          <a:ln w="1270">
            <a:solidFill>
              <a:srgbClr val="BC1E6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431241" y="3760438"/>
            <a:ext cx="182880" cy="182880"/>
          </a:xfrm>
          <a:prstGeom prst="rect">
            <a:avLst/>
          </a:prstGeom>
          <a:noFill/>
          <a:ln w="1270">
            <a:solidFill>
              <a:srgbClr val="F992B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879568" y="1144877"/>
            <a:ext cx="182880" cy="182880"/>
          </a:xfrm>
          <a:prstGeom prst="cube">
            <a:avLst/>
          </a:prstGeom>
          <a:noFill/>
          <a:ln w="1270">
            <a:solidFill>
              <a:srgbClr val="28705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119735" y="1241857"/>
            <a:ext cx="182880" cy="182880"/>
          </a:xfrm>
          <a:prstGeom prst="cube">
            <a:avLst/>
          </a:prstGeom>
          <a:noFill/>
          <a:ln w="1270">
            <a:solidFill>
              <a:srgbClr val="85DCC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611670" y="1252165"/>
            <a:ext cx="182880" cy="182880"/>
          </a:xfrm>
          <a:prstGeom prst="cube">
            <a:avLst/>
          </a:prstGeom>
          <a:noFill/>
          <a:ln w="1270">
            <a:solidFill>
              <a:srgbClr val="225DF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Field-Effect Transistor (FET)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Another type of transistor that uses an electric field to control current flow.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MOSFET (Metal-Oxide-Semiconductor FET) is the most common.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Terminals: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Source, Gate, Drain.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Operation: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Voltage applied to the Gate controls the current flow between the Source and Drain.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839003" y="561796"/>
            <a:ext cx="182880" cy="182880"/>
          </a:xfrm>
          <a:prstGeom prst="sun">
            <a:avLst/>
          </a:prstGeom>
          <a:noFill/>
          <a:ln w="1270">
            <a:solidFill>
              <a:srgbClr val="74EF8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197960" y="1691139"/>
            <a:ext cx="182880" cy="182880"/>
          </a:xfrm>
          <a:prstGeom prst="sun">
            <a:avLst/>
          </a:prstGeom>
          <a:noFill/>
          <a:ln w="1270">
            <a:solidFill>
              <a:srgbClr val="41421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25228" y="119617"/>
            <a:ext cx="182880" cy="182880"/>
          </a:xfrm>
          <a:prstGeom prst="sun">
            <a:avLst/>
          </a:prstGeom>
          <a:noFill/>
          <a:ln w="1270">
            <a:solidFill>
              <a:srgbClr val="52913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48275" y="2125301"/>
            <a:ext cx="182880" cy="182880"/>
          </a:xfrm>
          <a:prstGeom prst="triangle">
            <a:avLst/>
          </a:prstGeom>
          <a:noFill/>
          <a:ln w="1270">
            <a:solidFill>
              <a:srgbClr val="11068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160125" y="2488404"/>
            <a:ext cx="182880" cy="182880"/>
          </a:xfrm>
          <a:prstGeom prst="triangle">
            <a:avLst/>
          </a:prstGeom>
          <a:noFill/>
          <a:ln w="1270">
            <a:solidFill>
              <a:srgbClr val="22949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MOSFET: A Closer Look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MOSFETs are widely used in integrated circuits (ICs).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NMOS (N-channel) and PMOS (P-channel).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 input impedance, low power consumption.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Microprocessors, memory chips, and countless other devices.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785191" y="3755796"/>
            <a:ext cx="182880" cy="182880"/>
          </a:xfrm>
          <a:prstGeom prst="sun">
            <a:avLst/>
          </a:prstGeom>
          <a:noFill/>
          <a:ln w="1270">
            <a:solidFill>
              <a:srgbClr val="C7F22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234620" y="725970"/>
            <a:ext cx="182880" cy="182880"/>
          </a:xfrm>
          <a:prstGeom prst="cube">
            <a:avLst/>
          </a:prstGeom>
          <a:noFill/>
          <a:ln w="1270">
            <a:solidFill>
              <a:srgbClr val="12BD5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236841" y="627943"/>
            <a:ext cx="182880" cy="182880"/>
          </a:xfrm>
          <a:prstGeom prst="cube">
            <a:avLst/>
          </a:prstGeom>
          <a:noFill/>
          <a:ln w="1270">
            <a:solidFill>
              <a:srgbClr val="FEBCB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11501" y="334458"/>
            <a:ext cx="182880" cy="182880"/>
          </a:xfrm>
          <a:prstGeom prst="rect">
            <a:avLst/>
          </a:prstGeom>
          <a:noFill/>
          <a:ln w="1270">
            <a:solidFill>
              <a:srgbClr val="45B64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317342" y="2861502"/>
            <a:ext cx="182880" cy="182880"/>
          </a:xfrm>
          <a:prstGeom prst="triangle">
            <a:avLst/>
          </a:prstGeom>
          <a:noFill/>
          <a:ln w="1270">
            <a:solidFill>
              <a:srgbClr val="794B8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are Semiconductors?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Semiconductors are materials with electrical conductivity between conductors (like copper) and insulators (like rubber).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Property: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Their conductivity can be controlled!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Silicon (Si), Germanium (Ge), Gallium Arsenide (GaAs).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Found in nearly every electronic device – computers, phones, solar cells, etc.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257376" y="995908"/>
            <a:ext cx="182880" cy="182880"/>
          </a:xfrm>
          <a:prstGeom prst="rect">
            <a:avLst/>
          </a:prstGeom>
          <a:noFill/>
          <a:ln w="1270">
            <a:solidFill>
              <a:srgbClr val="D960F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020563" y="3821841"/>
            <a:ext cx="182880" cy="182880"/>
          </a:xfrm>
          <a:prstGeom prst="cube">
            <a:avLst/>
          </a:prstGeom>
          <a:noFill/>
          <a:ln w="1270">
            <a:solidFill>
              <a:srgbClr val="905A4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129338" y="2849490"/>
            <a:ext cx="182880" cy="182880"/>
          </a:xfrm>
          <a:prstGeom prst="triangle">
            <a:avLst/>
          </a:prstGeom>
          <a:noFill/>
          <a:ln w="1270">
            <a:solidFill>
              <a:srgbClr val="24FA2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613162" y="2939614"/>
            <a:ext cx="182880" cy="182880"/>
          </a:xfrm>
          <a:prstGeom prst="rect">
            <a:avLst/>
          </a:prstGeom>
          <a:noFill/>
          <a:ln w="1270">
            <a:solidFill>
              <a:srgbClr val="C95FE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48289" y="582416"/>
            <a:ext cx="182880" cy="182880"/>
          </a:xfrm>
          <a:prstGeom prst="triangle">
            <a:avLst/>
          </a:prstGeom>
          <a:noFill/>
          <a:ln w="1270">
            <a:solidFill>
              <a:srgbClr val="17DE1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Integrated Circuits (ICs)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ICs (also known as microchips) contain millions or even billions of transistors and other components on a single piece of semiconductor material (usually Silicon).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Complexity: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Enables incredibly complex functions in small packages.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Manufacturing: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Requires highly precise and controlled processes.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Revolution: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foundation of modern electronics.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95235" y="2022724"/>
            <a:ext cx="182880" cy="182880"/>
          </a:xfrm>
          <a:prstGeom prst="triangle">
            <a:avLst/>
          </a:prstGeom>
          <a:noFill/>
          <a:ln w="1270">
            <a:solidFill>
              <a:srgbClr val="1F2F6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611915" y="1257394"/>
            <a:ext cx="182880" cy="182880"/>
          </a:xfrm>
          <a:prstGeom prst="sun">
            <a:avLst/>
          </a:prstGeom>
          <a:noFill/>
          <a:ln w="1270">
            <a:solidFill>
              <a:srgbClr val="F5D64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691716" y="4570696"/>
            <a:ext cx="182880" cy="182880"/>
          </a:xfrm>
          <a:prstGeom prst="cube">
            <a:avLst/>
          </a:prstGeom>
          <a:noFill/>
          <a:ln w="1270">
            <a:solidFill>
              <a:srgbClr val="8DF47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603106" y="595343"/>
            <a:ext cx="182880" cy="182880"/>
          </a:xfrm>
          <a:prstGeom prst="cube">
            <a:avLst/>
          </a:prstGeom>
          <a:noFill/>
          <a:ln w="1270">
            <a:solidFill>
              <a:srgbClr val="251E1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280413" y="2423922"/>
            <a:ext cx="182880" cy="182880"/>
          </a:xfrm>
          <a:prstGeom prst="cube">
            <a:avLst/>
          </a:prstGeom>
          <a:noFill/>
          <a:ln w="1270">
            <a:solidFill>
              <a:srgbClr val="D0BA5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Semiconductors and Solar Cells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Solar cells (photovoltaic cells) use semiconductors to convert sunlight directly into electricity.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Photons from sunlight excite electrons in the semiconductor, creating electron-hole pairs.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PN Junction: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PN junction separates these charge carriers, generating a voltage and current.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Renewable Energy: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clean and sustainable source of power.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754278" y="3101410"/>
            <a:ext cx="182880" cy="182880"/>
          </a:xfrm>
          <a:prstGeom prst="sun">
            <a:avLst/>
          </a:prstGeom>
          <a:noFill/>
          <a:ln w="1270">
            <a:solidFill>
              <a:srgbClr val="06269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449649" y="1178085"/>
            <a:ext cx="182880" cy="182880"/>
          </a:xfrm>
          <a:prstGeom prst="triangle">
            <a:avLst/>
          </a:prstGeom>
          <a:noFill/>
          <a:ln w="1270">
            <a:solidFill>
              <a:srgbClr val="37C88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496351" y="1302035"/>
            <a:ext cx="182880" cy="182880"/>
          </a:xfrm>
          <a:prstGeom prst="sun">
            <a:avLst/>
          </a:prstGeom>
          <a:noFill/>
          <a:ln w="1270">
            <a:solidFill>
              <a:srgbClr val="ABD85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104591" y="166744"/>
            <a:ext cx="182880" cy="182880"/>
          </a:xfrm>
          <a:prstGeom prst="rect">
            <a:avLst/>
          </a:prstGeom>
          <a:noFill/>
          <a:ln w="1270">
            <a:solidFill>
              <a:srgbClr val="0B15E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405703" y="3530667"/>
            <a:ext cx="182880" cy="182880"/>
          </a:xfrm>
          <a:prstGeom prst="cube">
            <a:avLst/>
          </a:prstGeom>
          <a:noFill/>
          <a:ln w="1270">
            <a:solidFill>
              <a:srgbClr val="7676B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Semiconductor Materials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Beyond Silicon, researchers are exploring new semiconductor materials with enhanced properties.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Gallium Nitride (GaN):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Used in high-power and high-frequency applications (e.g., LEDs, power amplifiers).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Silicon Carbide (SiC):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Used in high-voltage and high-temperature applications (e.g., electric vehicle inverters).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Organic Semiconductors: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Used in flexible electronics and displays.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711279" y="3661046"/>
            <a:ext cx="182880" cy="182880"/>
          </a:xfrm>
          <a:prstGeom prst="rect">
            <a:avLst/>
          </a:prstGeom>
          <a:noFill/>
          <a:ln w="1270">
            <a:solidFill>
              <a:srgbClr val="535D8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523416" y="185778"/>
            <a:ext cx="182880" cy="182880"/>
          </a:xfrm>
          <a:prstGeom prst="triangle">
            <a:avLst/>
          </a:prstGeom>
          <a:noFill/>
          <a:ln w="1270">
            <a:solidFill>
              <a:srgbClr val="6953A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457946" y="1492374"/>
            <a:ext cx="182880" cy="182880"/>
          </a:xfrm>
          <a:prstGeom prst="triangle">
            <a:avLst/>
          </a:prstGeom>
          <a:noFill/>
          <a:ln w="1270">
            <a:solidFill>
              <a:srgbClr val="48743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15226" y="2337104"/>
            <a:ext cx="182880" cy="182880"/>
          </a:xfrm>
          <a:prstGeom prst="cube">
            <a:avLst/>
          </a:prstGeom>
          <a:noFill/>
          <a:ln w="1270">
            <a:solidFill>
              <a:srgbClr val="AACFC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248816" y="809076"/>
            <a:ext cx="182880" cy="182880"/>
          </a:xfrm>
          <a:prstGeom prst="cube">
            <a:avLst/>
          </a:prstGeom>
          <a:noFill/>
          <a:ln w="1270">
            <a:solidFill>
              <a:srgbClr val="3E766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Semiconductors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Semiconductor technology continues to evolve rapidly.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Smaller Transistors: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Driving for even more powerful and energy-efficient devices.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New Materials: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Exploring materials with improved performance characteristics.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Computing: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Semiconductors may play a crucial role in the development of quantum computers.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95202" y="1395554"/>
            <a:ext cx="182880" cy="182880"/>
          </a:xfrm>
          <a:prstGeom prst="sun">
            <a:avLst/>
          </a:prstGeom>
          <a:noFill/>
          <a:ln w="1270">
            <a:solidFill>
              <a:srgbClr val="B2B2C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831653" y="3144257"/>
            <a:ext cx="182880" cy="182880"/>
          </a:xfrm>
          <a:prstGeom prst="rect">
            <a:avLst/>
          </a:prstGeom>
          <a:noFill/>
          <a:ln w="1270">
            <a:solidFill>
              <a:srgbClr val="3A59F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224314" y="1104234"/>
            <a:ext cx="182880" cy="182880"/>
          </a:xfrm>
          <a:prstGeom prst="cube">
            <a:avLst/>
          </a:prstGeom>
          <a:noFill/>
          <a:ln w="1270">
            <a:solidFill>
              <a:srgbClr val="1887B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97420" y="396638"/>
            <a:ext cx="182880" cy="182880"/>
          </a:xfrm>
          <a:prstGeom prst="rect">
            <a:avLst/>
          </a:prstGeom>
          <a:noFill/>
          <a:ln w="1270">
            <a:solidFill>
              <a:srgbClr val="A62A2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325322" y="2079322"/>
            <a:ext cx="182880" cy="182880"/>
          </a:xfrm>
          <a:prstGeom prst="sun">
            <a:avLst/>
          </a:prstGeom>
          <a:noFill/>
          <a:ln w="1270">
            <a:solidFill>
              <a:srgbClr val="15C8E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Atomic Structure and Bonding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look at Silicon (Si) as an example.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Silicon has 4 valence electrons: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These are the outermost electrons involved in bonding.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Covalent Bonds: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Each Si atom shares electrons with 4 neighboring Si atoms, forming a stable crystal lattice.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Analogy: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Think of it like everyone holding hands in a circle.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464383" y="2956854"/>
            <a:ext cx="182880" cy="182880"/>
          </a:xfrm>
          <a:prstGeom prst="sun">
            <a:avLst/>
          </a:prstGeom>
          <a:noFill/>
          <a:ln w="1270">
            <a:solidFill>
              <a:srgbClr val="A6087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505924" y="510604"/>
            <a:ext cx="182880" cy="182880"/>
          </a:xfrm>
          <a:prstGeom prst="rect">
            <a:avLst/>
          </a:prstGeom>
          <a:noFill/>
          <a:ln w="1270">
            <a:solidFill>
              <a:srgbClr val="ABCDA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631989" y="4020144"/>
            <a:ext cx="182880" cy="182880"/>
          </a:xfrm>
          <a:prstGeom prst="triangle">
            <a:avLst/>
          </a:prstGeom>
          <a:noFill/>
          <a:ln w="1270">
            <a:solidFill>
              <a:srgbClr val="96671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739285" y="4315074"/>
            <a:ext cx="182880" cy="182880"/>
          </a:xfrm>
          <a:prstGeom prst="rect">
            <a:avLst/>
          </a:prstGeom>
          <a:noFill/>
          <a:ln w="1270">
            <a:solidFill>
              <a:srgbClr val="A31AB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304975" y="3238012"/>
            <a:ext cx="182880" cy="182880"/>
          </a:xfrm>
          <a:prstGeom prst="sun">
            <a:avLst/>
          </a:prstGeom>
          <a:noFill/>
          <a:ln w="1270">
            <a:solidFill>
              <a:srgbClr val="CD3E2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Energy Bands: A Simplified View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Electrons in atoms can only have specific energy levels. In solids, these energy levels broaden into bands.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Valence Band: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Where electrons are usually found (low energy).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Conduction Band: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Where electrons need to be to conduct electricity (high energy).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 Gap (Band Gap):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energy difference between the valence and conduction bands.  Semiconductors have a moderate band gap.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337590" y="1923533"/>
            <a:ext cx="182880" cy="182880"/>
          </a:xfrm>
          <a:prstGeom prst="cube">
            <a:avLst/>
          </a:prstGeom>
          <a:noFill/>
          <a:ln w="1270">
            <a:solidFill>
              <a:srgbClr val="07EAF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572799" y="3292219"/>
            <a:ext cx="182880" cy="182880"/>
          </a:xfrm>
          <a:prstGeom prst="rect">
            <a:avLst/>
          </a:prstGeom>
          <a:noFill/>
          <a:ln w="1270">
            <a:solidFill>
              <a:srgbClr val="D71AF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450879" y="3490052"/>
            <a:ext cx="182880" cy="182880"/>
          </a:xfrm>
          <a:prstGeom prst="rect">
            <a:avLst/>
          </a:prstGeom>
          <a:noFill/>
          <a:ln w="1270">
            <a:solidFill>
              <a:srgbClr val="0389B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39895" y="3034708"/>
            <a:ext cx="182880" cy="182880"/>
          </a:xfrm>
          <a:prstGeom prst="rect">
            <a:avLst/>
          </a:prstGeom>
          <a:noFill/>
          <a:ln w="1270">
            <a:solidFill>
              <a:srgbClr val="DB64C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437264" y="4461883"/>
            <a:ext cx="182880" cy="182880"/>
          </a:xfrm>
          <a:prstGeom prst="sun">
            <a:avLst/>
          </a:prstGeom>
          <a:noFill/>
          <a:ln w="1270">
            <a:solidFill>
              <a:srgbClr val="4F616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Conductors, Insulators, and Semiconductors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Conductors: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Valence and conduction bands overlap. Electrons flow easily (e.g., Copper).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Insulators: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Large energy gap. Electrons need a lot of energy to jump to the conduction band (e.g., Rubber).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Semiconductors: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Moderate energy gap. Can be controlled with temperature, light, or doping (e.g., Silicon).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122573" y="277143"/>
            <a:ext cx="182880" cy="182880"/>
          </a:xfrm>
          <a:prstGeom prst="triangle">
            <a:avLst/>
          </a:prstGeom>
          <a:noFill/>
          <a:ln w="1270">
            <a:solidFill>
              <a:srgbClr val="8635C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567012" y="95194"/>
            <a:ext cx="182880" cy="182880"/>
          </a:xfrm>
          <a:prstGeom prst="triangle">
            <a:avLst/>
          </a:prstGeom>
          <a:noFill/>
          <a:ln w="1270">
            <a:solidFill>
              <a:srgbClr val="243B3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59187" y="2216598"/>
            <a:ext cx="182880" cy="182880"/>
          </a:xfrm>
          <a:prstGeom prst="triangle">
            <a:avLst/>
          </a:prstGeom>
          <a:noFill/>
          <a:ln w="1270">
            <a:solidFill>
              <a:srgbClr val="F311C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259328" y="2445389"/>
            <a:ext cx="182880" cy="182880"/>
          </a:xfrm>
          <a:prstGeom prst="sun">
            <a:avLst/>
          </a:prstGeom>
          <a:noFill/>
          <a:ln w="1270">
            <a:solidFill>
              <a:srgbClr val="E8601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618442" y="1290474"/>
            <a:ext cx="182880" cy="182880"/>
          </a:xfrm>
          <a:prstGeom prst="sun">
            <a:avLst/>
          </a:prstGeom>
          <a:noFill/>
          <a:ln w="1270">
            <a:solidFill>
              <a:srgbClr val="4540E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Intrinsic Semiconductors: Pure Silicon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Intrinsic semiconductors are pure materials with no impurities added.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 room temperature: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Some electrons gain enough thermal energy to jump to the conduction band, creating a small amount of conductivity.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Electron-Hole Pairs: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When an electron jumps to the conduction band, it leaves behind a 'hole' in the valence band.  Both the electron and hole can contribute to current.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82209" y="3850267"/>
            <a:ext cx="182880" cy="182880"/>
          </a:xfrm>
          <a:prstGeom prst="sun">
            <a:avLst/>
          </a:prstGeom>
          <a:noFill/>
          <a:ln w="1270">
            <a:solidFill>
              <a:srgbClr val="A812C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109690" y="2539347"/>
            <a:ext cx="182880" cy="182880"/>
          </a:xfrm>
          <a:prstGeom prst="cube">
            <a:avLst/>
          </a:prstGeom>
          <a:noFill/>
          <a:ln w="1270">
            <a:solidFill>
              <a:srgbClr val="7A228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384247" y="4293542"/>
            <a:ext cx="182880" cy="182880"/>
          </a:xfrm>
          <a:prstGeom prst="sun">
            <a:avLst/>
          </a:prstGeom>
          <a:noFill/>
          <a:ln w="1270">
            <a:solidFill>
              <a:srgbClr val="19434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149408" y="3708867"/>
            <a:ext cx="182880" cy="182880"/>
          </a:xfrm>
          <a:prstGeom prst="sun">
            <a:avLst/>
          </a:prstGeom>
          <a:noFill/>
          <a:ln w="1270">
            <a:solidFill>
              <a:srgbClr val="C33C9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20013" y="2691435"/>
            <a:ext cx="182880" cy="182880"/>
          </a:xfrm>
          <a:prstGeom prst="cube">
            <a:avLst/>
          </a:prstGeom>
          <a:noFill/>
          <a:ln w="1270">
            <a:solidFill>
              <a:srgbClr val="F0ACA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Extrinsic Semiconductors: Doping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Doping is adding impurities to a semiconductor to control its conductivity.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N-type: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Adding elements with more valence electrons (e.g., Phosphorus to Silicon).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Creates excess electrons (negative charge carriers).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P-type: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Adding elements with fewer valence electrons (e.g., Boron to Silicon).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Creates excess holes (positive charge carriers).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89287" y="2600107"/>
            <a:ext cx="182880" cy="182880"/>
          </a:xfrm>
          <a:prstGeom prst="cube">
            <a:avLst/>
          </a:prstGeom>
          <a:noFill/>
          <a:ln w="1270">
            <a:solidFill>
              <a:srgbClr val="C0A7C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338555" y="2287876"/>
            <a:ext cx="182880" cy="182880"/>
          </a:xfrm>
          <a:prstGeom prst="rect">
            <a:avLst/>
          </a:prstGeom>
          <a:noFill/>
          <a:ln w="1270">
            <a:solidFill>
              <a:srgbClr val="BD316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663265" y="3877854"/>
            <a:ext cx="182880" cy="182880"/>
          </a:xfrm>
          <a:prstGeom prst="cube">
            <a:avLst/>
          </a:prstGeom>
          <a:noFill/>
          <a:ln w="1270">
            <a:solidFill>
              <a:srgbClr val="F55A7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321904" y="3388034"/>
            <a:ext cx="182880" cy="182880"/>
          </a:xfrm>
          <a:prstGeom prst="triangle">
            <a:avLst/>
          </a:prstGeom>
          <a:noFill/>
          <a:ln w="1270">
            <a:solidFill>
              <a:srgbClr val="95741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848340" y="4369657"/>
            <a:ext cx="182880" cy="182880"/>
          </a:xfrm>
          <a:prstGeom prst="triangle">
            <a:avLst/>
          </a:prstGeom>
          <a:noFill/>
          <a:ln w="1270">
            <a:solidFill>
              <a:srgbClr val="D0A66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N-Type Semiconductor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Phosphorus has 5 valence electrons. When it replaces a Silicon atom: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 electrons form covalent bonds.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5th electron is loosely bound and easily jumps to the conduction band.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Phosphorus acts as a 'donor' of electrons.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63767" y="2011269"/>
            <a:ext cx="182880" cy="182880"/>
          </a:xfrm>
          <a:prstGeom prst="sun">
            <a:avLst/>
          </a:prstGeom>
          <a:noFill/>
          <a:ln w="1270">
            <a:solidFill>
              <a:srgbClr val="D04DD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386206" y="3626338"/>
            <a:ext cx="182880" cy="182880"/>
          </a:xfrm>
          <a:prstGeom prst="cube">
            <a:avLst/>
          </a:prstGeom>
          <a:noFill/>
          <a:ln w="1270">
            <a:solidFill>
              <a:srgbClr val="BADD0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554198" y="4087885"/>
            <a:ext cx="182880" cy="182880"/>
          </a:xfrm>
          <a:prstGeom prst="sun">
            <a:avLst/>
          </a:prstGeom>
          <a:noFill/>
          <a:ln w="1270">
            <a:solidFill>
              <a:srgbClr val="520A5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357013" y="4213971"/>
            <a:ext cx="182880" cy="182880"/>
          </a:xfrm>
          <a:prstGeom prst="cube">
            <a:avLst/>
          </a:prstGeom>
          <a:noFill/>
          <a:ln w="1270">
            <a:solidFill>
              <a:srgbClr val="A6EDB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06858" y="1882561"/>
            <a:ext cx="182880" cy="182880"/>
          </a:xfrm>
          <a:prstGeom prst="triangle">
            <a:avLst/>
          </a:prstGeom>
          <a:noFill/>
          <a:ln w="1270">
            <a:solidFill>
              <a:srgbClr val="E3177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P-Type Semiconductor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Boron has 3 valence electrons. When it replaces a Silicon atom: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creates a 'hole' - a missing electron in a covalent bond.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Electrons from neighboring atoms can easily jump into this hole, creating a moving positive charge.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Boron acts as an 'acceptor' of electrons.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2025-02-24T11:48:21Z</dcterms:created>
  <dcterms:modified xsi:type="dcterms:W3CDTF">2025-02-24T11:48:21Z</dcterms:modified>
</cp:coreProperties>
</file>