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notesMasterIdLst>
    <p:notesMasterId r:id="rId2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3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E94560"/>
          </a:solidFill>
          <a:ln/>
        </p:spPr>
      </p:sp>
      <p:sp>
        <p:nvSpPr>
          <p:cNvPr id="3" name="Shape 1"/>
          <p:cNvSpPr/>
          <p:nvPr/>
        </p:nvSpPr>
        <p:spPr>
          <a:xfrm>
            <a:off x="457200" y="4886325"/>
            <a:ext cx="8229600" cy="27432"/>
          </a:xfrm>
          <a:prstGeom prst="rect">
            <a:avLst/>
          </a:prstGeom>
          <a:solidFill>
            <a:srgbClr val="E94560"/>
          </a:solidFill>
          <a:ln/>
        </p:spPr>
      </p:sp>
      <p:sp>
        <p:nvSpPr>
          <p:cNvPr id="4" name="Shape 2"/>
          <p:cNvSpPr/>
          <p:nvPr/>
        </p:nvSpPr>
        <p:spPr>
          <a:xfrm>
            <a:off x="3046529" y="4285011"/>
            <a:ext cx="182880" cy="182880"/>
          </a:xfrm>
          <a:prstGeom prst="triangle">
            <a:avLst/>
          </a:prstGeom>
          <a:noFill/>
          <a:ln w="1270">
            <a:solidFill>
              <a:srgbClr val="A9E3CF"/>
            </a:solidFill>
            <a:prstDash val="solid"/>
          </a:ln>
        </p:spPr>
      </p:sp>
      <p:sp>
        <p:nvSpPr>
          <p:cNvPr id="5" name="Shape 3"/>
          <p:cNvSpPr/>
          <p:nvPr/>
        </p:nvSpPr>
        <p:spPr>
          <a:xfrm>
            <a:off x="2790615" y="1306488"/>
            <a:ext cx="182880" cy="182880"/>
          </a:xfrm>
          <a:prstGeom prst="sun">
            <a:avLst/>
          </a:prstGeom>
          <a:noFill/>
          <a:ln w="1270">
            <a:solidFill>
              <a:srgbClr val="B4946A"/>
            </a:solidFill>
            <a:prstDash val="solid"/>
          </a:ln>
        </p:spPr>
      </p:sp>
      <p:sp>
        <p:nvSpPr>
          <p:cNvPr id="6" name="Shape 4"/>
          <p:cNvSpPr/>
          <p:nvPr/>
        </p:nvSpPr>
        <p:spPr>
          <a:xfrm>
            <a:off x="5341498" y="1119151"/>
            <a:ext cx="182880" cy="182880"/>
          </a:xfrm>
          <a:prstGeom prst="cube">
            <a:avLst/>
          </a:prstGeom>
          <a:noFill/>
          <a:ln w="1270">
            <a:solidFill>
              <a:srgbClr val="0F9983"/>
            </a:solidFill>
            <a:prstDash val="solid"/>
          </a:ln>
        </p:spPr>
      </p:sp>
      <p:sp>
        <p:nvSpPr>
          <p:cNvPr id="7" name="Shape 5"/>
          <p:cNvSpPr/>
          <p:nvPr/>
        </p:nvSpPr>
        <p:spPr>
          <a:xfrm>
            <a:off x="21058" y="1399364"/>
            <a:ext cx="182880" cy="182880"/>
          </a:xfrm>
          <a:prstGeom prst="rect">
            <a:avLst/>
          </a:prstGeom>
          <a:noFill/>
          <a:ln w="1270">
            <a:solidFill>
              <a:srgbClr val="222BF2"/>
            </a:solidFill>
            <a:prstDash val="solid"/>
          </a:ln>
        </p:spPr>
      </p:sp>
      <p:sp>
        <p:nvSpPr>
          <p:cNvPr id="8" name="Shape 6"/>
          <p:cNvSpPr/>
          <p:nvPr/>
        </p:nvSpPr>
        <p:spPr>
          <a:xfrm>
            <a:off x="7348609" y="3973301"/>
            <a:ext cx="182880" cy="182880"/>
          </a:xfrm>
          <a:prstGeom prst="rect">
            <a:avLst/>
          </a:prstGeom>
          <a:noFill/>
          <a:ln w="1270">
            <a:solidFill>
              <a:srgbClr val="95F7E4"/>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E94560"/>
                </a:solidFill>
                <a:latin typeface="Montserrat" pitchFamily="34" charset="0"/>
                <a:ea typeface="Montserrat" pitchFamily="34" charset="-122"/>
                <a:cs typeface="Montserrat" pitchFamily="34" charset="-120"/>
              </a:rPr>
              <a:t>Sensors and Actuators: The Building Blocks of Automation</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Welcome! This presentation will cover: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are Sensors and Actuators?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 A simple introduction.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Types of Sensors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 Exploring common examples (light, temperature, pressure).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Types of Actuators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 Exploring common examples (motors, solenoids).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How They Work Together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 Understanding the feedback loop.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 Where are they used in real life? (Robotics, Automation, Everyday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330557" y="3095478"/>
            <a:ext cx="182880" cy="182880"/>
          </a:xfrm>
          <a:prstGeom prst="rect">
            <a:avLst/>
          </a:prstGeom>
          <a:noFill/>
          <a:ln w="1270">
            <a:solidFill>
              <a:srgbClr val="6EF361"/>
            </a:solidFill>
            <a:prstDash val="solid"/>
          </a:ln>
        </p:spPr>
      </p:sp>
      <p:sp>
        <p:nvSpPr>
          <p:cNvPr id="7" name="Shape 5"/>
          <p:cNvSpPr/>
          <p:nvPr/>
        </p:nvSpPr>
        <p:spPr>
          <a:xfrm>
            <a:off x="4375597" y="4229084"/>
            <a:ext cx="182880" cy="182880"/>
          </a:xfrm>
          <a:prstGeom prst="rect">
            <a:avLst/>
          </a:prstGeom>
          <a:noFill/>
          <a:ln w="1270">
            <a:solidFill>
              <a:srgbClr val="045F30"/>
            </a:solidFill>
            <a:prstDash val="solid"/>
          </a:ln>
        </p:spPr>
      </p:sp>
      <p:sp>
        <p:nvSpPr>
          <p:cNvPr id="8" name="Shape 6"/>
          <p:cNvSpPr/>
          <p:nvPr/>
        </p:nvSpPr>
        <p:spPr>
          <a:xfrm>
            <a:off x="2138299" y="2196208"/>
            <a:ext cx="182880" cy="182880"/>
          </a:xfrm>
          <a:prstGeom prst="triangle">
            <a:avLst/>
          </a:prstGeom>
          <a:noFill/>
          <a:ln w="1270">
            <a:solidFill>
              <a:srgbClr val="35C797"/>
            </a:solidFill>
            <a:prstDash val="solid"/>
          </a:ln>
        </p:spPr>
      </p:sp>
      <p:sp>
        <p:nvSpPr>
          <p:cNvPr id="9" name="Shape 7"/>
          <p:cNvSpPr/>
          <p:nvPr/>
        </p:nvSpPr>
        <p:spPr>
          <a:xfrm>
            <a:off x="8191589" y="4349528"/>
            <a:ext cx="182880" cy="182880"/>
          </a:xfrm>
          <a:prstGeom prst="triangle">
            <a:avLst/>
          </a:prstGeom>
          <a:noFill/>
          <a:ln w="1270">
            <a:solidFill>
              <a:srgbClr val="37EF10"/>
            </a:solidFill>
            <a:prstDash val="solid"/>
          </a:ln>
        </p:spPr>
      </p:sp>
      <p:sp>
        <p:nvSpPr>
          <p:cNvPr id="10" name="Shape 8"/>
          <p:cNvSpPr/>
          <p:nvPr/>
        </p:nvSpPr>
        <p:spPr>
          <a:xfrm>
            <a:off x="5730798" y="3113842"/>
            <a:ext cx="182880" cy="182880"/>
          </a:xfrm>
          <a:prstGeom prst="triangle">
            <a:avLst/>
          </a:prstGeom>
          <a:noFill/>
          <a:ln w="1270">
            <a:solidFill>
              <a:srgbClr val="260DF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Types of Actuators: Solenoids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Convert electrical energy into linear mechanical motion.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Consist of a coil of wire and a movable plunger (armature).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When current flows through the coil, it creates a magnetic field that pulls the plunger.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Used in valves, locks, and other applications requiring linear motion.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768428" y="707593"/>
            <a:ext cx="182880" cy="182880"/>
          </a:xfrm>
          <a:prstGeom prst="sun">
            <a:avLst/>
          </a:prstGeom>
          <a:noFill/>
          <a:ln w="1270">
            <a:solidFill>
              <a:srgbClr val="56E38F"/>
            </a:solidFill>
            <a:prstDash val="solid"/>
          </a:ln>
        </p:spPr>
      </p:sp>
      <p:sp>
        <p:nvSpPr>
          <p:cNvPr id="7" name="Shape 5"/>
          <p:cNvSpPr/>
          <p:nvPr/>
        </p:nvSpPr>
        <p:spPr>
          <a:xfrm>
            <a:off x="696185" y="1402984"/>
            <a:ext cx="182880" cy="182880"/>
          </a:xfrm>
          <a:prstGeom prst="cube">
            <a:avLst/>
          </a:prstGeom>
          <a:noFill/>
          <a:ln w="1270">
            <a:solidFill>
              <a:srgbClr val="D277FC"/>
            </a:solidFill>
            <a:prstDash val="solid"/>
          </a:ln>
        </p:spPr>
      </p:sp>
      <p:sp>
        <p:nvSpPr>
          <p:cNvPr id="8" name="Shape 6"/>
          <p:cNvSpPr/>
          <p:nvPr/>
        </p:nvSpPr>
        <p:spPr>
          <a:xfrm>
            <a:off x="4593858" y="3059233"/>
            <a:ext cx="182880" cy="182880"/>
          </a:xfrm>
          <a:prstGeom prst="triangle">
            <a:avLst/>
          </a:prstGeom>
          <a:noFill/>
          <a:ln w="1270">
            <a:solidFill>
              <a:srgbClr val="EA16C2"/>
            </a:solidFill>
            <a:prstDash val="solid"/>
          </a:ln>
        </p:spPr>
      </p:sp>
      <p:sp>
        <p:nvSpPr>
          <p:cNvPr id="9" name="Shape 7"/>
          <p:cNvSpPr/>
          <p:nvPr/>
        </p:nvSpPr>
        <p:spPr>
          <a:xfrm>
            <a:off x="5389030" y="674889"/>
            <a:ext cx="182880" cy="182880"/>
          </a:xfrm>
          <a:prstGeom prst="triangle">
            <a:avLst/>
          </a:prstGeom>
          <a:noFill/>
          <a:ln w="1270">
            <a:solidFill>
              <a:srgbClr val="3DFCF7"/>
            </a:solidFill>
            <a:prstDash val="solid"/>
          </a:ln>
        </p:spPr>
      </p:sp>
      <p:sp>
        <p:nvSpPr>
          <p:cNvPr id="10" name="Shape 8"/>
          <p:cNvSpPr/>
          <p:nvPr/>
        </p:nvSpPr>
        <p:spPr>
          <a:xfrm>
            <a:off x="1353585" y="4431472"/>
            <a:ext cx="182880" cy="182880"/>
          </a:xfrm>
          <a:prstGeom prst="rect">
            <a:avLst/>
          </a:prstGeom>
          <a:noFill/>
          <a:ln w="1270">
            <a:solidFill>
              <a:srgbClr val="301DB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Types of Actuators: Pneumatic and Hydraulic Actuators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Pneumatic Actuators: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compressed air to generate motion.  Strong and fast.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Hydraulic Actuators: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pressurized fluid (usually oil) to generate motion.  Very powerful, used in heavy machinery.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Both types require a compressor (for pneumatic) or a pump (for hydraulic) to generate the pressure.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58618" y="1876432"/>
            <a:ext cx="182880" cy="182880"/>
          </a:xfrm>
          <a:prstGeom prst="sun">
            <a:avLst/>
          </a:prstGeom>
          <a:noFill/>
          <a:ln w="1270">
            <a:solidFill>
              <a:srgbClr val="D7C8D6"/>
            </a:solidFill>
            <a:prstDash val="solid"/>
          </a:ln>
        </p:spPr>
      </p:sp>
      <p:sp>
        <p:nvSpPr>
          <p:cNvPr id="7" name="Shape 5"/>
          <p:cNvSpPr/>
          <p:nvPr/>
        </p:nvSpPr>
        <p:spPr>
          <a:xfrm>
            <a:off x="3490979" y="2860916"/>
            <a:ext cx="182880" cy="182880"/>
          </a:xfrm>
          <a:prstGeom prst="triangle">
            <a:avLst/>
          </a:prstGeom>
          <a:noFill/>
          <a:ln w="1270">
            <a:solidFill>
              <a:srgbClr val="CF0E62"/>
            </a:solidFill>
            <a:prstDash val="solid"/>
          </a:ln>
        </p:spPr>
      </p:sp>
      <p:sp>
        <p:nvSpPr>
          <p:cNvPr id="8" name="Shape 6"/>
          <p:cNvSpPr/>
          <p:nvPr/>
        </p:nvSpPr>
        <p:spPr>
          <a:xfrm>
            <a:off x="5763325" y="1819069"/>
            <a:ext cx="182880" cy="182880"/>
          </a:xfrm>
          <a:prstGeom prst="sun">
            <a:avLst/>
          </a:prstGeom>
          <a:noFill/>
          <a:ln w="1270">
            <a:solidFill>
              <a:srgbClr val="AF805A"/>
            </a:solidFill>
            <a:prstDash val="solid"/>
          </a:ln>
        </p:spPr>
      </p:sp>
      <p:sp>
        <p:nvSpPr>
          <p:cNvPr id="9" name="Shape 7"/>
          <p:cNvSpPr/>
          <p:nvPr/>
        </p:nvSpPr>
        <p:spPr>
          <a:xfrm>
            <a:off x="684718" y="1716218"/>
            <a:ext cx="182880" cy="182880"/>
          </a:xfrm>
          <a:prstGeom prst="rect">
            <a:avLst/>
          </a:prstGeom>
          <a:noFill/>
          <a:ln w="1270">
            <a:solidFill>
              <a:srgbClr val="15C4D2"/>
            </a:solidFill>
            <a:prstDash val="solid"/>
          </a:ln>
        </p:spPr>
      </p:sp>
      <p:sp>
        <p:nvSpPr>
          <p:cNvPr id="10" name="Shape 8"/>
          <p:cNvSpPr/>
          <p:nvPr/>
        </p:nvSpPr>
        <p:spPr>
          <a:xfrm>
            <a:off x="2754646" y="949788"/>
            <a:ext cx="182880" cy="182880"/>
          </a:xfrm>
          <a:prstGeom prst="cube">
            <a:avLst/>
          </a:prstGeom>
          <a:noFill/>
          <a:ln w="1270">
            <a:solidFill>
              <a:srgbClr val="A9137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Other Common Actuators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Relays: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Electrically operated switches.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Valves: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Control the flow of liquids or gases.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Pumps: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Move liquids or gases.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Heaters/Coolers: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Control temperature.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640958" y="3949344"/>
            <a:ext cx="182880" cy="182880"/>
          </a:xfrm>
          <a:prstGeom prst="cube">
            <a:avLst/>
          </a:prstGeom>
          <a:noFill/>
          <a:ln w="1270">
            <a:solidFill>
              <a:srgbClr val="E80B84"/>
            </a:solidFill>
            <a:prstDash val="solid"/>
          </a:ln>
        </p:spPr>
      </p:sp>
      <p:sp>
        <p:nvSpPr>
          <p:cNvPr id="7" name="Shape 5"/>
          <p:cNvSpPr/>
          <p:nvPr/>
        </p:nvSpPr>
        <p:spPr>
          <a:xfrm>
            <a:off x="3314537" y="3045438"/>
            <a:ext cx="182880" cy="182880"/>
          </a:xfrm>
          <a:prstGeom prst="cube">
            <a:avLst/>
          </a:prstGeom>
          <a:noFill/>
          <a:ln w="1270">
            <a:solidFill>
              <a:srgbClr val="BDEFE4"/>
            </a:solidFill>
            <a:prstDash val="solid"/>
          </a:ln>
        </p:spPr>
      </p:sp>
      <p:sp>
        <p:nvSpPr>
          <p:cNvPr id="8" name="Shape 6"/>
          <p:cNvSpPr/>
          <p:nvPr/>
        </p:nvSpPr>
        <p:spPr>
          <a:xfrm>
            <a:off x="6009138" y="1956498"/>
            <a:ext cx="182880" cy="182880"/>
          </a:xfrm>
          <a:prstGeom prst="sun">
            <a:avLst/>
          </a:prstGeom>
          <a:noFill/>
          <a:ln w="1270">
            <a:solidFill>
              <a:srgbClr val="B153E0"/>
            </a:solidFill>
            <a:prstDash val="solid"/>
          </a:ln>
        </p:spPr>
      </p:sp>
      <p:sp>
        <p:nvSpPr>
          <p:cNvPr id="9" name="Shape 7"/>
          <p:cNvSpPr/>
          <p:nvPr/>
        </p:nvSpPr>
        <p:spPr>
          <a:xfrm>
            <a:off x="3841783" y="3291234"/>
            <a:ext cx="182880" cy="182880"/>
          </a:xfrm>
          <a:prstGeom prst="triangle">
            <a:avLst/>
          </a:prstGeom>
          <a:noFill/>
          <a:ln w="1270">
            <a:solidFill>
              <a:srgbClr val="869B22"/>
            </a:solidFill>
            <a:prstDash val="solid"/>
          </a:ln>
        </p:spPr>
      </p:sp>
      <p:sp>
        <p:nvSpPr>
          <p:cNvPr id="10" name="Shape 8"/>
          <p:cNvSpPr/>
          <p:nvPr/>
        </p:nvSpPr>
        <p:spPr>
          <a:xfrm>
            <a:off x="3895759" y="855178"/>
            <a:ext cx="182880" cy="182880"/>
          </a:xfrm>
          <a:prstGeom prst="rect">
            <a:avLst/>
          </a:prstGeom>
          <a:noFill/>
          <a:ln w="1270">
            <a:solidFill>
              <a:srgbClr val="9A829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The Feedback Loop: Sensors and Actuators Working Together</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Sensor: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Detects a change in the environment.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Controller: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Processes the sensor data and determines the necessary action.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Actuator: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Performs the action to correct the change.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Feedback: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sensor monitors the result of the actuator's action, closing the loop.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This continuous loop allows for automated control and regulation.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922973" y="3457387"/>
            <a:ext cx="182880" cy="182880"/>
          </a:xfrm>
          <a:prstGeom prst="triangle">
            <a:avLst/>
          </a:prstGeom>
          <a:noFill/>
          <a:ln w="1270">
            <a:solidFill>
              <a:srgbClr val="F1C6F3"/>
            </a:solidFill>
            <a:prstDash val="solid"/>
          </a:ln>
        </p:spPr>
      </p:sp>
      <p:sp>
        <p:nvSpPr>
          <p:cNvPr id="7" name="Shape 5"/>
          <p:cNvSpPr/>
          <p:nvPr/>
        </p:nvSpPr>
        <p:spPr>
          <a:xfrm>
            <a:off x="7628843" y="654690"/>
            <a:ext cx="182880" cy="182880"/>
          </a:xfrm>
          <a:prstGeom prst="rect">
            <a:avLst/>
          </a:prstGeom>
          <a:noFill/>
          <a:ln w="1270">
            <a:solidFill>
              <a:srgbClr val="F6F8A1"/>
            </a:solidFill>
            <a:prstDash val="solid"/>
          </a:ln>
        </p:spPr>
      </p:sp>
      <p:sp>
        <p:nvSpPr>
          <p:cNvPr id="8" name="Shape 6"/>
          <p:cNvSpPr/>
          <p:nvPr/>
        </p:nvSpPr>
        <p:spPr>
          <a:xfrm>
            <a:off x="6959841" y="1386801"/>
            <a:ext cx="182880" cy="182880"/>
          </a:xfrm>
          <a:prstGeom prst="cube">
            <a:avLst/>
          </a:prstGeom>
          <a:noFill/>
          <a:ln w="1270">
            <a:solidFill>
              <a:srgbClr val="144882"/>
            </a:solidFill>
            <a:prstDash val="solid"/>
          </a:ln>
        </p:spPr>
      </p:sp>
      <p:sp>
        <p:nvSpPr>
          <p:cNvPr id="9" name="Shape 7"/>
          <p:cNvSpPr/>
          <p:nvPr/>
        </p:nvSpPr>
        <p:spPr>
          <a:xfrm>
            <a:off x="4687478" y="1851261"/>
            <a:ext cx="182880" cy="182880"/>
          </a:xfrm>
          <a:prstGeom prst="triangle">
            <a:avLst/>
          </a:prstGeom>
          <a:noFill/>
          <a:ln w="1270">
            <a:solidFill>
              <a:srgbClr val="9702BC"/>
            </a:solidFill>
            <a:prstDash val="solid"/>
          </a:ln>
        </p:spPr>
      </p:sp>
      <p:sp>
        <p:nvSpPr>
          <p:cNvPr id="10" name="Shape 8"/>
          <p:cNvSpPr/>
          <p:nvPr/>
        </p:nvSpPr>
        <p:spPr>
          <a:xfrm>
            <a:off x="2411815" y="524081"/>
            <a:ext cx="182880" cy="182880"/>
          </a:xfrm>
          <a:prstGeom prst="cube">
            <a:avLst/>
          </a:prstGeom>
          <a:noFill/>
          <a:ln w="1270">
            <a:solidFill>
              <a:srgbClr val="ECC62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Example: Temperature Control System</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Sensor: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temperature sensor measures the room temperature.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Controller: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If the temperature is below the setpoint, the controller sends a signal to the heater.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Actuator: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heater turns on to increase the temperature.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Feedback: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temperature sensor continuously monitors the temperature, and the heater turns off when the setpoint is reached.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934019" y="1254286"/>
            <a:ext cx="182880" cy="182880"/>
          </a:xfrm>
          <a:prstGeom prst="rect">
            <a:avLst/>
          </a:prstGeom>
          <a:noFill/>
          <a:ln w="1270">
            <a:solidFill>
              <a:srgbClr val="1D95F8"/>
            </a:solidFill>
            <a:prstDash val="solid"/>
          </a:ln>
        </p:spPr>
      </p:sp>
      <p:sp>
        <p:nvSpPr>
          <p:cNvPr id="7" name="Shape 5"/>
          <p:cNvSpPr/>
          <p:nvPr/>
        </p:nvSpPr>
        <p:spPr>
          <a:xfrm>
            <a:off x="4145653" y="2368236"/>
            <a:ext cx="182880" cy="182880"/>
          </a:xfrm>
          <a:prstGeom prst="cube">
            <a:avLst/>
          </a:prstGeom>
          <a:noFill/>
          <a:ln w="1270">
            <a:solidFill>
              <a:srgbClr val="7C860A"/>
            </a:solidFill>
            <a:prstDash val="solid"/>
          </a:ln>
        </p:spPr>
      </p:sp>
      <p:sp>
        <p:nvSpPr>
          <p:cNvPr id="8" name="Shape 6"/>
          <p:cNvSpPr/>
          <p:nvPr/>
        </p:nvSpPr>
        <p:spPr>
          <a:xfrm>
            <a:off x="980598" y="3960928"/>
            <a:ext cx="182880" cy="182880"/>
          </a:xfrm>
          <a:prstGeom prst="rect">
            <a:avLst/>
          </a:prstGeom>
          <a:noFill/>
          <a:ln w="1270">
            <a:solidFill>
              <a:srgbClr val="E86085"/>
            </a:solidFill>
            <a:prstDash val="solid"/>
          </a:ln>
        </p:spPr>
      </p:sp>
      <p:sp>
        <p:nvSpPr>
          <p:cNvPr id="9" name="Shape 7"/>
          <p:cNvSpPr/>
          <p:nvPr/>
        </p:nvSpPr>
        <p:spPr>
          <a:xfrm>
            <a:off x="7900081" y="2428280"/>
            <a:ext cx="182880" cy="182880"/>
          </a:xfrm>
          <a:prstGeom prst="cube">
            <a:avLst/>
          </a:prstGeom>
          <a:noFill/>
          <a:ln w="1270">
            <a:solidFill>
              <a:srgbClr val="D959CA"/>
            </a:solidFill>
            <a:prstDash val="solid"/>
          </a:ln>
        </p:spPr>
      </p:sp>
      <p:sp>
        <p:nvSpPr>
          <p:cNvPr id="10" name="Shape 8"/>
          <p:cNvSpPr/>
          <p:nvPr/>
        </p:nvSpPr>
        <p:spPr>
          <a:xfrm>
            <a:off x="7692426" y="1415076"/>
            <a:ext cx="182880" cy="182880"/>
          </a:xfrm>
          <a:prstGeom prst="cube">
            <a:avLst/>
          </a:prstGeom>
          <a:noFill/>
          <a:ln w="1270">
            <a:solidFill>
              <a:srgbClr val="27DB4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Example: Robotics Arm</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Sensor: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Encoders on motors measure joint angles.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Controller: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Based on desired position, it calculates required motor movements.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Actuator: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Motors drive the joints to achieve desired position and orientation.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Feedback: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Encoders provide feedback on actual joint positions, correcting errors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855490" y="118724"/>
            <a:ext cx="182880" cy="182880"/>
          </a:xfrm>
          <a:prstGeom prst="sun">
            <a:avLst/>
          </a:prstGeom>
          <a:noFill/>
          <a:ln w="1270">
            <a:solidFill>
              <a:srgbClr val="0CC730"/>
            </a:solidFill>
            <a:prstDash val="solid"/>
          </a:ln>
        </p:spPr>
      </p:sp>
      <p:sp>
        <p:nvSpPr>
          <p:cNvPr id="7" name="Shape 5"/>
          <p:cNvSpPr/>
          <p:nvPr/>
        </p:nvSpPr>
        <p:spPr>
          <a:xfrm>
            <a:off x="8212910" y="3451283"/>
            <a:ext cx="182880" cy="182880"/>
          </a:xfrm>
          <a:prstGeom prst="triangle">
            <a:avLst/>
          </a:prstGeom>
          <a:noFill/>
          <a:ln w="1270">
            <a:solidFill>
              <a:srgbClr val="3D8A4D"/>
            </a:solidFill>
            <a:prstDash val="solid"/>
          </a:ln>
        </p:spPr>
      </p:sp>
      <p:sp>
        <p:nvSpPr>
          <p:cNvPr id="8" name="Shape 6"/>
          <p:cNvSpPr/>
          <p:nvPr/>
        </p:nvSpPr>
        <p:spPr>
          <a:xfrm>
            <a:off x="3877286" y="3424994"/>
            <a:ext cx="182880" cy="182880"/>
          </a:xfrm>
          <a:prstGeom prst="cube">
            <a:avLst/>
          </a:prstGeom>
          <a:noFill/>
          <a:ln w="1270">
            <a:solidFill>
              <a:srgbClr val="08922D"/>
            </a:solidFill>
            <a:prstDash val="solid"/>
          </a:ln>
        </p:spPr>
      </p:sp>
      <p:sp>
        <p:nvSpPr>
          <p:cNvPr id="9" name="Shape 7"/>
          <p:cNvSpPr/>
          <p:nvPr/>
        </p:nvSpPr>
        <p:spPr>
          <a:xfrm>
            <a:off x="6034770" y="129460"/>
            <a:ext cx="182880" cy="182880"/>
          </a:xfrm>
          <a:prstGeom prst="triangle">
            <a:avLst/>
          </a:prstGeom>
          <a:noFill/>
          <a:ln w="1270">
            <a:solidFill>
              <a:srgbClr val="F81F9D"/>
            </a:solidFill>
            <a:prstDash val="solid"/>
          </a:ln>
        </p:spPr>
      </p:sp>
      <p:sp>
        <p:nvSpPr>
          <p:cNvPr id="10" name="Shape 8"/>
          <p:cNvSpPr/>
          <p:nvPr/>
        </p:nvSpPr>
        <p:spPr>
          <a:xfrm>
            <a:off x="1213667" y="1900432"/>
            <a:ext cx="182880" cy="182880"/>
          </a:xfrm>
          <a:prstGeom prst="sun">
            <a:avLst/>
          </a:prstGeom>
          <a:noFill/>
          <a:ln w="1270">
            <a:solidFill>
              <a:srgbClr val="CA5D7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Applications: Robotics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Sensors provide robots with information about their environment (e.g., vision, touch, proximity).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Actuators enable robots to move and manipulate objects (e.g., motors, pneumatic cylinders).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Crucial for autonomous navigation, object recognition, and complex tasks.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210029" y="4457930"/>
            <a:ext cx="182880" cy="182880"/>
          </a:xfrm>
          <a:prstGeom prst="sun">
            <a:avLst/>
          </a:prstGeom>
          <a:noFill/>
          <a:ln w="1270">
            <a:solidFill>
              <a:srgbClr val="03A060"/>
            </a:solidFill>
            <a:prstDash val="solid"/>
          </a:ln>
        </p:spPr>
      </p:sp>
      <p:sp>
        <p:nvSpPr>
          <p:cNvPr id="7" name="Shape 5"/>
          <p:cNvSpPr/>
          <p:nvPr/>
        </p:nvSpPr>
        <p:spPr>
          <a:xfrm>
            <a:off x="746245" y="2644905"/>
            <a:ext cx="182880" cy="182880"/>
          </a:xfrm>
          <a:prstGeom prst="sun">
            <a:avLst/>
          </a:prstGeom>
          <a:noFill/>
          <a:ln w="1270">
            <a:solidFill>
              <a:srgbClr val="EA4F6F"/>
            </a:solidFill>
            <a:prstDash val="solid"/>
          </a:ln>
        </p:spPr>
      </p:sp>
      <p:sp>
        <p:nvSpPr>
          <p:cNvPr id="8" name="Shape 6"/>
          <p:cNvSpPr/>
          <p:nvPr/>
        </p:nvSpPr>
        <p:spPr>
          <a:xfrm>
            <a:off x="1909252" y="194948"/>
            <a:ext cx="182880" cy="182880"/>
          </a:xfrm>
          <a:prstGeom prst="rect">
            <a:avLst/>
          </a:prstGeom>
          <a:noFill/>
          <a:ln w="1270">
            <a:solidFill>
              <a:srgbClr val="F26036"/>
            </a:solidFill>
            <a:prstDash val="solid"/>
          </a:ln>
        </p:spPr>
      </p:sp>
      <p:sp>
        <p:nvSpPr>
          <p:cNvPr id="9" name="Shape 7"/>
          <p:cNvSpPr/>
          <p:nvPr/>
        </p:nvSpPr>
        <p:spPr>
          <a:xfrm>
            <a:off x="5252459" y="2264763"/>
            <a:ext cx="182880" cy="182880"/>
          </a:xfrm>
          <a:prstGeom prst="sun">
            <a:avLst/>
          </a:prstGeom>
          <a:noFill/>
          <a:ln w="1270">
            <a:solidFill>
              <a:srgbClr val="FBAA45"/>
            </a:solidFill>
            <a:prstDash val="solid"/>
          </a:ln>
        </p:spPr>
      </p:sp>
      <p:sp>
        <p:nvSpPr>
          <p:cNvPr id="10" name="Shape 8"/>
          <p:cNvSpPr/>
          <p:nvPr/>
        </p:nvSpPr>
        <p:spPr>
          <a:xfrm>
            <a:off x="3445811" y="2874432"/>
            <a:ext cx="182880" cy="182880"/>
          </a:xfrm>
          <a:prstGeom prst="triangle">
            <a:avLst/>
          </a:prstGeom>
          <a:noFill/>
          <a:ln w="1270">
            <a:solidFill>
              <a:srgbClr val="5B6FA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Applications: Automation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Sensors monitor production processes (e.g., temperature, pressure, flow rate).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Actuators control machinery and equipment (e.g., valves, pumps, conveyors).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Improves efficiency, reduces errors, and increases productivity in manufacturing and other industries.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373487" y="1792165"/>
            <a:ext cx="182880" cy="182880"/>
          </a:xfrm>
          <a:prstGeom prst="triangle">
            <a:avLst/>
          </a:prstGeom>
          <a:noFill/>
          <a:ln w="1270">
            <a:solidFill>
              <a:srgbClr val="123EA0"/>
            </a:solidFill>
            <a:prstDash val="solid"/>
          </a:ln>
        </p:spPr>
      </p:sp>
      <p:sp>
        <p:nvSpPr>
          <p:cNvPr id="7" name="Shape 5"/>
          <p:cNvSpPr/>
          <p:nvPr/>
        </p:nvSpPr>
        <p:spPr>
          <a:xfrm>
            <a:off x="5098665" y="181620"/>
            <a:ext cx="182880" cy="182880"/>
          </a:xfrm>
          <a:prstGeom prst="triangle">
            <a:avLst/>
          </a:prstGeom>
          <a:noFill/>
          <a:ln w="1270">
            <a:solidFill>
              <a:srgbClr val="72CFA9"/>
            </a:solidFill>
            <a:prstDash val="solid"/>
          </a:ln>
        </p:spPr>
      </p:sp>
      <p:sp>
        <p:nvSpPr>
          <p:cNvPr id="8" name="Shape 6"/>
          <p:cNvSpPr/>
          <p:nvPr/>
        </p:nvSpPr>
        <p:spPr>
          <a:xfrm>
            <a:off x="5372184" y="689942"/>
            <a:ext cx="182880" cy="182880"/>
          </a:xfrm>
          <a:prstGeom prst="sun">
            <a:avLst/>
          </a:prstGeom>
          <a:noFill/>
          <a:ln w="1270">
            <a:solidFill>
              <a:srgbClr val="CE69B7"/>
            </a:solidFill>
            <a:prstDash val="solid"/>
          </a:ln>
        </p:spPr>
      </p:sp>
      <p:sp>
        <p:nvSpPr>
          <p:cNvPr id="9" name="Shape 7"/>
          <p:cNvSpPr/>
          <p:nvPr/>
        </p:nvSpPr>
        <p:spPr>
          <a:xfrm>
            <a:off x="5035590" y="2212953"/>
            <a:ext cx="182880" cy="182880"/>
          </a:xfrm>
          <a:prstGeom prst="triangle">
            <a:avLst/>
          </a:prstGeom>
          <a:noFill/>
          <a:ln w="1270">
            <a:solidFill>
              <a:srgbClr val="6426A0"/>
            </a:solidFill>
            <a:prstDash val="solid"/>
          </a:ln>
        </p:spPr>
      </p:sp>
      <p:sp>
        <p:nvSpPr>
          <p:cNvPr id="10" name="Shape 8"/>
          <p:cNvSpPr/>
          <p:nvPr/>
        </p:nvSpPr>
        <p:spPr>
          <a:xfrm>
            <a:off x="925963" y="598119"/>
            <a:ext cx="182880" cy="182880"/>
          </a:xfrm>
          <a:prstGeom prst="sun">
            <a:avLst/>
          </a:prstGeom>
          <a:noFill/>
          <a:ln w="1270">
            <a:solidFill>
              <a:srgbClr val="FC1C3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Applications: Everyday Devices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Smart Thermostats: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temperature sensors and actuators (heaters/coolers) to maintain a comfortable temperature.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Automatic Doors: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proximity sensors to detect people and actuators (motors) to open the doors.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Self-Driving Cars: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a variety of sensors (cameras, radar, lidar) and actuators (steering, brakes, throttle) for autonomous driving.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726437" y="294384"/>
            <a:ext cx="182880" cy="182880"/>
          </a:xfrm>
          <a:prstGeom prst="cube">
            <a:avLst/>
          </a:prstGeom>
          <a:noFill/>
          <a:ln w="1270">
            <a:solidFill>
              <a:srgbClr val="205043"/>
            </a:solidFill>
            <a:prstDash val="solid"/>
          </a:ln>
        </p:spPr>
      </p:sp>
      <p:sp>
        <p:nvSpPr>
          <p:cNvPr id="7" name="Shape 5"/>
          <p:cNvSpPr/>
          <p:nvPr/>
        </p:nvSpPr>
        <p:spPr>
          <a:xfrm>
            <a:off x="2100777" y="3770028"/>
            <a:ext cx="182880" cy="182880"/>
          </a:xfrm>
          <a:prstGeom prst="sun">
            <a:avLst/>
          </a:prstGeom>
          <a:noFill/>
          <a:ln w="1270">
            <a:solidFill>
              <a:srgbClr val="946E9F"/>
            </a:solidFill>
            <a:prstDash val="solid"/>
          </a:ln>
        </p:spPr>
      </p:sp>
      <p:sp>
        <p:nvSpPr>
          <p:cNvPr id="8" name="Shape 6"/>
          <p:cNvSpPr/>
          <p:nvPr/>
        </p:nvSpPr>
        <p:spPr>
          <a:xfrm>
            <a:off x="8029845" y="2916677"/>
            <a:ext cx="182880" cy="182880"/>
          </a:xfrm>
          <a:prstGeom prst="rect">
            <a:avLst/>
          </a:prstGeom>
          <a:noFill/>
          <a:ln w="1270">
            <a:solidFill>
              <a:srgbClr val="92DB32"/>
            </a:solidFill>
            <a:prstDash val="solid"/>
          </a:ln>
        </p:spPr>
      </p:sp>
      <p:sp>
        <p:nvSpPr>
          <p:cNvPr id="9" name="Shape 7"/>
          <p:cNvSpPr/>
          <p:nvPr/>
        </p:nvSpPr>
        <p:spPr>
          <a:xfrm>
            <a:off x="2082439" y="391448"/>
            <a:ext cx="182880" cy="182880"/>
          </a:xfrm>
          <a:prstGeom prst="rect">
            <a:avLst/>
          </a:prstGeom>
          <a:noFill/>
          <a:ln w="1270">
            <a:solidFill>
              <a:srgbClr val="895B91"/>
            </a:solidFill>
            <a:prstDash val="solid"/>
          </a:ln>
        </p:spPr>
      </p:sp>
      <p:sp>
        <p:nvSpPr>
          <p:cNvPr id="10" name="Shape 8"/>
          <p:cNvSpPr/>
          <p:nvPr/>
        </p:nvSpPr>
        <p:spPr>
          <a:xfrm>
            <a:off x="1209963" y="3492312"/>
            <a:ext cx="182880" cy="182880"/>
          </a:xfrm>
          <a:prstGeom prst="cube">
            <a:avLst/>
          </a:prstGeom>
          <a:noFill/>
          <a:ln w="1270">
            <a:solidFill>
              <a:srgbClr val="3C57D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Applications: Aerospace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Inertial Measurement Units (IMUs):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accelerometers and gyroscopes (sensors) to determine orientation and acceleration.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Flight Control Surfaces: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Actuators (hydraulic and electromechanical) control ailerons, elevators, and rudders to maneuver the aircraft.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Engine Control: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Sensors monitor engine parameters, and actuators adjust fuel flow and other settings to optimize performance.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217483" y="1434020"/>
            <a:ext cx="182880" cy="182880"/>
          </a:xfrm>
          <a:prstGeom prst="sun">
            <a:avLst/>
          </a:prstGeom>
          <a:noFill/>
          <a:ln w="1270">
            <a:solidFill>
              <a:srgbClr val="F4BA1D"/>
            </a:solidFill>
            <a:prstDash val="solid"/>
          </a:ln>
        </p:spPr>
      </p:sp>
      <p:sp>
        <p:nvSpPr>
          <p:cNvPr id="7" name="Shape 5"/>
          <p:cNvSpPr/>
          <p:nvPr/>
        </p:nvSpPr>
        <p:spPr>
          <a:xfrm>
            <a:off x="382255" y="249177"/>
            <a:ext cx="182880" cy="182880"/>
          </a:xfrm>
          <a:prstGeom prst="triangle">
            <a:avLst/>
          </a:prstGeom>
          <a:noFill/>
          <a:ln w="1270">
            <a:solidFill>
              <a:srgbClr val="C9C1F4"/>
            </a:solidFill>
            <a:prstDash val="solid"/>
          </a:ln>
        </p:spPr>
      </p:sp>
      <p:sp>
        <p:nvSpPr>
          <p:cNvPr id="8" name="Shape 6"/>
          <p:cNvSpPr/>
          <p:nvPr/>
        </p:nvSpPr>
        <p:spPr>
          <a:xfrm>
            <a:off x="2236050" y="2993354"/>
            <a:ext cx="182880" cy="182880"/>
          </a:xfrm>
          <a:prstGeom prst="triangle">
            <a:avLst/>
          </a:prstGeom>
          <a:noFill/>
          <a:ln w="1270">
            <a:solidFill>
              <a:srgbClr val="48A5FD"/>
            </a:solidFill>
            <a:prstDash val="solid"/>
          </a:ln>
        </p:spPr>
      </p:sp>
      <p:sp>
        <p:nvSpPr>
          <p:cNvPr id="9" name="Shape 7"/>
          <p:cNvSpPr/>
          <p:nvPr/>
        </p:nvSpPr>
        <p:spPr>
          <a:xfrm>
            <a:off x="1038371" y="2972945"/>
            <a:ext cx="182880" cy="182880"/>
          </a:xfrm>
          <a:prstGeom prst="cube">
            <a:avLst/>
          </a:prstGeom>
          <a:noFill/>
          <a:ln w="1270">
            <a:solidFill>
              <a:srgbClr val="6F98A9"/>
            </a:solidFill>
            <a:prstDash val="solid"/>
          </a:ln>
        </p:spPr>
      </p:sp>
      <p:sp>
        <p:nvSpPr>
          <p:cNvPr id="10" name="Shape 8"/>
          <p:cNvSpPr/>
          <p:nvPr/>
        </p:nvSpPr>
        <p:spPr>
          <a:xfrm>
            <a:off x="5733340" y="3996784"/>
            <a:ext cx="182880" cy="182880"/>
          </a:xfrm>
          <a:prstGeom prst="cube">
            <a:avLst/>
          </a:prstGeom>
          <a:noFill/>
          <a:ln w="1270">
            <a:solidFill>
              <a:srgbClr val="8010E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What are Sensors?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 sensor is a device that detects a physical quantity and converts it into a signal that can be measured and interpreted by an electronic system.  Think of them as the 'eyes and ears' of a system.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They measure things like temperature, pressure, light, sound, etc.</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They provide information about the environment to a control system.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They are the input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897703" y="4437956"/>
            <a:ext cx="182880" cy="182880"/>
          </a:xfrm>
          <a:prstGeom prst="triangle">
            <a:avLst/>
          </a:prstGeom>
          <a:noFill/>
          <a:ln w="1270">
            <a:solidFill>
              <a:srgbClr val="A3C926"/>
            </a:solidFill>
            <a:prstDash val="solid"/>
          </a:ln>
        </p:spPr>
      </p:sp>
      <p:sp>
        <p:nvSpPr>
          <p:cNvPr id="7" name="Shape 5"/>
          <p:cNvSpPr/>
          <p:nvPr/>
        </p:nvSpPr>
        <p:spPr>
          <a:xfrm>
            <a:off x="2399869" y="63405"/>
            <a:ext cx="182880" cy="182880"/>
          </a:xfrm>
          <a:prstGeom prst="rect">
            <a:avLst/>
          </a:prstGeom>
          <a:noFill/>
          <a:ln w="1270">
            <a:solidFill>
              <a:srgbClr val="4B43A1"/>
            </a:solidFill>
            <a:prstDash val="solid"/>
          </a:ln>
        </p:spPr>
      </p:sp>
      <p:sp>
        <p:nvSpPr>
          <p:cNvPr id="8" name="Shape 6"/>
          <p:cNvSpPr/>
          <p:nvPr/>
        </p:nvSpPr>
        <p:spPr>
          <a:xfrm>
            <a:off x="879607" y="3183241"/>
            <a:ext cx="182880" cy="182880"/>
          </a:xfrm>
          <a:prstGeom prst="sun">
            <a:avLst/>
          </a:prstGeom>
          <a:noFill/>
          <a:ln w="1270">
            <a:solidFill>
              <a:srgbClr val="62D157"/>
            </a:solidFill>
            <a:prstDash val="solid"/>
          </a:ln>
        </p:spPr>
      </p:sp>
      <p:sp>
        <p:nvSpPr>
          <p:cNvPr id="9" name="Shape 7"/>
          <p:cNvSpPr/>
          <p:nvPr/>
        </p:nvSpPr>
        <p:spPr>
          <a:xfrm>
            <a:off x="3243386" y="53572"/>
            <a:ext cx="182880" cy="182880"/>
          </a:xfrm>
          <a:prstGeom prst="cube">
            <a:avLst/>
          </a:prstGeom>
          <a:noFill/>
          <a:ln w="1270">
            <a:solidFill>
              <a:srgbClr val="EE5360"/>
            </a:solidFill>
            <a:prstDash val="solid"/>
          </a:ln>
        </p:spPr>
      </p:sp>
      <p:sp>
        <p:nvSpPr>
          <p:cNvPr id="10" name="Shape 8"/>
          <p:cNvSpPr/>
          <p:nvPr/>
        </p:nvSpPr>
        <p:spPr>
          <a:xfrm>
            <a:off x="5246126" y="3609243"/>
            <a:ext cx="182880" cy="182880"/>
          </a:xfrm>
          <a:prstGeom prst="sun">
            <a:avLst/>
          </a:prstGeom>
          <a:noFill/>
          <a:ln w="1270">
            <a:solidFill>
              <a:srgbClr val="3664F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Advantages of Using Sensors and Actuators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Automation: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Enables machines to perform tasks automatically without human intervention.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Precision: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Allows for precise control and monitoring of processes.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Efficiency: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Improves efficiency by optimizing resource usage and reducing waste.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Safety: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Enhances safety by detecting potential hazards and taking corrective actions.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737703" y="3774872"/>
            <a:ext cx="182880" cy="182880"/>
          </a:xfrm>
          <a:prstGeom prst="triangle">
            <a:avLst/>
          </a:prstGeom>
          <a:noFill/>
          <a:ln w="1270">
            <a:solidFill>
              <a:srgbClr val="372FE2"/>
            </a:solidFill>
            <a:prstDash val="solid"/>
          </a:ln>
        </p:spPr>
      </p:sp>
      <p:sp>
        <p:nvSpPr>
          <p:cNvPr id="7" name="Shape 5"/>
          <p:cNvSpPr/>
          <p:nvPr/>
        </p:nvSpPr>
        <p:spPr>
          <a:xfrm>
            <a:off x="1941191" y="1710403"/>
            <a:ext cx="182880" cy="182880"/>
          </a:xfrm>
          <a:prstGeom prst="rect">
            <a:avLst/>
          </a:prstGeom>
          <a:noFill/>
          <a:ln w="1270">
            <a:solidFill>
              <a:srgbClr val="B3DE6E"/>
            </a:solidFill>
            <a:prstDash val="solid"/>
          </a:ln>
        </p:spPr>
      </p:sp>
      <p:sp>
        <p:nvSpPr>
          <p:cNvPr id="8" name="Shape 6"/>
          <p:cNvSpPr/>
          <p:nvPr/>
        </p:nvSpPr>
        <p:spPr>
          <a:xfrm>
            <a:off x="6139913" y="2256950"/>
            <a:ext cx="182880" cy="182880"/>
          </a:xfrm>
          <a:prstGeom prst="cube">
            <a:avLst/>
          </a:prstGeom>
          <a:noFill/>
          <a:ln w="1270">
            <a:solidFill>
              <a:srgbClr val="DE542D"/>
            </a:solidFill>
            <a:prstDash val="solid"/>
          </a:ln>
        </p:spPr>
      </p:sp>
      <p:sp>
        <p:nvSpPr>
          <p:cNvPr id="9" name="Shape 7"/>
          <p:cNvSpPr/>
          <p:nvPr/>
        </p:nvSpPr>
        <p:spPr>
          <a:xfrm>
            <a:off x="2527988" y="1240959"/>
            <a:ext cx="182880" cy="182880"/>
          </a:xfrm>
          <a:prstGeom prst="rect">
            <a:avLst/>
          </a:prstGeom>
          <a:noFill/>
          <a:ln w="1270">
            <a:solidFill>
              <a:srgbClr val="F49995"/>
            </a:solidFill>
            <a:prstDash val="solid"/>
          </a:ln>
        </p:spPr>
      </p:sp>
      <p:sp>
        <p:nvSpPr>
          <p:cNvPr id="10" name="Shape 8"/>
          <p:cNvSpPr/>
          <p:nvPr/>
        </p:nvSpPr>
        <p:spPr>
          <a:xfrm>
            <a:off x="599012" y="3079476"/>
            <a:ext cx="182880" cy="182880"/>
          </a:xfrm>
          <a:prstGeom prst="cube">
            <a:avLst/>
          </a:prstGeom>
          <a:noFill/>
          <a:ln w="1270">
            <a:solidFill>
              <a:srgbClr val="1F498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Challenges of Using Sensors and Actuators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Sensors and actuators can be expensive, especially high-precision or specialized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Complexity: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Designing and integrating sensor and actuator systems can be complex.</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Reliability: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Sensors and actuators can fail, leading to system malfunctions.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Calibration and Maintenance: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Requires periodic calibration and maintenance to ensure accuracy and reliability.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708482" y="4067193"/>
            <a:ext cx="182880" cy="182880"/>
          </a:xfrm>
          <a:prstGeom prst="rect">
            <a:avLst/>
          </a:prstGeom>
          <a:noFill/>
          <a:ln w="1270">
            <a:solidFill>
              <a:srgbClr val="C46023"/>
            </a:solidFill>
            <a:prstDash val="solid"/>
          </a:ln>
        </p:spPr>
      </p:sp>
      <p:sp>
        <p:nvSpPr>
          <p:cNvPr id="7" name="Shape 5"/>
          <p:cNvSpPr/>
          <p:nvPr/>
        </p:nvSpPr>
        <p:spPr>
          <a:xfrm>
            <a:off x="992366" y="1463323"/>
            <a:ext cx="182880" cy="182880"/>
          </a:xfrm>
          <a:prstGeom prst="sun">
            <a:avLst/>
          </a:prstGeom>
          <a:noFill/>
          <a:ln w="1270">
            <a:solidFill>
              <a:srgbClr val="6A5899"/>
            </a:solidFill>
            <a:prstDash val="solid"/>
          </a:ln>
        </p:spPr>
      </p:sp>
      <p:sp>
        <p:nvSpPr>
          <p:cNvPr id="8" name="Shape 6"/>
          <p:cNvSpPr/>
          <p:nvPr/>
        </p:nvSpPr>
        <p:spPr>
          <a:xfrm>
            <a:off x="106652" y="4311896"/>
            <a:ext cx="182880" cy="182880"/>
          </a:xfrm>
          <a:prstGeom prst="sun">
            <a:avLst/>
          </a:prstGeom>
          <a:noFill/>
          <a:ln w="1270">
            <a:solidFill>
              <a:srgbClr val="EEE8EF"/>
            </a:solidFill>
            <a:prstDash val="solid"/>
          </a:ln>
        </p:spPr>
      </p:sp>
      <p:sp>
        <p:nvSpPr>
          <p:cNvPr id="9" name="Shape 7"/>
          <p:cNvSpPr/>
          <p:nvPr/>
        </p:nvSpPr>
        <p:spPr>
          <a:xfrm>
            <a:off x="5359019" y="2997254"/>
            <a:ext cx="182880" cy="182880"/>
          </a:xfrm>
          <a:prstGeom prst="sun">
            <a:avLst/>
          </a:prstGeom>
          <a:noFill/>
          <a:ln w="1270">
            <a:solidFill>
              <a:srgbClr val="EC65B8"/>
            </a:solidFill>
            <a:prstDash val="solid"/>
          </a:ln>
        </p:spPr>
      </p:sp>
      <p:sp>
        <p:nvSpPr>
          <p:cNvPr id="10" name="Shape 8"/>
          <p:cNvSpPr/>
          <p:nvPr/>
        </p:nvSpPr>
        <p:spPr>
          <a:xfrm>
            <a:off x="4803464" y="4379244"/>
            <a:ext cx="182880" cy="182880"/>
          </a:xfrm>
          <a:prstGeom prst="sun">
            <a:avLst/>
          </a:prstGeom>
          <a:noFill/>
          <a:ln w="1270">
            <a:solidFill>
              <a:srgbClr val="C8914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Key Considerations When Selecting Sensors and Actuators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Accuracy: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How close the sensor reading is to the actual value.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Precision: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How repeatable the sensor readings 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Range: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range of values that the sensor can measure.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Resolution: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smallest change in value that the sensor can detect.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Response Time: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How quickly the sensor responds to changes.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Operating Environment: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Temperature, humidity, vibration, etc.</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073925" y="1999754"/>
            <a:ext cx="182880" cy="182880"/>
          </a:xfrm>
          <a:prstGeom prst="rect">
            <a:avLst/>
          </a:prstGeom>
          <a:noFill/>
          <a:ln w="1270">
            <a:solidFill>
              <a:srgbClr val="8AA33E"/>
            </a:solidFill>
            <a:prstDash val="solid"/>
          </a:ln>
        </p:spPr>
      </p:sp>
      <p:sp>
        <p:nvSpPr>
          <p:cNvPr id="7" name="Shape 5"/>
          <p:cNvSpPr/>
          <p:nvPr/>
        </p:nvSpPr>
        <p:spPr>
          <a:xfrm>
            <a:off x="6195495" y="3138595"/>
            <a:ext cx="182880" cy="182880"/>
          </a:xfrm>
          <a:prstGeom prst="sun">
            <a:avLst/>
          </a:prstGeom>
          <a:noFill/>
          <a:ln w="1270">
            <a:solidFill>
              <a:srgbClr val="24437E"/>
            </a:solidFill>
            <a:prstDash val="solid"/>
          </a:ln>
        </p:spPr>
      </p:sp>
      <p:sp>
        <p:nvSpPr>
          <p:cNvPr id="8" name="Shape 6"/>
          <p:cNvSpPr/>
          <p:nvPr/>
        </p:nvSpPr>
        <p:spPr>
          <a:xfrm>
            <a:off x="1378399" y="3616000"/>
            <a:ext cx="182880" cy="182880"/>
          </a:xfrm>
          <a:prstGeom prst="rect">
            <a:avLst/>
          </a:prstGeom>
          <a:noFill/>
          <a:ln w="1270">
            <a:solidFill>
              <a:srgbClr val="BF107E"/>
            </a:solidFill>
            <a:prstDash val="solid"/>
          </a:ln>
        </p:spPr>
      </p:sp>
      <p:sp>
        <p:nvSpPr>
          <p:cNvPr id="9" name="Shape 7"/>
          <p:cNvSpPr/>
          <p:nvPr/>
        </p:nvSpPr>
        <p:spPr>
          <a:xfrm>
            <a:off x="7928419" y="2846535"/>
            <a:ext cx="182880" cy="182880"/>
          </a:xfrm>
          <a:prstGeom prst="cube">
            <a:avLst/>
          </a:prstGeom>
          <a:noFill/>
          <a:ln w="1270">
            <a:solidFill>
              <a:srgbClr val="17509A"/>
            </a:solidFill>
            <a:prstDash val="solid"/>
          </a:ln>
        </p:spPr>
      </p:sp>
      <p:sp>
        <p:nvSpPr>
          <p:cNvPr id="10" name="Shape 8"/>
          <p:cNvSpPr/>
          <p:nvPr/>
        </p:nvSpPr>
        <p:spPr>
          <a:xfrm>
            <a:off x="7313325" y="1016146"/>
            <a:ext cx="182880" cy="182880"/>
          </a:xfrm>
          <a:prstGeom prst="cube">
            <a:avLst/>
          </a:prstGeom>
          <a:noFill/>
          <a:ln w="1270">
            <a:solidFill>
              <a:srgbClr val="F0D65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Sensor and Actuator Communication Protocols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Analog: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Simple voltage or current signals.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Digital: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Data transmitted in binary format (e.g., I2C, SPI, UART).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Wireless: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Data transmitted wirelessly (e.g., Bluetooth, Wi-Fi, Zigbee).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Choosing the appropriate communication protocol is essential for compatibility and data transmission efficiency.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792673" y="346872"/>
            <a:ext cx="182880" cy="182880"/>
          </a:xfrm>
          <a:prstGeom prst="rect">
            <a:avLst/>
          </a:prstGeom>
          <a:noFill/>
          <a:ln w="1270">
            <a:solidFill>
              <a:srgbClr val="234414"/>
            </a:solidFill>
            <a:prstDash val="solid"/>
          </a:ln>
        </p:spPr>
      </p:sp>
      <p:sp>
        <p:nvSpPr>
          <p:cNvPr id="7" name="Shape 5"/>
          <p:cNvSpPr/>
          <p:nvPr/>
        </p:nvSpPr>
        <p:spPr>
          <a:xfrm>
            <a:off x="5054408" y="638366"/>
            <a:ext cx="182880" cy="182880"/>
          </a:xfrm>
          <a:prstGeom prst="triangle">
            <a:avLst/>
          </a:prstGeom>
          <a:noFill/>
          <a:ln w="1270">
            <a:solidFill>
              <a:srgbClr val="02228D"/>
            </a:solidFill>
            <a:prstDash val="solid"/>
          </a:ln>
        </p:spPr>
      </p:sp>
      <p:sp>
        <p:nvSpPr>
          <p:cNvPr id="8" name="Shape 6"/>
          <p:cNvSpPr/>
          <p:nvPr/>
        </p:nvSpPr>
        <p:spPr>
          <a:xfrm>
            <a:off x="7401171" y="1697110"/>
            <a:ext cx="182880" cy="182880"/>
          </a:xfrm>
          <a:prstGeom prst="cube">
            <a:avLst/>
          </a:prstGeom>
          <a:noFill/>
          <a:ln w="1270">
            <a:solidFill>
              <a:srgbClr val="CA2560"/>
            </a:solidFill>
            <a:prstDash val="solid"/>
          </a:ln>
        </p:spPr>
      </p:sp>
      <p:sp>
        <p:nvSpPr>
          <p:cNvPr id="9" name="Shape 7"/>
          <p:cNvSpPr/>
          <p:nvPr/>
        </p:nvSpPr>
        <p:spPr>
          <a:xfrm>
            <a:off x="1297295" y="2959980"/>
            <a:ext cx="182880" cy="182880"/>
          </a:xfrm>
          <a:prstGeom prst="triangle">
            <a:avLst/>
          </a:prstGeom>
          <a:noFill/>
          <a:ln w="1270">
            <a:solidFill>
              <a:srgbClr val="B02937"/>
            </a:solidFill>
            <a:prstDash val="solid"/>
          </a:ln>
        </p:spPr>
      </p:sp>
      <p:sp>
        <p:nvSpPr>
          <p:cNvPr id="10" name="Shape 8"/>
          <p:cNvSpPr/>
          <p:nvPr/>
        </p:nvSpPr>
        <p:spPr>
          <a:xfrm>
            <a:off x="7944503" y="299282"/>
            <a:ext cx="182880" cy="182880"/>
          </a:xfrm>
          <a:prstGeom prst="triangle">
            <a:avLst/>
          </a:prstGeom>
          <a:noFill/>
          <a:ln w="1270">
            <a:solidFill>
              <a:srgbClr val="29905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The Future of Sensors and Actuators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Miniaturization: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Smaller and more compact sensors and actuators.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Smart Sensors: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Sensors with built-in processing and communication capabilities.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Wireless Sensors Networks: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Networks of sensors that communicate wirelessly with each other.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Artificial Intelligence (AI):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AI-powered sensor systems for advanced data analysis and decision-making.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24</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213193" y="407800"/>
            <a:ext cx="182880" cy="182880"/>
          </a:xfrm>
          <a:prstGeom prst="cube">
            <a:avLst/>
          </a:prstGeom>
          <a:noFill/>
          <a:ln w="1270">
            <a:solidFill>
              <a:srgbClr val="85D26E"/>
            </a:solidFill>
            <a:prstDash val="solid"/>
          </a:ln>
        </p:spPr>
      </p:sp>
      <p:sp>
        <p:nvSpPr>
          <p:cNvPr id="7" name="Shape 5"/>
          <p:cNvSpPr/>
          <p:nvPr/>
        </p:nvSpPr>
        <p:spPr>
          <a:xfrm>
            <a:off x="1598755" y="3782134"/>
            <a:ext cx="182880" cy="182880"/>
          </a:xfrm>
          <a:prstGeom prst="cube">
            <a:avLst/>
          </a:prstGeom>
          <a:noFill/>
          <a:ln w="1270">
            <a:solidFill>
              <a:srgbClr val="BC06CA"/>
            </a:solidFill>
            <a:prstDash val="solid"/>
          </a:ln>
        </p:spPr>
      </p:sp>
      <p:sp>
        <p:nvSpPr>
          <p:cNvPr id="8" name="Shape 6"/>
          <p:cNvSpPr/>
          <p:nvPr/>
        </p:nvSpPr>
        <p:spPr>
          <a:xfrm>
            <a:off x="1287285" y="2691769"/>
            <a:ext cx="182880" cy="182880"/>
          </a:xfrm>
          <a:prstGeom prst="triangle">
            <a:avLst/>
          </a:prstGeom>
          <a:noFill/>
          <a:ln w="1270">
            <a:solidFill>
              <a:srgbClr val="9E5E5F"/>
            </a:solidFill>
            <a:prstDash val="solid"/>
          </a:ln>
        </p:spPr>
      </p:sp>
      <p:sp>
        <p:nvSpPr>
          <p:cNvPr id="9" name="Shape 7"/>
          <p:cNvSpPr/>
          <p:nvPr/>
        </p:nvSpPr>
        <p:spPr>
          <a:xfrm>
            <a:off x="4250745" y="1147807"/>
            <a:ext cx="182880" cy="182880"/>
          </a:xfrm>
          <a:prstGeom prst="triangle">
            <a:avLst/>
          </a:prstGeom>
          <a:noFill/>
          <a:ln w="1270">
            <a:solidFill>
              <a:srgbClr val="36CE61"/>
            </a:solidFill>
            <a:prstDash val="solid"/>
          </a:ln>
        </p:spPr>
      </p:sp>
      <p:sp>
        <p:nvSpPr>
          <p:cNvPr id="10" name="Shape 8"/>
          <p:cNvSpPr/>
          <p:nvPr/>
        </p:nvSpPr>
        <p:spPr>
          <a:xfrm>
            <a:off x="7519933" y="2014653"/>
            <a:ext cx="182880" cy="182880"/>
          </a:xfrm>
          <a:prstGeom prst="cube">
            <a:avLst/>
          </a:prstGeom>
          <a:noFill/>
          <a:ln w="1270">
            <a:solidFill>
              <a:srgbClr val="FF449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Conclusion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Sensors and actuators are essential components of modern automation systems.  Understanding how they work and how to select them is crucial for building effective and reliable systems.  From robotics to everyday devices, sensors and actuators are transforming the way we interact with the world.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25</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305609" y="726428"/>
            <a:ext cx="182880" cy="182880"/>
          </a:xfrm>
          <a:prstGeom prst="cube">
            <a:avLst/>
          </a:prstGeom>
          <a:noFill/>
          <a:ln w="1270">
            <a:solidFill>
              <a:srgbClr val="913C93"/>
            </a:solidFill>
            <a:prstDash val="solid"/>
          </a:ln>
        </p:spPr>
      </p:sp>
      <p:sp>
        <p:nvSpPr>
          <p:cNvPr id="7" name="Shape 5"/>
          <p:cNvSpPr/>
          <p:nvPr/>
        </p:nvSpPr>
        <p:spPr>
          <a:xfrm>
            <a:off x="7210601" y="1917858"/>
            <a:ext cx="182880" cy="182880"/>
          </a:xfrm>
          <a:prstGeom prst="cube">
            <a:avLst/>
          </a:prstGeom>
          <a:noFill/>
          <a:ln w="1270">
            <a:solidFill>
              <a:srgbClr val="81182D"/>
            </a:solidFill>
            <a:prstDash val="solid"/>
          </a:ln>
        </p:spPr>
      </p:sp>
      <p:sp>
        <p:nvSpPr>
          <p:cNvPr id="8" name="Shape 6"/>
          <p:cNvSpPr/>
          <p:nvPr/>
        </p:nvSpPr>
        <p:spPr>
          <a:xfrm>
            <a:off x="1953660" y="226917"/>
            <a:ext cx="182880" cy="182880"/>
          </a:xfrm>
          <a:prstGeom prst="cube">
            <a:avLst/>
          </a:prstGeom>
          <a:noFill/>
          <a:ln w="1270">
            <a:solidFill>
              <a:srgbClr val="AEA2EA"/>
            </a:solidFill>
            <a:prstDash val="solid"/>
          </a:ln>
        </p:spPr>
      </p:sp>
      <p:sp>
        <p:nvSpPr>
          <p:cNvPr id="9" name="Shape 7"/>
          <p:cNvSpPr/>
          <p:nvPr/>
        </p:nvSpPr>
        <p:spPr>
          <a:xfrm>
            <a:off x="5837814" y="576712"/>
            <a:ext cx="182880" cy="182880"/>
          </a:xfrm>
          <a:prstGeom prst="sun">
            <a:avLst/>
          </a:prstGeom>
          <a:noFill/>
          <a:ln w="1270">
            <a:solidFill>
              <a:srgbClr val="A3E963"/>
            </a:solidFill>
            <a:prstDash val="solid"/>
          </a:ln>
        </p:spPr>
      </p:sp>
      <p:sp>
        <p:nvSpPr>
          <p:cNvPr id="10" name="Shape 8"/>
          <p:cNvSpPr/>
          <p:nvPr/>
        </p:nvSpPr>
        <p:spPr>
          <a:xfrm>
            <a:off x="4339305" y="1683766"/>
            <a:ext cx="182880" cy="182880"/>
          </a:xfrm>
          <a:prstGeom prst="sun">
            <a:avLst/>
          </a:prstGeom>
          <a:noFill/>
          <a:ln w="1270">
            <a:solidFill>
              <a:srgbClr val="6C6F0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Further Learning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Online Courses: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Coursera, edX, Udemy offer courses on sensors, actuators, and robotics.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Textbooks: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Search for introductory texts on instrumentation and control systems.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Manufacturer Websites: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Explore datasheets and application notes for specific sensors and actuators.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26</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281249" y="2377574"/>
            <a:ext cx="182880" cy="182880"/>
          </a:xfrm>
          <a:prstGeom prst="rect">
            <a:avLst/>
          </a:prstGeom>
          <a:noFill/>
          <a:ln w="1270">
            <a:solidFill>
              <a:srgbClr val="0D0E6C"/>
            </a:solidFill>
            <a:prstDash val="solid"/>
          </a:ln>
        </p:spPr>
      </p:sp>
      <p:sp>
        <p:nvSpPr>
          <p:cNvPr id="7" name="Shape 5"/>
          <p:cNvSpPr/>
          <p:nvPr/>
        </p:nvSpPr>
        <p:spPr>
          <a:xfrm>
            <a:off x="1204358" y="3101678"/>
            <a:ext cx="182880" cy="182880"/>
          </a:xfrm>
          <a:prstGeom prst="sun">
            <a:avLst/>
          </a:prstGeom>
          <a:noFill/>
          <a:ln w="1270">
            <a:solidFill>
              <a:srgbClr val="583CA9"/>
            </a:solidFill>
            <a:prstDash val="solid"/>
          </a:ln>
        </p:spPr>
      </p:sp>
      <p:sp>
        <p:nvSpPr>
          <p:cNvPr id="8" name="Shape 6"/>
          <p:cNvSpPr/>
          <p:nvPr/>
        </p:nvSpPr>
        <p:spPr>
          <a:xfrm>
            <a:off x="7715480" y="3276192"/>
            <a:ext cx="182880" cy="182880"/>
          </a:xfrm>
          <a:prstGeom prst="cube">
            <a:avLst/>
          </a:prstGeom>
          <a:noFill/>
          <a:ln w="1270">
            <a:solidFill>
              <a:srgbClr val="DAA8EA"/>
            </a:solidFill>
            <a:prstDash val="solid"/>
          </a:ln>
        </p:spPr>
      </p:sp>
      <p:sp>
        <p:nvSpPr>
          <p:cNvPr id="9" name="Shape 7"/>
          <p:cNvSpPr/>
          <p:nvPr/>
        </p:nvSpPr>
        <p:spPr>
          <a:xfrm>
            <a:off x="4059639" y="488292"/>
            <a:ext cx="182880" cy="182880"/>
          </a:xfrm>
          <a:prstGeom prst="rect">
            <a:avLst/>
          </a:prstGeom>
          <a:noFill/>
          <a:ln w="1270">
            <a:solidFill>
              <a:srgbClr val="C4D3DA"/>
            </a:solidFill>
            <a:prstDash val="solid"/>
          </a:ln>
        </p:spPr>
      </p:sp>
      <p:sp>
        <p:nvSpPr>
          <p:cNvPr id="10" name="Shape 8"/>
          <p:cNvSpPr/>
          <p:nvPr/>
        </p:nvSpPr>
        <p:spPr>
          <a:xfrm>
            <a:off x="8047217" y="1181454"/>
            <a:ext cx="182880" cy="182880"/>
          </a:xfrm>
          <a:prstGeom prst="rect">
            <a:avLst/>
          </a:prstGeom>
          <a:noFill/>
          <a:ln w="1270">
            <a:solidFill>
              <a:srgbClr val="27232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Q &amp; A</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Questions are welcomed!!!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27</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977987" y="3959842"/>
            <a:ext cx="182880" cy="182880"/>
          </a:xfrm>
          <a:prstGeom prst="triangle">
            <a:avLst/>
          </a:prstGeom>
          <a:noFill/>
          <a:ln w="1270">
            <a:solidFill>
              <a:srgbClr val="00D2A0"/>
            </a:solidFill>
            <a:prstDash val="solid"/>
          </a:ln>
        </p:spPr>
      </p:sp>
      <p:sp>
        <p:nvSpPr>
          <p:cNvPr id="7" name="Shape 5"/>
          <p:cNvSpPr/>
          <p:nvPr/>
        </p:nvSpPr>
        <p:spPr>
          <a:xfrm>
            <a:off x="7558292" y="3842595"/>
            <a:ext cx="182880" cy="182880"/>
          </a:xfrm>
          <a:prstGeom prst="cube">
            <a:avLst/>
          </a:prstGeom>
          <a:noFill/>
          <a:ln w="1270">
            <a:solidFill>
              <a:srgbClr val="266428"/>
            </a:solidFill>
            <a:prstDash val="solid"/>
          </a:ln>
        </p:spPr>
      </p:sp>
      <p:sp>
        <p:nvSpPr>
          <p:cNvPr id="8" name="Shape 6"/>
          <p:cNvSpPr/>
          <p:nvPr/>
        </p:nvSpPr>
        <p:spPr>
          <a:xfrm>
            <a:off x="5425530" y="1674552"/>
            <a:ext cx="182880" cy="182880"/>
          </a:xfrm>
          <a:prstGeom prst="triangle">
            <a:avLst/>
          </a:prstGeom>
          <a:noFill/>
          <a:ln w="1270">
            <a:solidFill>
              <a:srgbClr val="8E620C"/>
            </a:solidFill>
            <a:prstDash val="solid"/>
          </a:ln>
        </p:spPr>
      </p:sp>
      <p:sp>
        <p:nvSpPr>
          <p:cNvPr id="9" name="Shape 7"/>
          <p:cNvSpPr/>
          <p:nvPr/>
        </p:nvSpPr>
        <p:spPr>
          <a:xfrm>
            <a:off x="53491" y="2467959"/>
            <a:ext cx="182880" cy="182880"/>
          </a:xfrm>
          <a:prstGeom prst="cube">
            <a:avLst/>
          </a:prstGeom>
          <a:noFill/>
          <a:ln w="1270">
            <a:solidFill>
              <a:srgbClr val="854AFF"/>
            </a:solidFill>
            <a:prstDash val="solid"/>
          </a:ln>
        </p:spPr>
      </p:sp>
      <p:sp>
        <p:nvSpPr>
          <p:cNvPr id="10" name="Shape 8"/>
          <p:cNvSpPr/>
          <p:nvPr/>
        </p:nvSpPr>
        <p:spPr>
          <a:xfrm>
            <a:off x="4254980" y="3633780"/>
            <a:ext cx="182880" cy="182880"/>
          </a:xfrm>
          <a:prstGeom prst="cube">
            <a:avLst/>
          </a:prstGeom>
          <a:noFill/>
          <a:ln w="1270">
            <a:solidFill>
              <a:srgbClr val="A4D55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What are Actuators?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An actuator is a device that converts a control signal (usually electrical) into a mechanical action.  Think of them as the 'muscles' of a system.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They perform an action based on the control signal received.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Examples include motors, solenoids, valves, and pumps.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They are the output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870285" y="617162"/>
            <a:ext cx="182880" cy="182880"/>
          </a:xfrm>
          <a:prstGeom prst="triangle">
            <a:avLst/>
          </a:prstGeom>
          <a:noFill/>
          <a:ln w="1270">
            <a:solidFill>
              <a:srgbClr val="5CCC18"/>
            </a:solidFill>
            <a:prstDash val="solid"/>
          </a:ln>
        </p:spPr>
      </p:sp>
      <p:sp>
        <p:nvSpPr>
          <p:cNvPr id="7" name="Shape 5"/>
          <p:cNvSpPr/>
          <p:nvPr/>
        </p:nvSpPr>
        <p:spPr>
          <a:xfrm>
            <a:off x="8039404" y="609630"/>
            <a:ext cx="182880" cy="182880"/>
          </a:xfrm>
          <a:prstGeom prst="sun">
            <a:avLst/>
          </a:prstGeom>
          <a:noFill/>
          <a:ln w="1270">
            <a:solidFill>
              <a:srgbClr val="A2F62C"/>
            </a:solidFill>
            <a:prstDash val="solid"/>
          </a:ln>
        </p:spPr>
      </p:sp>
      <p:sp>
        <p:nvSpPr>
          <p:cNvPr id="8" name="Shape 6"/>
          <p:cNvSpPr/>
          <p:nvPr/>
        </p:nvSpPr>
        <p:spPr>
          <a:xfrm>
            <a:off x="5595043" y="1164755"/>
            <a:ext cx="182880" cy="182880"/>
          </a:xfrm>
          <a:prstGeom prst="cube">
            <a:avLst/>
          </a:prstGeom>
          <a:noFill/>
          <a:ln w="1270">
            <a:solidFill>
              <a:srgbClr val="890962"/>
            </a:solidFill>
            <a:prstDash val="solid"/>
          </a:ln>
        </p:spPr>
      </p:sp>
      <p:sp>
        <p:nvSpPr>
          <p:cNvPr id="9" name="Shape 7"/>
          <p:cNvSpPr/>
          <p:nvPr/>
        </p:nvSpPr>
        <p:spPr>
          <a:xfrm>
            <a:off x="2358607" y="622036"/>
            <a:ext cx="182880" cy="182880"/>
          </a:xfrm>
          <a:prstGeom prst="rect">
            <a:avLst/>
          </a:prstGeom>
          <a:noFill/>
          <a:ln w="1270">
            <a:solidFill>
              <a:srgbClr val="36AEB8"/>
            </a:solidFill>
            <a:prstDash val="solid"/>
          </a:ln>
        </p:spPr>
      </p:sp>
      <p:sp>
        <p:nvSpPr>
          <p:cNvPr id="10" name="Shape 8"/>
          <p:cNvSpPr/>
          <p:nvPr/>
        </p:nvSpPr>
        <p:spPr>
          <a:xfrm>
            <a:off x="6694674" y="2315819"/>
            <a:ext cx="182880" cy="182880"/>
          </a:xfrm>
          <a:prstGeom prst="rect">
            <a:avLst/>
          </a:prstGeom>
          <a:noFill/>
          <a:ln w="1270">
            <a:solidFill>
              <a:srgbClr val="B7D35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Sensors vs. Actuators: The Key Difference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Feature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Sensor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Actuator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Function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Detects physical quantity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Performs a mechanical action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Input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Physical quantity (e.g., light)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Control signal (e.g., voltage)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Output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Electrical signal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Mechanical action (e.g., movement)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Analogy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Eyes/Ears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Muscles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988657" y="1510597"/>
            <a:ext cx="182880" cy="182880"/>
          </a:xfrm>
          <a:prstGeom prst="sun">
            <a:avLst/>
          </a:prstGeom>
          <a:noFill/>
          <a:ln w="1270">
            <a:solidFill>
              <a:srgbClr val="C37FBA"/>
            </a:solidFill>
            <a:prstDash val="solid"/>
          </a:ln>
        </p:spPr>
      </p:sp>
      <p:sp>
        <p:nvSpPr>
          <p:cNvPr id="7" name="Shape 5"/>
          <p:cNvSpPr/>
          <p:nvPr/>
        </p:nvSpPr>
        <p:spPr>
          <a:xfrm>
            <a:off x="1884796" y="4428844"/>
            <a:ext cx="182880" cy="182880"/>
          </a:xfrm>
          <a:prstGeom prst="sun">
            <a:avLst/>
          </a:prstGeom>
          <a:noFill/>
          <a:ln w="1270">
            <a:solidFill>
              <a:srgbClr val="26E1DB"/>
            </a:solidFill>
            <a:prstDash val="solid"/>
          </a:ln>
        </p:spPr>
      </p:sp>
      <p:sp>
        <p:nvSpPr>
          <p:cNvPr id="8" name="Shape 6"/>
          <p:cNvSpPr/>
          <p:nvPr/>
        </p:nvSpPr>
        <p:spPr>
          <a:xfrm>
            <a:off x="1029110" y="1573166"/>
            <a:ext cx="182880" cy="182880"/>
          </a:xfrm>
          <a:prstGeom prst="cube">
            <a:avLst/>
          </a:prstGeom>
          <a:noFill/>
          <a:ln w="1270">
            <a:solidFill>
              <a:srgbClr val="FB769C"/>
            </a:solidFill>
            <a:prstDash val="solid"/>
          </a:ln>
        </p:spPr>
      </p:sp>
      <p:sp>
        <p:nvSpPr>
          <p:cNvPr id="9" name="Shape 7"/>
          <p:cNvSpPr/>
          <p:nvPr/>
        </p:nvSpPr>
        <p:spPr>
          <a:xfrm>
            <a:off x="7614358" y="1076725"/>
            <a:ext cx="182880" cy="182880"/>
          </a:xfrm>
          <a:prstGeom prst="rect">
            <a:avLst/>
          </a:prstGeom>
          <a:noFill/>
          <a:ln w="1270">
            <a:solidFill>
              <a:srgbClr val="0BCA7D"/>
            </a:solidFill>
            <a:prstDash val="solid"/>
          </a:ln>
        </p:spPr>
      </p:sp>
      <p:sp>
        <p:nvSpPr>
          <p:cNvPr id="10" name="Shape 8"/>
          <p:cNvSpPr/>
          <p:nvPr/>
        </p:nvSpPr>
        <p:spPr>
          <a:xfrm>
            <a:off x="1026287" y="1894945"/>
            <a:ext cx="182880" cy="182880"/>
          </a:xfrm>
          <a:prstGeom prst="sun">
            <a:avLst/>
          </a:prstGeom>
          <a:noFill/>
          <a:ln w="1270">
            <a:solidFill>
              <a:srgbClr val="EEAA9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Types of Sensors: Temperature Sensors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These sensors measure temperature.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Thermocouples: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Simple and robust, used for high temperatures.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Thermistors: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Change resistance with temperature.  More sensitive than thermocouples.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RTDs (Resistance Temperature Detectors):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Precise and stable, but slower than thermistors.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057581" y="2070434"/>
            <a:ext cx="182880" cy="182880"/>
          </a:xfrm>
          <a:prstGeom prst="triangle">
            <a:avLst/>
          </a:prstGeom>
          <a:noFill/>
          <a:ln w="1270">
            <a:solidFill>
              <a:srgbClr val="8B008D"/>
            </a:solidFill>
            <a:prstDash val="solid"/>
          </a:ln>
        </p:spPr>
      </p:sp>
      <p:sp>
        <p:nvSpPr>
          <p:cNvPr id="7" name="Shape 5"/>
          <p:cNvSpPr/>
          <p:nvPr/>
        </p:nvSpPr>
        <p:spPr>
          <a:xfrm>
            <a:off x="4078648" y="3929507"/>
            <a:ext cx="182880" cy="182880"/>
          </a:xfrm>
          <a:prstGeom prst="sun">
            <a:avLst/>
          </a:prstGeom>
          <a:noFill/>
          <a:ln w="1270">
            <a:solidFill>
              <a:srgbClr val="8C158D"/>
            </a:solidFill>
            <a:prstDash val="solid"/>
          </a:ln>
        </p:spPr>
      </p:sp>
      <p:sp>
        <p:nvSpPr>
          <p:cNvPr id="8" name="Shape 6"/>
          <p:cNvSpPr/>
          <p:nvPr/>
        </p:nvSpPr>
        <p:spPr>
          <a:xfrm>
            <a:off x="3854303" y="256246"/>
            <a:ext cx="182880" cy="182880"/>
          </a:xfrm>
          <a:prstGeom prst="cube">
            <a:avLst/>
          </a:prstGeom>
          <a:noFill/>
          <a:ln w="1270">
            <a:solidFill>
              <a:srgbClr val="281096"/>
            </a:solidFill>
            <a:prstDash val="solid"/>
          </a:ln>
        </p:spPr>
      </p:sp>
      <p:sp>
        <p:nvSpPr>
          <p:cNvPr id="9" name="Shape 7"/>
          <p:cNvSpPr/>
          <p:nvPr/>
        </p:nvSpPr>
        <p:spPr>
          <a:xfrm>
            <a:off x="2132174" y="3684930"/>
            <a:ext cx="182880" cy="182880"/>
          </a:xfrm>
          <a:prstGeom prst="triangle">
            <a:avLst/>
          </a:prstGeom>
          <a:noFill/>
          <a:ln w="1270">
            <a:solidFill>
              <a:srgbClr val="0632FD"/>
            </a:solidFill>
            <a:prstDash val="solid"/>
          </a:ln>
        </p:spPr>
      </p:sp>
      <p:sp>
        <p:nvSpPr>
          <p:cNvPr id="10" name="Shape 8"/>
          <p:cNvSpPr/>
          <p:nvPr/>
        </p:nvSpPr>
        <p:spPr>
          <a:xfrm>
            <a:off x="5943213" y="789952"/>
            <a:ext cx="182880" cy="182880"/>
          </a:xfrm>
          <a:prstGeom prst="sun">
            <a:avLst/>
          </a:prstGeom>
          <a:noFill/>
          <a:ln w="1270">
            <a:solidFill>
              <a:srgbClr val="E57AF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Types of Sensors: Light Sensors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These sensors detect light intensity.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Photodiodes: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Generate a current when exposed to light.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Photoresistors (LDRs):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Resistance changes with light intensity.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Phototransistors: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Like photodiodes, but amplify the current.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541328" y="1480145"/>
            <a:ext cx="182880" cy="182880"/>
          </a:xfrm>
          <a:prstGeom prst="sun">
            <a:avLst/>
          </a:prstGeom>
          <a:noFill/>
          <a:ln w="1270">
            <a:solidFill>
              <a:srgbClr val="FC1CA0"/>
            </a:solidFill>
            <a:prstDash val="solid"/>
          </a:ln>
        </p:spPr>
      </p:sp>
      <p:sp>
        <p:nvSpPr>
          <p:cNvPr id="7" name="Shape 5"/>
          <p:cNvSpPr/>
          <p:nvPr/>
        </p:nvSpPr>
        <p:spPr>
          <a:xfrm>
            <a:off x="5862778" y="4399481"/>
            <a:ext cx="182880" cy="182880"/>
          </a:xfrm>
          <a:prstGeom prst="rect">
            <a:avLst/>
          </a:prstGeom>
          <a:noFill/>
          <a:ln w="1270">
            <a:solidFill>
              <a:srgbClr val="F52762"/>
            </a:solidFill>
            <a:prstDash val="solid"/>
          </a:ln>
        </p:spPr>
      </p:sp>
      <p:sp>
        <p:nvSpPr>
          <p:cNvPr id="8" name="Shape 6"/>
          <p:cNvSpPr/>
          <p:nvPr/>
        </p:nvSpPr>
        <p:spPr>
          <a:xfrm>
            <a:off x="1785248" y="297862"/>
            <a:ext cx="182880" cy="182880"/>
          </a:xfrm>
          <a:prstGeom prst="triangle">
            <a:avLst/>
          </a:prstGeom>
          <a:noFill/>
          <a:ln w="1270">
            <a:solidFill>
              <a:srgbClr val="2535CD"/>
            </a:solidFill>
            <a:prstDash val="solid"/>
          </a:ln>
        </p:spPr>
      </p:sp>
      <p:sp>
        <p:nvSpPr>
          <p:cNvPr id="9" name="Shape 7"/>
          <p:cNvSpPr/>
          <p:nvPr/>
        </p:nvSpPr>
        <p:spPr>
          <a:xfrm>
            <a:off x="7922338" y="411249"/>
            <a:ext cx="182880" cy="182880"/>
          </a:xfrm>
          <a:prstGeom prst="triangle">
            <a:avLst/>
          </a:prstGeom>
          <a:noFill/>
          <a:ln w="1270">
            <a:solidFill>
              <a:srgbClr val="6F041E"/>
            </a:solidFill>
            <a:prstDash val="solid"/>
          </a:ln>
        </p:spPr>
      </p:sp>
      <p:sp>
        <p:nvSpPr>
          <p:cNvPr id="10" name="Shape 8"/>
          <p:cNvSpPr/>
          <p:nvPr/>
        </p:nvSpPr>
        <p:spPr>
          <a:xfrm>
            <a:off x="5387175" y="2547001"/>
            <a:ext cx="182880" cy="182880"/>
          </a:xfrm>
          <a:prstGeom prst="rect">
            <a:avLst/>
          </a:prstGeom>
          <a:noFill/>
          <a:ln w="1270">
            <a:solidFill>
              <a:srgbClr val="76552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Types of Sensors: Pressure Sensors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These sensors measure pressure.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Strain Gauges: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Measure deformation caused by pressure.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Piezoelectric Sensors: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Generate a voltage when subjected to pressure.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Capacitive Pressure Sensors: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Change capacitance with pressure.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722158" y="1930545"/>
            <a:ext cx="182880" cy="182880"/>
          </a:xfrm>
          <a:prstGeom prst="cube">
            <a:avLst/>
          </a:prstGeom>
          <a:noFill/>
          <a:ln w="1270">
            <a:solidFill>
              <a:srgbClr val="033B33"/>
            </a:solidFill>
            <a:prstDash val="solid"/>
          </a:ln>
        </p:spPr>
      </p:sp>
      <p:sp>
        <p:nvSpPr>
          <p:cNvPr id="7" name="Shape 5"/>
          <p:cNvSpPr/>
          <p:nvPr/>
        </p:nvSpPr>
        <p:spPr>
          <a:xfrm>
            <a:off x="4972159" y="2349375"/>
            <a:ext cx="182880" cy="182880"/>
          </a:xfrm>
          <a:prstGeom prst="triangle">
            <a:avLst/>
          </a:prstGeom>
          <a:noFill/>
          <a:ln w="1270">
            <a:solidFill>
              <a:srgbClr val="B6E954"/>
            </a:solidFill>
            <a:prstDash val="solid"/>
          </a:ln>
        </p:spPr>
      </p:sp>
      <p:sp>
        <p:nvSpPr>
          <p:cNvPr id="8" name="Shape 6"/>
          <p:cNvSpPr/>
          <p:nvPr/>
        </p:nvSpPr>
        <p:spPr>
          <a:xfrm>
            <a:off x="910399" y="4395681"/>
            <a:ext cx="182880" cy="182880"/>
          </a:xfrm>
          <a:prstGeom prst="sun">
            <a:avLst/>
          </a:prstGeom>
          <a:noFill/>
          <a:ln w="1270">
            <a:solidFill>
              <a:srgbClr val="6839AC"/>
            </a:solidFill>
            <a:prstDash val="solid"/>
          </a:ln>
        </p:spPr>
      </p:sp>
      <p:sp>
        <p:nvSpPr>
          <p:cNvPr id="9" name="Shape 7"/>
          <p:cNvSpPr/>
          <p:nvPr/>
        </p:nvSpPr>
        <p:spPr>
          <a:xfrm>
            <a:off x="3272113" y="2751897"/>
            <a:ext cx="182880" cy="182880"/>
          </a:xfrm>
          <a:prstGeom prst="triangle">
            <a:avLst/>
          </a:prstGeom>
          <a:noFill/>
          <a:ln w="1270">
            <a:solidFill>
              <a:srgbClr val="40BB59"/>
            </a:solidFill>
            <a:prstDash val="solid"/>
          </a:ln>
        </p:spPr>
      </p:sp>
      <p:sp>
        <p:nvSpPr>
          <p:cNvPr id="10" name="Shape 8"/>
          <p:cNvSpPr/>
          <p:nvPr/>
        </p:nvSpPr>
        <p:spPr>
          <a:xfrm>
            <a:off x="544391" y="2014978"/>
            <a:ext cx="182880" cy="182880"/>
          </a:xfrm>
          <a:prstGeom prst="sun">
            <a:avLst/>
          </a:prstGeom>
          <a:noFill/>
          <a:ln w="1270">
            <a:solidFill>
              <a:srgbClr val="C162C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Other Common Sensors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Proximity Sensors: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Detect the presence of nearby objects (e.g., inductive, capacitive, ultrasonic).</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Motion Sensors: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Detect movement (e.g., accelerometers, gyroscopes).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Position Sensors: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Determine the position of an object (e.g., encoders, potentiometers).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Humidity Sensors: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Measure the amount of moisture in the air.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692320" y="3736776"/>
            <a:ext cx="182880" cy="182880"/>
          </a:xfrm>
          <a:prstGeom prst="cube">
            <a:avLst/>
          </a:prstGeom>
          <a:noFill/>
          <a:ln w="1270">
            <a:solidFill>
              <a:srgbClr val="022978"/>
            </a:solidFill>
            <a:prstDash val="solid"/>
          </a:ln>
        </p:spPr>
      </p:sp>
      <p:sp>
        <p:nvSpPr>
          <p:cNvPr id="7" name="Shape 5"/>
          <p:cNvSpPr/>
          <p:nvPr/>
        </p:nvSpPr>
        <p:spPr>
          <a:xfrm>
            <a:off x="2005892" y="2386663"/>
            <a:ext cx="182880" cy="182880"/>
          </a:xfrm>
          <a:prstGeom prst="sun">
            <a:avLst/>
          </a:prstGeom>
          <a:noFill/>
          <a:ln w="1270">
            <a:solidFill>
              <a:srgbClr val="35D804"/>
            </a:solidFill>
            <a:prstDash val="solid"/>
          </a:ln>
        </p:spPr>
      </p:sp>
      <p:sp>
        <p:nvSpPr>
          <p:cNvPr id="8" name="Shape 6"/>
          <p:cNvSpPr/>
          <p:nvPr/>
        </p:nvSpPr>
        <p:spPr>
          <a:xfrm>
            <a:off x="7983951" y="605448"/>
            <a:ext cx="182880" cy="182880"/>
          </a:xfrm>
          <a:prstGeom prst="triangle">
            <a:avLst/>
          </a:prstGeom>
          <a:noFill/>
          <a:ln w="1270">
            <a:solidFill>
              <a:srgbClr val="0C2497"/>
            </a:solidFill>
            <a:prstDash val="solid"/>
          </a:ln>
        </p:spPr>
      </p:sp>
      <p:sp>
        <p:nvSpPr>
          <p:cNvPr id="9" name="Shape 7"/>
          <p:cNvSpPr/>
          <p:nvPr/>
        </p:nvSpPr>
        <p:spPr>
          <a:xfrm>
            <a:off x="462545" y="3760215"/>
            <a:ext cx="182880" cy="182880"/>
          </a:xfrm>
          <a:prstGeom prst="cube">
            <a:avLst/>
          </a:prstGeom>
          <a:noFill/>
          <a:ln w="1270">
            <a:solidFill>
              <a:srgbClr val="DA9943"/>
            </a:solidFill>
            <a:prstDash val="solid"/>
          </a:ln>
        </p:spPr>
      </p:sp>
      <p:sp>
        <p:nvSpPr>
          <p:cNvPr id="10" name="Shape 8"/>
          <p:cNvSpPr/>
          <p:nvPr/>
        </p:nvSpPr>
        <p:spPr>
          <a:xfrm>
            <a:off x="5843726" y="128290"/>
            <a:ext cx="182880" cy="182880"/>
          </a:xfrm>
          <a:prstGeom prst="triangle">
            <a:avLst/>
          </a:prstGeom>
          <a:noFill/>
          <a:ln w="1270">
            <a:solidFill>
              <a:srgbClr val="2811F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Types of Actuators: Electric Motors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Convert electrical energy into rotational mechanical energy.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DC Motors: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Simple to control, used in many 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Stepper Motors: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Precise control over position, used in robotics and CNC machines.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Servo Motors: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Feedback control for accurate positioning, commonly used in RC cars and robotics.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2025-02-24T11:53:42Z</dcterms:created>
  <dcterms:modified xsi:type="dcterms:W3CDTF">2025-02-24T11:53:42Z</dcterms:modified>
</cp:coreProperties>
</file>