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85832" y="122139"/>
            <a:ext cx="182880" cy="182880"/>
          </a:xfrm>
          <a:prstGeom prst="rect">
            <a:avLst/>
          </a:prstGeom>
          <a:noFill/>
          <a:ln w="1270">
            <a:solidFill>
              <a:srgbClr val="BD1AA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73076" y="25563"/>
            <a:ext cx="182880" cy="182880"/>
          </a:xfrm>
          <a:prstGeom prst="triangle">
            <a:avLst/>
          </a:prstGeom>
          <a:noFill/>
          <a:ln w="1270">
            <a:solidFill>
              <a:srgbClr val="793E6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50118" y="1107146"/>
            <a:ext cx="182880" cy="182880"/>
          </a:xfrm>
          <a:prstGeom prst="sun">
            <a:avLst/>
          </a:prstGeom>
          <a:noFill/>
          <a:ln w="1270">
            <a:solidFill>
              <a:srgbClr val="0403C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7559" y="1452995"/>
            <a:ext cx="182880" cy="182880"/>
          </a:xfrm>
          <a:prstGeom prst="rect">
            <a:avLst/>
          </a:prstGeom>
          <a:noFill/>
          <a:ln w="1270">
            <a:solidFill>
              <a:srgbClr val="BC606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393" y="307556"/>
            <a:ext cx="182880" cy="182880"/>
          </a:xfrm>
          <a:prstGeom prst="cube">
            <a:avLst/>
          </a:prstGeom>
          <a:noFill/>
          <a:ln w="1270">
            <a:solidFill>
              <a:srgbClr val="45C99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Signal Processing: An Introduction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 the fundamentals of signal processing.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Topics Covered: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 Signal?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Signal Processing Matters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Signal Types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Fundamental Operations (Filtering, Convolution)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and Frequency Domains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Glimpse into Applications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42799" y="1320617"/>
            <a:ext cx="182880" cy="182880"/>
          </a:xfrm>
          <a:prstGeom prst="cube">
            <a:avLst/>
          </a:prstGeom>
          <a:noFill/>
          <a:ln w="1270">
            <a:solidFill>
              <a:srgbClr val="488BE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649815" y="1426884"/>
            <a:ext cx="182880" cy="182880"/>
          </a:xfrm>
          <a:prstGeom prst="rect">
            <a:avLst/>
          </a:prstGeom>
          <a:noFill/>
          <a:ln w="1270">
            <a:solidFill>
              <a:srgbClr val="58151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89293" y="1497293"/>
            <a:ext cx="182880" cy="182880"/>
          </a:xfrm>
          <a:prstGeom prst="sun">
            <a:avLst/>
          </a:prstGeom>
          <a:noFill/>
          <a:ln w="1270">
            <a:solidFill>
              <a:srgbClr val="E6650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029792" y="1483557"/>
            <a:ext cx="182880" cy="182880"/>
          </a:xfrm>
          <a:prstGeom prst="triangle">
            <a:avLst/>
          </a:prstGeom>
          <a:noFill/>
          <a:ln w="1270">
            <a:solidFill>
              <a:srgbClr val="968E6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91277" y="2166542"/>
            <a:ext cx="182880" cy="182880"/>
          </a:xfrm>
          <a:prstGeom prst="cube">
            <a:avLst/>
          </a:prstGeom>
          <a:noFill/>
          <a:ln w="1270">
            <a:solidFill>
              <a:srgbClr val="1D5E0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Fourier Transform: A Bridge Between Domains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Fourier Transform decomposes a signal into its constituent frequencies.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tells you how much of each frequency is present in the signal.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like taking white light and separating it into a rainbow of colors.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Fast Fourier Transform (FFT) is an efficient algorithm for computing the Fourier Transform.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2278" y="573840"/>
            <a:ext cx="182880" cy="182880"/>
          </a:xfrm>
          <a:prstGeom prst="triangle">
            <a:avLst/>
          </a:prstGeom>
          <a:noFill/>
          <a:ln w="1270">
            <a:solidFill>
              <a:srgbClr val="253D8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23273" y="1940626"/>
            <a:ext cx="182880" cy="182880"/>
          </a:xfrm>
          <a:prstGeom prst="cube">
            <a:avLst/>
          </a:prstGeom>
          <a:noFill/>
          <a:ln w="1270">
            <a:solidFill>
              <a:srgbClr val="27634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57084" y="2329615"/>
            <a:ext cx="182880" cy="182880"/>
          </a:xfrm>
          <a:prstGeom prst="rect">
            <a:avLst/>
          </a:prstGeom>
          <a:noFill/>
          <a:ln w="1270">
            <a:solidFill>
              <a:srgbClr val="D4354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91349" y="4397645"/>
            <a:ext cx="182880" cy="182880"/>
          </a:xfrm>
          <a:prstGeom prst="cube">
            <a:avLst/>
          </a:prstGeom>
          <a:noFill/>
          <a:ln w="1270">
            <a:solidFill>
              <a:srgbClr val="5E7E9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71280" y="755666"/>
            <a:ext cx="182880" cy="182880"/>
          </a:xfrm>
          <a:prstGeom prst="cube">
            <a:avLst/>
          </a:prstGeom>
          <a:noFill/>
          <a:ln w="1270">
            <a:solidFill>
              <a:srgbClr val="EBF0E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Frequency Domain Analysis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signals in the frequency domain can reveal important information that is not readily apparent in the time domain.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Identifying dominant frequencies.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Detecting periodicities.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the frequency response of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example, musical notes have distinct frequency components.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32720" y="1003258"/>
            <a:ext cx="182880" cy="182880"/>
          </a:xfrm>
          <a:prstGeom prst="sun">
            <a:avLst/>
          </a:prstGeom>
          <a:noFill/>
          <a:ln w="1270">
            <a:solidFill>
              <a:srgbClr val="16B47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67472" y="1803696"/>
            <a:ext cx="182880" cy="182880"/>
          </a:xfrm>
          <a:prstGeom prst="cube">
            <a:avLst/>
          </a:prstGeom>
          <a:noFill/>
          <a:ln w="1270">
            <a:solidFill>
              <a:srgbClr val="40C03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79766" y="3710400"/>
            <a:ext cx="182880" cy="182880"/>
          </a:xfrm>
          <a:prstGeom prst="cube">
            <a:avLst/>
          </a:prstGeom>
          <a:noFill/>
          <a:ln w="1270">
            <a:solidFill>
              <a:srgbClr val="58BFA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45240" y="3206677"/>
            <a:ext cx="182880" cy="182880"/>
          </a:xfrm>
          <a:prstGeom prst="rect">
            <a:avLst/>
          </a:prstGeom>
          <a:noFill/>
          <a:ln w="1270">
            <a:solidFill>
              <a:srgbClr val="57E7D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05311" y="1731501"/>
            <a:ext cx="182880" cy="182880"/>
          </a:xfrm>
          <a:prstGeom prst="cube">
            <a:avLst/>
          </a:prstGeom>
          <a:noFill/>
          <a:ln w="1270">
            <a:solidFill>
              <a:srgbClr val="7CD3B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Audio Processing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compression: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MP3, AAC reduce file size while maintaining sound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Noise reduction: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Cleaning up recordings.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Speech recognition: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Converting speech to text.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Music synthesis: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new sounds and instruments.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7441" y="3107457"/>
            <a:ext cx="182880" cy="182880"/>
          </a:xfrm>
          <a:prstGeom prst="cube">
            <a:avLst/>
          </a:prstGeom>
          <a:noFill/>
          <a:ln w="1270">
            <a:solidFill>
              <a:srgbClr val="9661B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07210" y="4357917"/>
            <a:ext cx="182880" cy="182880"/>
          </a:xfrm>
          <a:prstGeom prst="triangle">
            <a:avLst/>
          </a:prstGeom>
          <a:noFill/>
          <a:ln w="1270">
            <a:solidFill>
              <a:srgbClr val="BF291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8354" y="2109452"/>
            <a:ext cx="182880" cy="182880"/>
          </a:xfrm>
          <a:prstGeom prst="triangle">
            <a:avLst/>
          </a:prstGeom>
          <a:noFill/>
          <a:ln w="1270">
            <a:solidFill>
              <a:srgbClr val="BD3DE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05239" y="1793066"/>
            <a:ext cx="182880" cy="182880"/>
          </a:xfrm>
          <a:prstGeom prst="rect">
            <a:avLst/>
          </a:prstGeom>
          <a:noFill/>
          <a:ln w="1270">
            <a:solidFill>
              <a:srgbClr val="66158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01462" y="3474225"/>
            <a:ext cx="182880" cy="182880"/>
          </a:xfrm>
          <a:prstGeom prst="rect">
            <a:avLst/>
          </a:prstGeom>
          <a:noFill/>
          <a:ln w="1270">
            <a:solidFill>
              <a:srgbClr val="7CB7A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Image Processing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enhancement: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Sharpening, contrast adjustment.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compression: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JPEG, PNG reduce file size.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 detection: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objects in images (e.g., faces, cars).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X-rays, MRIs.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64854" y="1912127"/>
            <a:ext cx="182880" cy="182880"/>
          </a:xfrm>
          <a:prstGeom prst="rect">
            <a:avLst/>
          </a:prstGeom>
          <a:noFill/>
          <a:ln w="1270">
            <a:solidFill>
              <a:srgbClr val="2B8E6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96164" y="3531197"/>
            <a:ext cx="182880" cy="182880"/>
          </a:xfrm>
          <a:prstGeom prst="cube">
            <a:avLst/>
          </a:prstGeom>
          <a:noFill/>
          <a:ln w="1270">
            <a:solidFill>
              <a:srgbClr val="BEB30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02744" y="4350886"/>
            <a:ext cx="182880" cy="182880"/>
          </a:xfrm>
          <a:prstGeom prst="cube">
            <a:avLst/>
          </a:prstGeom>
          <a:noFill/>
          <a:ln w="1270">
            <a:solidFill>
              <a:srgbClr val="37CFD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20076" y="2210997"/>
            <a:ext cx="182880" cy="182880"/>
          </a:xfrm>
          <a:prstGeom prst="rect">
            <a:avLst/>
          </a:prstGeom>
          <a:noFill/>
          <a:ln w="1270">
            <a:solidFill>
              <a:srgbClr val="80F85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29512" y="1409012"/>
            <a:ext cx="182880" cy="182880"/>
          </a:xfrm>
          <a:prstGeom prst="rect">
            <a:avLst/>
          </a:prstGeom>
          <a:noFill/>
          <a:ln w="1270">
            <a:solidFill>
              <a:srgbClr val="EE1A2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Communications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Modulation: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Encoding information onto a carrier wave.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Demodulation: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Extracting information from a carrier wave.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Channel equalization: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Compensating for distortions in the communication channel.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Error correction: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Detecting and correcting errors in transmitted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59804" y="1228827"/>
            <a:ext cx="182880" cy="182880"/>
          </a:xfrm>
          <a:prstGeom prst="triangle">
            <a:avLst/>
          </a:prstGeom>
          <a:noFill/>
          <a:ln w="1270">
            <a:solidFill>
              <a:srgbClr val="D6881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84209" y="1407493"/>
            <a:ext cx="182880" cy="182880"/>
          </a:xfrm>
          <a:prstGeom prst="rect">
            <a:avLst/>
          </a:prstGeom>
          <a:noFill/>
          <a:ln w="1270">
            <a:solidFill>
              <a:srgbClr val="D3EEB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66529" y="3615628"/>
            <a:ext cx="182880" cy="182880"/>
          </a:xfrm>
          <a:prstGeom prst="cube">
            <a:avLst/>
          </a:prstGeom>
          <a:noFill/>
          <a:ln w="1270">
            <a:solidFill>
              <a:srgbClr val="A4A0F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58183" y="3330785"/>
            <a:ext cx="182880" cy="182880"/>
          </a:xfrm>
          <a:prstGeom prst="cube">
            <a:avLst/>
          </a:prstGeom>
          <a:noFill/>
          <a:ln w="1270">
            <a:solidFill>
              <a:srgbClr val="47D1B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39558" y="1491624"/>
            <a:ext cx="182880" cy="182880"/>
          </a:xfrm>
          <a:prstGeom prst="triangle">
            <a:avLst/>
          </a:prstGeom>
          <a:noFill/>
          <a:ln w="1270">
            <a:solidFill>
              <a:srgbClr val="7C7C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Control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Feedback control: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Maintaining a desired output by adjusting the input based on feedback.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identification: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Determining the characteristics of a system from its input and output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Adaptive control: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Adjusting the control parameters automatically to optimize performance.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00771" y="3069383"/>
            <a:ext cx="182880" cy="182880"/>
          </a:xfrm>
          <a:prstGeom prst="sun">
            <a:avLst/>
          </a:prstGeom>
          <a:noFill/>
          <a:ln w="1270">
            <a:solidFill>
              <a:srgbClr val="56019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816712" y="3266191"/>
            <a:ext cx="182880" cy="182880"/>
          </a:xfrm>
          <a:prstGeom prst="rect">
            <a:avLst/>
          </a:prstGeom>
          <a:noFill/>
          <a:ln w="1270">
            <a:solidFill>
              <a:srgbClr val="60DF4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205329" y="1138594"/>
            <a:ext cx="182880" cy="182880"/>
          </a:xfrm>
          <a:prstGeom prst="sun">
            <a:avLst/>
          </a:prstGeom>
          <a:noFill/>
          <a:ln w="1270">
            <a:solidFill>
              <a:srgbClr val="7A4AF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95626" y="295067"/>
            <a:ext cx="182880" cy="182880"/>
          </a:xfrm>
          <a:prstGeom prst="rect">
            <a:avLst/>
          </a:prstGeom>
          <a:noFill/>
          <a:ln w="1270">
            <a:solidFill>
              <a:srgbClr val="D5705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48067" y="3631897"/>
            <a:ext cx="182880" cy="182880"/>
          </a:xfrm>
          <a:prstGeom prst="rect">
            <a:avLst/>
          </a:prstGeom>
          <a:noFill/>
          <a:ln w="1270">
            <a:solidFill>
              <a:srgbClr val="90473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Deeper Dive: Digital Signal Processing (DSP)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DSP focuses on manipulating signals represented in digital form.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relies heavily on computers and specialized hardware (DSPs).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Offers greater flexibility and precision compared to analog signal processing.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Almost all modern signal processing is DSP.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46731" y="1374325"/>
            <a:ext cx="182880" cy="182880"/>
          </a:xfrm>
          <a:prstGeom prst="cube">
            <a:avLst/>
          </a:prstGeom>
          <a:noFill/>
          <a:ln w="1270">
            <a:solidFill>
              <a:srgbClr val="8C834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92514" y="2605881"/>
            <a:ext cx="182880" cy="182880"/>
          </a:xfrm>
          <a:prstGeom prst="sun">
            <a:avLst/>
          </a:prstGeom>
          <a:noFill/>
          <a:ln w="1270">
            <a:solidFill>
              <a:srgbClr val="B1951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840794" y="341607"/>
            <a:ext cx="182880" cy="182880"/>
          </a:xfrm>
          <a:prstGeom prst="triangle">
            <a:avLst/>
          </a:prstGeom>
          <a:noFill/>
          <a:ln w="1270">
            <a:solidFill>
              <a:srgbClr val="F6B71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63397" y="2208075"/>
            <a:ext cx="182880" cy="182880"/>
          </a:xfrm>
          <a:prstGeom prst="sun">
            <a:avLst/>
          </a:prstGeom>
          <a:noFill/>
          <a:ln w="1270">
            <a:solidFill>
              <a:srgbClr val="1DDD8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84778" y="2951901"/>
            <a:ext cx="182880" cy="182880"/>
          </a:xfrm>
          <a:prstGeom prst="rect">
            <a:avLst/>
          </a:prstGeom>
          <a:noFill/>
          <a:ln w="1270">
            <a:solidFill>
              <a:srgbClr val="90368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Sampling Theorem (Nyquist-Shannon)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continuous-time signal can be perfectly reconstructed from its samples if the sampling rate is at least twice the highest frequency component in the signal.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minimum sampling rate is called the Nyquist rate.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Undersampling leads to aliasing (distortion).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56238" y="3238205"/>
            <a:ext cx="182880" cy="182880"/>
          </a:xfrm>
          <a:prstGeom prst="cube">
            <a:avLst/>
          </a:prstGeom>
          <a:noFill/>
          <a:ln w="1270">
            <a:solidFill>
              <a:srgbClr val="72210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21619" y="4421455"/>
            <a:ext cx="182880" cy="182880"/>
          </a:xfrm>
          <a:prstGeom prst="cube">
            <a:avLst/>
          </a:prstGeom>
          <a:noFill/>
          <a:ln w="1270">
            <a:solidFill>
              <a:srgbClr val="C0810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12553" y="3553025"/>
            <a:ext cx="182880" cy="182880"/>
          </a:xfrm>
          <a:prstGeom prst="rect">
            <a:avLst/>
          </a:prstGeom>
          <a:noFill/>
          <a:ln w="1270">
            <a:solidFill>
              <a:srgbClr val="9E497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53392" y="2738760"/>
            <a:ext cx="182880" cy="182880"/>
          </a:xfrm>
          <a:prstGeom prst="rect">
            <a:avLst/>
          </a:prstGeom>
          <a:noFill/>
          <a:ln w="1270">
            <a:solidFill>
              <a:srgbClr val="08195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857922" y="4219802"/>
            <a:ext cx="182880" cy="182880"/>
          </a:xfrm>
          <a:prstGeom prst="triangle">
            <a:avLst/>
          </a:prstGeom>
          <a:noFill/>
          <a:ln w="1270">
            <a:solidFill>
              <a:srgbClr val="47D3E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Quantization: Representing Amplitude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Quantization is the process of representing a continuous range of amplitudes with a finite number of discrete levels.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Introduces quantization error (noise).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number of bits used for quantization determines the precision.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bits = lower quantization error.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95807" y="1325941"/>
            <a:ext cx="182880" cy="182880"/>
          </a:xfrm>
          <a:prstGeom prst="cube">
            <a:avLst/>
          </a:prstGeom>
          <a:noFill/>
          <a:ln w="1270">
            <a:solidFill>
              <a:srgbClr val="71EFD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08550" y="857305"/>
            <a:ext cx="182880" cy="182880"/>
          </a:xfrm>
          <a:prstGeom prst="sun">
            <a:avLst/>
          </a:prstGeom>
          <a:noFill/>
          <a:ln w="1270">
            <a:solidFill>
              <a:srgbClr val="D985D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50605" y="616633"/>
            <a:ext cx="182880" cy="182880"/>
          </a:xfrm>
          <a:prstGeom prst="cube">
            <a:avLst/>
          </a:prstGeom>
          <a:noFill/>
          <a:ln w="1270">
            <a:solidFill>
              <a:srgbClr val="BC074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69709" y="1211763"/>
            <a:ext cx="182880" cy="182880"/>
          </a:xfrm>
          <a:prstGeom prst="cube">
            <a:avLst/>
          </a:prstGeom>
          <a:noFill/>
          <a:ln w="1270">
            <a:solidFill>
              <a:srgbClr val="55A87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34873" y="2573254"/>
            <a:ext cx="182880" cy="182880"/>
          </a:xfrm>
          <a:prstGeom prst="cube">
            <a:avLst/>
          </a:prstGeom>
          <a:noFill/>
          <a:ln w="1270">
            <a:solidFill>
              <a:srgbClr val="461CA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Filters: FIR vs. IIR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 (Finite Impulse Response) Filters: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 depends only on the current and past input values.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Always stable.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Linear phase response is possible.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IIR (Infinite Impulse Response) Filters: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 depends on the current and past input and output values.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more efficient (fewer computations).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Stability must be carefully considered.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Usually non-linear phase response.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05891" y="3028758"/>
            <a:ext cx="182880" cy="182880"/>
          </a:xfrm>
          <a:prstGeom prst="rect">
            <a:avLst/>
          </a:prstGeom>
          <a:noFill/>
          <a:ln w="1270">
            <a:solidFill>
              <a:srgbClr val="0C1B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83060" y="3499598"/>
            <a:ext cx="182880" cy="182880"/>
          </a:xfrm>
          <a:prstGeom prst="triangle">
            <a:avLst/>
          </a:prstGeom>
          <a:noFill/>
          <a:ln w="1270">
            <a:solidFill>
              <a:srgbClr val="CD1DC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1616" y="480113"/>
            <a:ext cx="182880" cy="182880"/>
          </a:xfrm>
          <a:prstGeom prst="cube">
            <a:avLst/>
          </a:prstGeom>
          <a:noFill/>
          <a:ln w="1270">
            <a:solidFill>
              <a:srgbClr val="79C70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57847" y="1742040"/>
            <a:ext cx="182880" cy="182880"/>
          </a:xfrm>
          <a:prstGeom prst="triangle">
            <a:avLst/>
          </a:prstGeom>
          <a:noFill/>
          <a:ln w="1270">
            <a:solidFill>
              <a:srgbClr val="5AFC0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67277" y="325352"/>
            <a:ext cx="182880" cy="182880"/>
          </a:xfrm>
          <a:prstGeom prst="triangle">
            <a:avLst/>
          </a:prstGeom>
          <a:noFill/>
          <a:ln w="1270">
            <a:solidFill>
              <a:srgbClr val="1536A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Signal?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a function that conveys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 representation of something that changes over time (or space, or any other dimension).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(sound waves)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Images (light intensity)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(a sequence of images)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Stock prices (change over time)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 readings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37460" y="1811506"/>
            <a:ext cx="182880" cy="182880"/>
          </a:xfrm>
          <a:prstGeom prst="rect">
            <a:avLst/>
          </a:prstGeom>
          <a:noFill/>
          <a:ln w="1270">
            <a:solidFill>
              <a:srgbClr val="DB3AA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15595" y="213667"/>
            <a:ext cx="182880" cy="182880"/>
          </a:xfrm>
          <a:prstGeom prst="rect">
            <a:avLst/>
          </a:prstGeom>
          <a:noFill/>
          <a:ln w="1270">
            <a:solidFill>
              <a:srgbClr val="8392A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138" y="895259"/>
            <a:ext cx="182880" cy="182880"/>
          </a:xfrm>
          <a:prstGeom prst="rect">
            <a:avLst/>
          </a:prstGeom>
          <a:noFill/>
          <a:ln w="1270">
            <a:solidFill>
              <a:srgbClr val="15F07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18316" y="3276747"/>
            <a:ext cx="182880" cy="182880"/>
          </a:xfrm>
          <a:prstGeom prst="cube">
            <a:avLst/>
          </a:prstGeom>
          <a:noFill/>
          <a:ln w="1270">
            <a:solidFill>
              <a:srgbClr val="847B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69045" y="760355"/>
            <a:ext cx="182880" cy="182880"/>
          </a:xfrm>
          <a:prstGeom prst="rect">
            <a:avLst/>
          </a:prstGeom>
          <a:noFill/>
          <a:ln w="1270">
            <a:solidFill>
              <a:srgbClr val="7E1A8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Windowing is the process of multiplying a signal by a window function to isolate a specific portion of the signal.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to reduce spectral leakage in the frequency domain.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window functions have different trade-offs between main lobe width and side lobe level.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82051" y="185706"/>
            <a:ext cx="182880" cy="182880"/>
          </a:xfrm>
          <a:prstGeom prst="triangle">
            <a:avLst/>
          </a:prstGeom>
          <a:noFill/>
          <a:ln w="1270">
            <a:solidFill>
              <a:srgbClr val="378E0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21697" y="553610"/>
            <a:ext cx="182880" cy="182880"/>
          </a:xfrm>
          <a:prstGeom prst="cube">
            <a:avLst/>
          </a:prstGeom>
          <a:noFill/>
          <a:ln w="1270">
            <a:solidFill>
              <a:srgbClr val="97266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50820" y="1581842"/>
            <a:ext cx="182880" cy="182880"/>
          </a:xfrm>
          <a:prstGeom prst="sun">
            <a:avLst/>
          </a:prstGeom>
          <a:noFill/>
          <a:ln w="1270">
            <a:solidFill>
              <a:srgbClr val="BFC61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98642" y="2396437"/>
            <a:ext cx="182880" cy="182880"/>
          </a:xfrm>
          <a:prstGeom prst="sun">
            <a:avLst/>
          </a:prstGeom>
          <a:noFill/>
          <a:ln w="1270">
            <a:solidFill>
              <a:srgbClr val="E3DA8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2812" y="1264022"/>
            <a:ext cx="182880" cy="182880"/>
          </a:xfrm>
          <a:prstGeom prst="rect">
            <a:avLst/>
          </a:prstGeom>
          <a:noFill/>
          <a:ln w="1270">
            <a:solidFill>
              <a:srgbClr val="80BC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Z-Transform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Z-transform is a mathematical tool used to analyze discrete-time signals and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discrete-time equivalent of the Laplace transform.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analyzing the stability and frequency response of digital filters.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83165" y="284509"/>
            <a:ext cx="182880" cy="182880"/>
          </a:xfrm>
          <a:prstGeom prst="triangle">
            <a:avLst/>
          </a:prstGeom>
          <a:noFill/>
          <a:ln w="1270">
            <a:solidFill>
              <a:srgbClr val="6B8D9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030901" y="2477955"/>
            <a:ext cx="182880" cy="182880"/>
          </a:xfrm>
          <a:prstGeom prst="triangle">
            <a:avLst/>
          </a:prstGeom>
          <a:noFill/>
          <a:ln w="1270">
            <a:solidFill>
              <a:srgbClr val="81CFA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5966" y="3052638"/>
            <a:ext cx="182880" cy="182880"/>
          </a:xfrm>
          <a:prstGeom prst="cube">
            <a:avLst/>
          </a:prstGeom>
          <a:noFill/>
          <a:ln w="1270">
            <a:solidFill>
              <a:srgbClr val="BCF2B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86171" y="2811550"/>
            <a:ext cx="182880" cy="182880"/>
          </a:xfrm>
          <a:prstGeom prst="triangle">
            <a:avLst/>
          </a:prstGeom>
          <a:noFill/>
          <a:ln w="1270">
            <a:solidFill>
              <a:srgbClr val="C2505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06746" y="1813812"/>
            <a:ext cx="182880" cy="182880"/>
          </a:xfrm>
          <a:prstGeom prst="triangle">
            <a:avLst/>
          </a:prstGeom>
          <a:noFill/>
          <a:ln w="1270">
            <a:solidFill>
              <a:srgbClr val="AFE6C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Adaptive Filtering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Adaptive filters are filters that adjust their coefficients automatically to optimize performance.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applications where the signal characteristics are changing over time.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Noise cancellation, echo cancellation.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78154" y="3028743"/>
            <a:ext cx="182880" cy="182880"/>
          </a:xfrm>
          <a:prstGeom prst="triangle">
            <a:avLst/>
          </a:prstGeom>
          <a:noFill/>
          <a:ln w="1270">
            <a:solidFill>
              <a:srgbClr val="169BE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7360" y="501405"/>
            <a:ext cx="182880" cy="182880"/>
          </a:xfrm>
          <a:prstGeom prst="sun">
            <a:avLst/>
          </a:prstGeom>
          <a:noFill/>
          <a:ln w="1270">
            <a:solidFill>
              <a:srgbClr val="BA6CB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23750" y="4198332"/>
            <a:ext cx="182880" cy="182880"/>
          </a:xfrm>
          <a:prstGeom prst="triangle">
            <a:avLst/>
          </a:prstGeom>
          <a:noFill/>
          <a:ln w="1270">
            <a:solidFill>
              <a:srgbClr val="680C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95305" y="1945642"/>
            <a:ext cx="182880" cy="182880"/>
          </a:xfrm>
          <a:prstGeom prst="triangle">
            <a:avLst/>
          </a:prstGeom>
          <a:noFill/>
          <a:ln w="1270">
            <a:solidFill>
              <a:srgbClr val="845D2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74600" y="1802881"/>
            <a:ext cx="182880" cy="182880"/>
          </a:xfrm>
          <a:prstGeom prst="sun">
            <a:avLst/>
          </a:prstGeom>
          <a:noFill/>
          <a:ln w="1270">
            <a:solidFill>
              <a:srgbClr val="9280C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processing is a powerful set of tools and techniques for analyzing, manipulating, and extracting information from signals.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has a wide range of applications in various fields.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exploration of specific areas is encouraged.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Hope you found this presentation helpful!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62635" y="3621239"/>
            <a:ext cx="182880" cy="182880"/>
          </a:xfrm>
          <a:prstGeom prst="rect">
            <a:avLst/>
          </a:prstGeom>
          <a:noFill/>
          <a:ln w="1270">
            <a:solidFill>
              <a:srgbClr val="F67D9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92698" y="1496123"/>
            <a:ext cx="182880" cy="182880"/>
          </a:xfrm>
          <a:prstGeom prst="cube">
            <a:avLst/>
          </a:prstGeom>
          <a:noFill/>
          <a:ln w="1270">
            <a:solidFill>
              <a:srgbClr val="4F9F3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7408" y="252714"/>
            <a:ext cx="182880" cy="182880"/>
          </a:xfrm>
          <a:prstGeom prst="sun">
            <a:avLst/>
          </a:prstGeom>
          <a:noFill/>
          <a:ln w="1270">
            <a:solidFill>
              <a:srgbClr val="0CA40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908860" y="4194428"/>
            <a:ext cx="182880" cy="182880"/>
          </a:xfrm>
          <a:prstGeom prst="rect">
            <a:avLst/>
          </a:prstGeom>
          <a:noFill/>
          <a:ln w="1270">
            <a:solidFill>
              <a:srgbClr val="58875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24641" y="1229202"/>
            <a:ext cx="182880" cy="182880"/>
          </a:xfrm>
          <a:prstGeom prst="cube">
            <a:avLst/>
          </a:prstGeom>
          <a:noFill/>
          <a:ln w="1270">
            <a:solidFill>
              <a:srgbClr val="B856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Signal Processing Matters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processing allows us to: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Extract information: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 patterns, objects, or trends in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quality: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Remove noise, sharpen images, enhance audio.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Compress data: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the size of files for efficient storage and transmission.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 signals: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 a signal from one form to another for easier analysis or use.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Automate tasks: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Analyze data automatically using specialized algorithms.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77277" y="3414495"/>
            <a:ext cx="182880" cy="182880"/>
          </a:xfrm>
          <a:prstGeom prst="rect">
            <a:avLst/>
          </a:prstGeom>
          <a:noFill/>
          <a:ln w="1270">
            <a:solidFill>
              <a:srgbClr val="982D9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16381" y="4560804"/>
            <a:ext cx="182880" cy="182880"/>
          </a:xfrm>
          <a:prstGeom prst="sun">
            <a:avLst/>
          </a:prstGeom>
          <a:noFill/>
          <a:ln w="1270">
            <a:solidFill>
              <a:srgbClr val="1B6F6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7174" y="70902"/>
            <a:ext cx="182880" cy="182880"/>
          </a:xfrm>
          <a:prstGeom prst="triangle">
            <a:avLst/>
          </a:prstGeom>
          <a:noFill/>
          <a:ln w="1270">
            <a:solidFill>
              <a:srgbClr val="EAF3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48241" y="3744663"/>
            <a:ext cx="182880" cy="182880"/>
          </a:xfrm>
          <a:prstGeom prst="cube">
            <a:avLst/>
          </a:prstGeom>
          <a:noFill/>
          <a:ln w="1270">
            <a:solidFill>
              <a:srgbClr val="73118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857074" y="2264647"/>
            <a:ext cx="182880" cy="182880"/>
          </a:xfrm>
          <a:prstGeom prst="triangle">
            <a:avLst/>
          </a:prstGeom>
          <a:noFill/>
          <a:ln w="1270">
            <a:solidFill>
              <a:srgbClr val="67421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Signal Types: Continuous vs. Discrete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Continuous-Time Signals: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Defined for all values of time. (e.g., analog audio signal)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Discrete-Time Signals: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Defined only at specific points in time.  (e.g., digital audio, sampled data)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 A ramp is continuous, the steps are discrete.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009740" y="2239496"/>
            <a:ext cx="182880" cy="182880"/>
          </a:xfrm>
          <a:prstGeom prst="cube">
            <a:avLst/>
          </a:prstGeom>
          <a:noFill/>
          <a:ln w="1270">
            <a:solidFill>
              <a:srgbClr val="CF6FD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131387" y="745643"/>
            <a:ext cx="182880" cy="182880"/>
          </a:xfrm>
          <a:prstGeom prst="rect">
            <a:avLst/>
          </a:prstGeom>
          <a:noFill/>
          <a:ln w="1270">
            <a:solidFill>
              <a:srgbClr val="593AA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200452" y="464465"/>
            <a:ext cx="182880" cy="182880"/>
          </a:xfrm>
          <a:prstGeom prst="cube">
            <a:avLst/>
          </a:prstGeom>
          <a:noFill/>
          <a:ln w="1270">
            <a:solidFill>
              <a:srgbClr val="84DE1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238944" y="591669"/>
            <a:ext cx="182880" cy="182880"/>
          </a:xfrm>
          <a:prstGeom prst="sun">
            <a:avLst/>
          </a:prstGeom>
          <a:noFill/>
          <a:ln w="1270">
            <a:solidFill>
              <a:srgbClr val="0B368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47112" y="2609567"/>
            <a:ext cx="182880" cy="182880"/>
          </a:xfrm>
          <a:prstGeom prst="cube">
            <a:avLst/>
          </a:prstGeom>
          <a:noFill/>
          <a:ln w="1270">
            <a:solidFill>
              <a:srgbClr val="0C0CA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Signal Types: Analog vs. Digital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 Signals: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Continuous in both time and amplitude.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Signals: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Discrete in both time and amplitude (quantized).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Almost all signal processing today is done with digital signals.  We use Analog-to-Digital Converters (ADCs) to convert analog signals to digital.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44861" y="4420358"/>
            <a:ext cx="182880" cy="182880"/>
          </a:xfrm>
          <a:prstGeom prst="rect">
            <a:avLst/>
          </a:prstGeom>
          <a:noFill/>
          <a:ln w="1270">
            <a:solidFill>
              <a:srgbClr val="4F4A3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041222" y="4154623"/>
            <a:ext cx="182880" cy="182880"/>
          </a:xfrm>
          <a:prstGeom prst="triangle">
            <a:avLst/>
          </a:prstGeom>
          <a:noFill/>
          <a:ln w="1270">
            <a:solidFill>
              <a:srgbClr val="C0565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42200" y="96472"/>
            <a:ext cx="182880" cy="182880"/>
          </a:xfrm>
          <a:prstGeom prst="sun">
            <a:avLst/>
          </a:prstGeom>
          <a:noFill/>
          <a:ln w="1270">
            <a:solidFill>
              <a:srgbClr val="8D615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90659" y="7206"/>
            <a:ext cx="182880" cy="182880"/>
          </a:xfrm>
          <a:prstGeom prst="rect">
            <a:avLst/>
          </a:prstGeom>
          <a:noFill/>
          <a:ln w="1270">
            <a:solidFill>
              <a:srgbClr val="4F1EC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11326" y="896235"/>
            <a:ext cx="182880" cy="182880"/>
          </a:xfrm>
          <a:prstGeom prst="cube">
            <a:avLst/>
          </a:prstGeom>
          <a:noFill/>
          <a:ln w="1270">
            <a:solidFill>
              <a:srgbClr val="31C13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Operation: Filtering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 is the process of modifying the frequency content of a signal.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Low-pass filter: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low frequencies to pass through, blocking high frequencies.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High-pass filter: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high frequencies to pass through, blocking low frequencies.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Band-pass filter: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frequencies within a specific range to pass through.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Band-stop filter: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Blocks frequencies within a specific range.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sieve for frequencies!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05550" y="3196678"/>
            <a:ext cx="182880" cy="182880"/>
          </a:xfrm>
          <a:prstGeom prst="rect">
            <a:avLst/>
          </a:prstGeom>
          <a:noFill/>
          <a:ln w="1270">
            <a:solidFill>
              <a:srgbClr val="97C93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75663" y="1920800"/>
            <a:ext cx="182880" cy="182880"/>
          </a:xfrm>
          <a:prstGeom prst="sun">
            <a:avLst/>
          </a:prstGeom>
          <a:noFill/>
          <a:ln w="1270">
            <a:solidFill>
              <a:srgbClr val="604C0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40082" y="2933643"/>
            <a:ext cx="182880" cy="182880"/>
          </a:xfrm>
          <a:prstGeom prst="sun">
            <a:avLst/>
          </a:prstGeom>
          <a:noFill/>
          <a:ln w="1270">
            <a:solidFill>
              <a:srgbClr val="9660C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08987" y="2554839"/>
            <a:ext cx="182880" cy="182880"/>
          </a:xfrm>
          <a:prstGeom prst="triangle">
            <a:avLst/>
          </a:prstGeom>
          <a:noFill/>
          <a:ln w="1270">
            <a:solidFill>
              <a:srgbClr val="0AF8A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02783" y="3590996"/>
            <a:ext cx="182880" cy="182880"/>
          </a:xfrm>
          <a:prstGeom prst="triangle">
            <a:avLst/>
          </a:prstGeom>
          <a:noFill/>
          <a:ln w="1270">
            <a:solidFill>
              <a:srgbClr val="CA159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Filtering Example: Noise Reduction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you have an audio recording with a high-frequency hiss (noise).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low-pass filter can be used to remove the hiss while preserving the desired audio content.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makes the recording clearer and easier to listen to.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30028" y="1348685"/>
            <a:ext cx="182880" cy="182880"/>
          </a:xfrm>
          <a:prstGeom prst="triangle">
            <a:avLst/>
          </a:prstGeom>
          <a:noFill/>
          <a:ln w="1270">
            <a:solidFill>
              <a:srgbClr val="A52F2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43858" y="3962506"/>
            <a:ext cx="182880" cy="182880"/>
          </a:xfrm>
          <a:prstGeom prst="cube">
            <a:avLst/>
          </a:prstGeom>
          <a:noFill/>
          <a:ln w="1270">
            <a:solidFill>
              <a:srgbClr val="BA4E7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30327" y="4220092"/>
            <a:ext cx="182880" cy="182880"/>
          </a:xfrm>
          <a:prstGeom prst="triangle">
            <a:avLst/>
          </a:prstGeom>
          <a:noFill/>
          <a:ln w="1270">
            <a:solidFill>
              <a:srgbClr val="B47B3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50342" y="2961870"/>
            <a:ext cx="182880" cy="182880"/>
          </a:xfrm>
          <a:prstGeom prst="sun">
            <a:avLst/>
          </a:prstGeom>
          <a:noFill/>
          <a:ln w="1270">
            <a:solidFill>
              <a:srgbClr val="5189C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85391" y="1953463"/>
            <a:ext cx="182880" cy="182880"/>
          </a:xfrm>
          <a:prstGeom prst="sun">
            <a:avLst/>
          </a:prstGeom>
          <a:noFill/>
          <a:ln w="1270">
            <a:solidFill>
              <a:srgbClr val="3B7C8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Operation: Convolution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Convolution is a mathematical operation that combines two signals to produce a third signal.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expresses how the shape of one signal modifies the other.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fundamental to understanding many signal processing operations, especially filtering.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Convolution in simple terms is the area of overlap between two functions.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02019" y="2174182"/>
            <a:ext cx="182880" cy="182880"/>
          </a:xfrm>
          <a:prstGeom prst="sun">
            <a:avLst/>
          </a:prstGeom>
          <a:noFill/>
          <a:ln w="1270">
            <a:solidFill>
              <a:srgbClr val="A5936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6781" y="167242"/>
            <a:ext cx="182880" cy="182880"/>
          </a:xfrm>
          <a:prstGeom prst="sun">
            <a:avLst/>
          </a:prstGeom>
          <a:noFill/>
          <a:ln w="1270">
            <a:solidFill>
              <a:srgbClr val="A72BA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37464" y="4483009"/>
            <a:ext cx="182880" cy="182880"/>
          </a:xfrm>
          <a:prstGeom prst="cube">
            <a:avLst/>
          </a:prstGeom>
          <a:noFill/>
          <a:ln w="1270">
            <a:solidFill>
              <a:srgbClr val="14803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45141" y="4085425"/>
            <a:ext cx="182880" cy="182880"/>
          </a:xfrm>
          <a:prstGeom prst="triangle">
            <a:avLst/>
          </a:prstGeom>
          <a:noFill/>
          <a:ln w="1270">
            <a:solidFill>
              <a:srgbClr val="D988D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57808" y="1786906"/>
            <a:ext cx="182880" cy="182880"/>
          </a:xfrm>
          <a:prstGeom prst="rect">
            <a:avLst/>
          </a:prstGeom>
          <a:noFill/>
          <a:ln w="1270">
            <a:solidFill>
              <a:srgbClr val="7A1EB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 Domain vs. Frequency Domain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Domain: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Represents a signal as a function of time.  (e.g., a graph of voltage vs. time)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Frequency Domain: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Represents a signal as a function of frequency. (e.g., a graph of signal strength vs. frequency)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Fourier Transform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a key tool for converting between the time and frequency domains.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2025-02-24T11:50:18Z</dcterms:created>
  <dcterms:modified xsi:type="dcterms:W3CDTF">2025-02-24T11:50:18Z</dcterms:modified>
</cp:coreProperties>
</file>