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816305" y="2033342"/>
            <a:ext cx="182880" cy="182880"/>
          </a:xfrm>
          <a:prstGeom prst="rect">
            <a:avLst/>
          </a:prstGeom>
          <a:noFill/>
          <a:ln w="1270">
            <a:solidFill>
              <a:srgbClr val="39587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67115" y="3842079"/>
            <a:ext cx="182880" cy="182880"/>
          </a:xfrm>
          <a:prstGeom prst="cube">
            <a:avLst/>
          </a:prstGeom>
          <a:noFill/>
          <a:ln w="1270">
            <a:solidFill>
              <a:srgbClr val="945EE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503079" y="3239511"/>
            <a:ext cx="182880" cy="182880"/>
          </a:xfrm>
          <a:prstGeom prst="triangle">
            <a:avLst/>
          </a:prstGeom>
          <a:noFill/>
          <a:ln w="1270">
            <a:solidFill>
              <a:srgbClr val="01FF6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10737" y="3070676"/>
            <a:ext cx="182880" cy="182880"/>
          </a:xfrm>
          <a:prstGeom prst="triangle">
            <a:avLst/>
          </a:prstGeom>
          <a:noFill/>
          <a:ln w="1270">
            <a:solidFill>
              <a:srgbClr val="E9BA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2516" y="2173751"/>
            <a:ext cx="182880" cy="182880"/>
          </a:xfrm>
          <a:prstGeom prst="triangle">
            <a:avLst/>
          </a:prstGeom>
          <a:noFill/>
          <a:ln w="1270">
            <a:solidFill>
              <a:srgbClr val="68FD8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Sources of Magnetic Fields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 to Magnetic Fields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 from Moving Charges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 from Current-Carrying Wires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Ampere's Law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Solenoids and Toroids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Materials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Earth's Magnetic Field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22217" y="1730464"/>
            <a:ext cx="182880" cy="182880"/>
          </a:xfrm>
          <a:prstGeom prst="rect">
            <a:avLst/>
          </a:prstGeom>
          <a:noFill/>
          <a:ln w="1270">
            <a:solidFill>
              <a:srgbClr val="7B017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59395" y="3353424"/>
            <a:ext cx="182880" cy="182880"/>
          </a:xfrm>
          <a:prstGeom prst="rect">
            <a:avLst/>
          </a:prstGeom>
          <a:noFill/>
          <a:ln w="1270">
            <a:solidFill>
              <a:srgbClr val="8469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52767" y="2233950"/>
            <a:ext cx="182880" cy="182880"/>
          </a:xfrm>
          <a:prstGeom prst="triangle">
            <a:avLst/>
          </a:prstGeom>
          <a:noFill/>
          <a:ln w="1270">
            <a:solidFill>
              <a:srgbClr val="04DD9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8613" y="226480"/>
            <a:ext cx="182880" cy="182880"/>
          </a:xfrm>
          <a:prstGeom prst="sun">
            <a:avLst/>
          </a:prstGeom>
          <a:noFill/>
          <a:ln w="1270">
            <a:solidFill>
              <a:srgbClr val="14F7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28129" y="1497382"/>
            <a:ext cx="182880" cy="182880"/>
          </a:xfrm>
          <a:prstGeom prst="rect">
            <a:avLst/>
          </a:prstGeom>
          <a:noFill/>
          <a:ln w="1270">
            <a:solidFill>
              <a:srgbClr val="E6A70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Solenoids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solenoid is a coil of wire wound into a tight helix.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current flows through the solenoid, it creates a relatively uniform magnetic field inside.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Outside the solenoid, the magnetic field is much weaker.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947132" y="3522395"/>
            <a:ext cx="182880" cy="182880"/>
          </a:xfrm>
          <a:prstGeom prst="cube">
            <a:avLst/>
          </a:prstGeom>
          <a:noFill/>
          <a:ln w="1270">
            <a:solidFill>
              <a:srgbClr val="72CF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19064" y="4283473"/>
            <a:ext cx="182880" cy="182880"/>
          </a:xfrm>
          <a:prstGeom prst="triangle">
            <a:avLst/>
          </a:prstGeom>
          <a:noFill/>
          <a:ln w="1270">
            <a:solidFill>
              <a:srgbClr val="4692A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7392" y="3235325"/>
            <a:ext cx="182880" cy="182880"/>
          </a:xfrm>
          <a:prstGeom prst="rect">
            <a:avLst/>
          </a:prstGeom>
          <a:noFill/>
          <a:ln w="1270">
            <a:solidFill>
              <a:srgbClr val="9686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71750" y="138054"/>
            <a:ext cx="182880" cy="182880"/>
          </a:xfrm>
          <a:prstGeom prst="cube">
            <a:avLst/>
          </a:prstGeom>
          <a:noFill/>
          <a:ln w="1270">
            <a:solidFill>
              <a:srgbClr val="4D459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10598" y="936910"/>
            <a:ext cx="182880" cy="182880"/>
          </a:xfrm>
          <a:prstGeom prst="triangle">
            <a:avLst/>
          </a:prstGeom>
          <a:noFill/>
          <a:ln w="1270">
            <a:solidFill>
              <a:srgbClr val="4D74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Field Inside a Solenoid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inside an ideal solenoid (long and tightly wound) is approximately uniform and parallel to the axis of the solenoid.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 = μ₀ * n *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μ₀ is the permeability of free space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is the number of turns per unit length (N/L)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is the current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96807" y="4293282"/>
            <a:ext cx="182880" cy="182880"/>
          </a:xfrm>
          <a:prstGeom prst="rect">
            <a:avLst/>
          </a:prstGeom>
          <a:noFill/>
          <a:ln w="1270">
            <a:solidFill>
              <a:srgbClr val="089F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90049" y="3423134"/>
            <a:ext cx="182880" cy="182880"/>
          </a:xfrm>
          <a:prstGeom prst="rect">
            <a:avLst/>
          </a:prstGeom>
          <a:noFill/>
          <a:ln w="1270">
            <a:solidFill>
              <a:srgbClr val="3EDFD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56941" y="1662256"/>
            <a:ext cx="182880" cy="182880"/>
          </a:xfrm>
          <a:prstGeom prst="cube">
            <a:avLst/>
          </a:prstGeom>
          <a:noFill/>
          <a:ln w="1270">
            <a:solidFill>
              <a:srgbClr val="EDF8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93448" y="2663210"/>
            <a:ext cx="182880" cy="182880"/>
          </a:xfrm>
          <a:prstGeom prst="triangle">
            <a:avLst/>
          </a:prstGeom>
          <a:noFill/>
          <a:ln w="1270">
            <a:solidFill>
              <a:srgbClr val="35A4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05051" y="4125022"/>
            <a:ext cx="182880" cy="182880"/>
          </a:xfrm>
          <a:prstGeom prst="sun">
            <a:avLst/>
          </a:prstGeom>
          <a:noFill/>
          <a:ln w="1270">
            <a:solidFill>
              <a:srgbClr val="DF68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Toroids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toroid is a solenoid bent into a doughnut shape.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is confined almost entirely within the toroid.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Toroids are used in various applications, like fusion reactors.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28992" y="211068"/>
            <a:ext cx="182880" cy="182880"/>
          </a:xfrm>
          <a:prstGeom prst="sun">
            <a:avLst/>
          </a:prstGeom>
          <a:noFill/>
          <a:ln w="1270">
            <a:solidFill>
              <a:srgbClr val="5A7E0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51559" y="1075520"/>
            <a:ext cx="182880" cy="182880"/>
          </a:xfrm>
          <a:prstGeom prst="sun">
            <a:avLst/>
          </a:prstGeom>
          <a:noFill/>
          <a:ln w="1270">
            <a:solidFill>
              <a:srgbClr val="ECCD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17302" y="1109736"/>
            <a:ext cx="182880" cy="182880"/>
          </a:xfrm>
          <a:prstGeom prst="sun">
            <a:avLst/>
          </a:prstGeom>
          <a:noFill/>
          <a:ln w="1270">
            <a:solidFill>
              <a:srgbClr val="1A519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871" y="3638943"/>
            <a:ext cx="182880" cy="182880"/>
          </a:xfrm>
          <a:prstGeom prst="sun">
            <a:avLst/>
          </a:prstGeom>
          <a:noFill/>
          <a:ln w="1270">
            <a:solidFill>
              <a:srgbClr val="0A15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97838" y="2308757"/>
            <a:ext cx="182880" cy="182880"/>
          </a:xfrm>
          <a:prstGeom prst="triangle">
            <a:avLst/>
          </a:prstGeom>
          <a:noFill/>
          <a:ln w="1270">
            <a:solidFill>
              <a:srgbClr val="21F9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Field Inside a Toroid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inside a toroid is not uniform but varies with the distance from the center of the toroid.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 = (μ₀ * N * I) / (2π * r)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μ₀ is the permeability of free space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is the total number of turns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is the current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 is the distance from the center of the toroid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18978" y="299560"/>
            <a:ext cx="182880" cy="182880"/>
          </a:xfrm>
          <a:prstGeom prst="cube">
            <a:avLst/>
          </a:prstGeom>
          <a:noFill/>
          <a:ln w="1270">
            <a:solidFill>
              <a:srgbClr val="1945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22976" y="2863965"/>
            <a:ext cx="182880" cy="182880"/>
          </a:xfrm>
          <a:prstGeom prst="cube">
            <a:avLst/>
          </a:prstGeom>
          <a:noFill/>
          <a:ln w="1270">
            <a:solidFill>
              <a:srgbClr val="F9A68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69506" y="3464757"/>
            <a:ext cx="182880" cy="182880"/>
          </a:xfrm>
          <a:prstGeom prst="cube">
            <a:avLst/>
          </a:prstGeom>
          <a:noFill/>
          <a:ln w="1270">
            <a:solidFill>
              <a:srgbClr val="6523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35178" y="4527094"/>
            <a:ext cx="182880" cy="182880"/>
          </a:xfrm>
          <a:prstGeom prst="cube">
            <a:avLst/>
          </a:prstGeom>
          <a:noFill/>
          <a:ln w="1270">
            <a:solidFill>
              <a:srgbClr val="DD75E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24666" y="4366854"/>
            <a:ext cx="182880" cy="182880"/>
          </a:xfrm>
          <a:prstGeom prst="cube">
            <a:avLst/>
          </a:prstGeom>
          <a:noFill/>
          <a:ln w="1270">
            <a:solidFill>
              <a:srgbClr val="58319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Materials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 respond to magnetic fields in different ways.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Diamagnetic: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Weakly repelled by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Paramagnetic: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Weakly attracted to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Ferromagnetic: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Strongly attracted to magnetic fields and can become permanently magnetized (e.g., iron, nickel, cobalt).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65153" y="887994"/>
            <a:ext cx="182880" cy="182880"/>
          </a:xfrm>
          <a:prstGeom prst="cube">
            <a:avLst/>
          </a:prstGeom>
          <a:noFill/>
          <a:ln w="1270">
            <a:solidFill>
              <a:srgbClr val="665D6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08002" y="3531992"/>
            <a:ext cx="182880" cy="182880"/>
          </a:xfrm>
          <a:prstGeom prst="cube">
            <a:avLst/>
          </a:prstGeom>
          <a:noFill/>
          <a:ln w="1270">
            <a:solidFill>
              <a:srgbClr val="6499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81196" y="3943257"/>
            <a:ext cx="182880" cy="182880"/>
          </a:xfrm>
          <a:prstGeom prst="cube">
            <a:avLst/>
          </a:prstGeom>
          <a:noFill/>
          <a:ln w="1270">
            <a:solidFill>
              <a:srgbClr val="8984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38217" y="93222"/>
            <a:ext cx="182880" cy="182880"/>
          </a:xfrm>
          <a:prstGeom prst="triangle">
            <a:avLst/>
          </a:prstGeom>
          <a:noFill/>
          <a:ln w="1270">
            <a:solidFill>
              <a:srgbClr val="0C6BD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71414" y="1066563"/>
            <a:ext cx="182880" cy="182880"/>
          </a:xfrm>
          <a:prstGeom prst="sun">
            <a:avLst/>
          </a:prstGeom>
          <a:noFill/>
          <a:ln w="1270">
            <a:solidFill>
              <a:srgbClr val="20065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Ferromagnetism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Ferromagnetic materials have tiny regions called domains.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an unmagnetized material, the domains are randomly oriented.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a magnetic field is applied, the domains align, creating a strong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the external field is removed, some alignment remains, resulting in a permanent magnet.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7771" y="571899"/>
            <a:ext cx="182880" cy="182880"/>
          </a:xfrm>
          <a:prstGeom prst="sun">
            <a:avLst/>
          </a:prstGeom>
          <a:noFill/>
          <a:ln w="1270">
            <a:solidFill>
              <a:srgbClr val="D19F5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75559" y="2122863"/>
            <a:ext cx="182880" cy="182880"/>
          </a:xfrm>
          <a:prstGeom prst="cube">
            <a:avLst/>
          </a:prstGeom>
          <a:noFill/>
          <a:ln w="1270">
            <a:solidFill>
              <a:srgbClr val="E3EA1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61421" y="3386197"/>
            <a:ext cx="182880" cy="182880"/>
          </a:xfrm>
          <a:prstGeom prst="cube">
            <a:avLst/>
          </a:prstGeom>
          <a:noFill/>
          <a:ln w="1270">
            <a:solidFill>
              <a:srgbClr val="00B8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3255" y="2045261"/>
            <a:ext cx="182880" cy="182880"/>
          </a:xfrm>
          <a:prstGeom prst="sun">
            <a:avLst/>
          </a:prstGeom>
          <a:noFill/>
          <a:ln w="1270">
            <a:solidFill>
              <a:srgbClr val="9EBC3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82548" y="3826864"/>
            <a:ext cx="182880" cy="182880"/>
          </a:xfrm>
          <a:prstGeom prst="sun">
            <a:avLst/>
          </a:prstGeom>
          <a:noFill/>
          <a:ln w="1270">
            <a:solidFill>
              <a:srgbClr val="042E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Hysteresis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magnetization of a ferromagnetic material does not immediately return to zero when the applied magnetic field is removed. This lagging effect is called Hysteresis.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Hysteresis loop shows the relationship between the magnetic field strength (H) and the magnetization (M) of the material.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71076" y="3094105"/>
            <a:ext cx="182880" cy="182880"/>
          </a:xfrm>
          <a:prstGeom prst="cube">
            <a:avLst/>
          </a:prstGeom>
          <a:noFill/>
          <a:ln w="1270">
            <a:solidFill>
              <a:srgbClr val="FE92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55041" y="3684875"/>
            <a:ext cx="182880" cy="182880"/>
          </a:xfrm>
          <a:prstGeom prst="cube">
            <a:avLst/>
          </a:prstGeom>
          <a:noFill/>
          <a:ln w="1270">
            <a:solidFill>
              <a:srgbClr val="A95C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4181" y="3751779"/>
            <a:ext cx="182880" cy="182880"/>
          </a:xfrm>
          <a:prstGeom prst="triangle">
            <a:avLst/>
          </a:prstGeom>
          <a:noFill/>
          <a:ln w="1270">
            <a:solidFill>
              <a:srgbClr val="7F52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29067" y="2134912"/>
            <a:ext cx="182880" cy="182880"/>
          </a:xfrm>
          <a:prstGeom prst="sun">
            <a:avLst/>
          </a:prstGeom>
          <a:noFill/>
          <a:ln w="1270">
            <a:solidFill>
              <a:srgbClr val="4235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93958" y="2241350"/>
            <a:ext cx="182880" cy="182880"/>
          </a:xfrm>
          <a:prstGeom prst="sun">
            <a:avLst/>
          </a:prstGeom>
          <a:noFill/>
          <a:ln w="1270">
            <a:solidFill>
              <a:srgbClr val="FB03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Earth's Magnetic Field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Earth has its own magnetic field, which protects us from harmful solar radiation.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thought to be generated by the movement of molten iron in the Earth's core (the dynamo effect).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Earth's magnetic field is not static and can change over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15869" y="2074645"/>
            <a:ext cx="182880" cy="182880"/>
          </a:xfrm>
          <a:prstGeom prst="cube">
            <a:avLst/>
          </a:prstGeom>
          <a:noFill/>
          <a:ln w="1270">
            <a:solidFill>
              <a:srgbClr val="8014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03268" y="3123302"/>
            <a:ext cx="182880" cy="182880"/>
          </a:xfrm>
          <a:prstGeom prst="rect">
            <a:avLst/>
          </a:prstGeom>
          <a:noFill/>
          <a:ln w="1270">
            <a:solidFill>
              <a:srgbClr val="FC57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26752" y="2583177"/>
            <a:ext cx="182880" cy="182880"/>
          </a:xfrm>
          <a:prstGeom prst="cube">
            <a:avLst/>
          </a:prstGeom>
          <a:noFill/>
          <a:ln w="1270">
            <a:solidFill>
              <a:srgbClr val="202C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97329" y="2690898"/>
            <a:ext cx="182880" cy="182880"/>
          </a:xfrm>
          <a:prstGeom prst="cube">
            <a:avLst/>
          </a:prstGeom>
          <a:noFill/>
          <a:ln w="1270">
            <a:solidFill>
              <a:srgbClr val="E0659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9430" y="3821897"/>
            <a:ext cx="182880" cy="182880"/>
          </a:xfrm>
          <a:prstGeom prst="sun">
            <a:avLst/>
          </a:prstGeom>
          <a:noFill/>
          <a:ln w="1270">
            <a:solidFill>
              <a:srgbClr val="CAC5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Earth's Magnetic Poles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Earth's magnetic poles are not located at the geographic poles.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north pole is actually located in the Arctic region of Canada.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poles also drift over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88777" y="2933195"/>
            <a:ext cx="182880" cy="182880"/>
          </a:xfrm>
          <a:prstGeom prst="rect">
            <a:avLst/>
          </a:prstGeom>
          <a:noFill/>
          <a:ln w="1270">
            <a:solidFill>
              <a:srgbClr val="43231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26225" y="351949"/>
            <a:ext cx="182880" cy="182880"/>
          </a:xfrm>
          <a:prstGeom prst="cube">
            <a:avLst/>
          </a:prstGeom>
          <a:noFill/>
          <a:ln w="1270">
            <a:solidFill>
              <a:srgbClr val="08001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49608" y="752909"/>
            <a:ext cx="182880" cy="182880"/>
          </a:xfrm>
          <a:prstGeom prst="cube">
            <a:avLst/>
          </a:prstGeom>
          <a:noFill/>
          <a:ln w="1270">
            <a:solidFill>
              <a:srgbClr val="58E1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07403" y="157455"/>
            <a:ext cx="182880" cy="182880"/>
          </a:xfrm>
          <a:prstGeom prst="cube">
            <a:avLst/>
          </a:prstGeom>
          <a:noFill/>
          <a:ln w="1270">
            <a:solidFill>
              <a:srgbClr val="2F70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86094" y="1063892"/>
            <a:ext cx="182880" cy="182880"/>
          </a:xfrm>
          <a:prstGeom prst="sun">
            <a:avLst/>
          </a:prstGeom>
          <a:noFill/>
          <a:ln w="1270">
            <a:solidFill>
              <a:srgbClr val="FF9E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Magnetic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Motors: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Magnetic forces are used to rotate coils of wire.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Moving a conductor through a magnetic field induces a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MRI (Magnetic Resonance Imaging):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strong magnetic fields and radio waves to create detailed images of the body.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Hard drives use magnetic fields to store data on a magnetic disk.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Maglev Trains: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powerful magnets to levitate and propel trains at high speeds.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713812" y="674263"/>
            <a:ext cx="182880" cy="182880"/>
          </a:xfrm>
          <a:prstGeom prst="sun">
            <a:avLst/>
          </a:prstGeom>
          <a:noFill/>
          <a:ln w="1270">
            <a:solidFill>
              <a:srgbClr val="1487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6295" y="2420874"/>
            <a:ext cx="182880" cy="182880"/>
          </a:xfrm>
          <a:prstGeom prst="sun">
            <a:avLst/>
          </a:prstGeom>
          <a:noFill/>
          <a:ln w="1270">
            <a:solidFill>
              <a:srgbClr val="D445A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0827" y="1224198"/>
            <a:ext cx="182880" cy="182880"/>
          </a:xfrm>
          <a:prstGeom prst="rect">
            <a:avLst/>
          </a:prstGeom>
          <a:noFill/>
          <a:ln w="1270">
            <a:solidFill>
              <a:srgbClr val="36EA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92557" y="2467376"/>
            <a:ext cx="182880" cy="182880"/>
          </a:xfrm>
          <a:prstGeom prst="rect">
            <a:avLst/>
          </a:prstGeom>
          <a:noFill/>
          <a:ln w="1270">
            <a:solidFill>
              <a:srgbClr val="6617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76680" y="161091"/>
            <a:ext cx="182880" cy="182880"/>
          </a:xfrm>
          <a:prstGeom prst="rect">
            <a:avLst/>
          </a:prstGeom>
          <a:noFill/>
          <a:ln w="1270">
            <a:solidFill>
              <a:srgbClr val="3C156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Magnetic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fields are a fundamental force of nature, just like gravity and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are created by moving electric charges.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represent magnetic fields with magnetic field lines.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Tesla (T)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74234" y="4286234"/>
            <a:ext cx="182880" cy="182880"/>
          </a:xfrm>
          <a:prstGeom prst="cube">
            <a:avLst/>
          </a:prstGeom>
          <a:noFill/>
          <a:ln w="1270">
            <a:solidFill>
              <a:srgbClr val="8703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8463" y="3470259"/>
            <a:ext cx="182880" cy="182880"/>
          </a:xfrm>
          <a:prstGeom prst="cube">
            <a:avLst/>
          </a:prstGeom>
          <a:noFill/>
          <a:ln w="1270">
            <a:solidFill>
              <a:srgbClr val="7468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90807" y="1715829"/>
            <a:ext cx="182880" cy="182880"/>
          </a:xfrm>
          <a:prstGeom prst="cube">
            <a:avLst/>
          </a:prstGeom>
          <a:noFill/>
          <a:ln w="1270">
            <a:solidFill>
              <a:srgbClr val="8C7FC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40804" y="459574"/>
            <a:ext cx="182880" cy="182880"/>
          </a:xfrm>
          <a:prstGeom prst="sun">
            <a:avLst/>
          </a:prstGeom>
          <a:noFill/>
          <a:ln w="1270">
            <a:solidFill>
              <a:srgbClr val="8FD1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30293" y="2084449"/>
            <a:ext cx="182880" cy="182880"/>
          </a:xfrm>
          <a:prstGeom prst="cube">
            <a:avLst/>
          </a:prstGeom>
          <a:noFill/>
          <a:ln w="1270">
            <a:solidFill>
              <a:srgbClr val="75523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Moving charges and currents create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Ampere's Law is a powerful tool for calculating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Solenoids and toroids produce relatively uniform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materials respond differently to 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Earth has its own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66979" y="2266548"/>
            <a:ext cx="182880" cy="182880"/>
          </a:xfrm>
          <a:prstGeom prst="triangle">
            <a:avLst/>
          </a:prstGeom>
          <a:noFill/>
          <a:ln w="1270">
            <a:solidFill>
              <a:srgbClr val="2E020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54031" y="3958118"/>
            <a:ext cx="182880" cy="182880"/>
          </a:xfrm>
          <a:prstGeom prst="sun">
            <a:avLst/>
          </a:prstGeom>
          <a:noFill/>
          <a:ln w="1270">
            <a:solidFill>
              <a:srgbClr val="9562F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83197" y="1412385"/>
            <a:ext cx="182880" cy="182880"/>
          </a:xfrm>
          <a:prstGeom prst="triangle">
            <a:avLst/>
          </a:prstGeom>
          <a:noFill/>
          <a:ln w="1270">
            <a:solidFill>
              <a:srgbClr val="CF362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39836" y="3631116"/>
            <a:ext cx="182880" cy="182880"/>
          </a:xfrm>
          <a:prstGeom prst="sun">
            <a:avLst/>
          </a:prstGeom>
          <a:noFill/>
          <a:ln w="1270">
            <a:solidFill>
              <a:srgbClr val="6682E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65640" y="4568979"/>
            <a:ext cx="182880" cy="182880"/>
          </a:xfrm>
          <a:prstGeom prst="cube">
            <a:avLst/>
          </a:prstGeom>
          <a:noFill/>
          <a:ln w="1270">
            <a:solidFill>
              <a:srgbClr val="A7F82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Exploration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Induction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Force on a Moving Charge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Magnetism in Technology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43632" y="4319407"/>
            <a:ext cx="182880" cy="182880"/>
          </a:xfrm>
          <a:prstGeom prst="rect">
            <a:avLst/>
          </a:prstGeom>
          <a:noFill/>
          <a:ln w="1270">
            <a:solidFill>
              <a:srgbClr val="3933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159409" y="4394482"/>
            <a:ext cx="182880" cy="182880"/>
          </a:xfrm>
          <a:prstGeom prst="rect">
            <a:avLst/>
          </a:prstGeom>
          <a:noFill/>
          <a:ln w="1270">
            <a:solidFill>
              <a:srgbClr val="5724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62072" y="3849788"/>
            <a:ext cx="182880" cy="182880"/>
          </a:xfrm>
          <a:prstGeom prst="rect">
            <a:avLst/>
          </a:prstGeom>
          <a:noFill/>
          <a:ln w="1270">
            <a:solidFill>
              <a:srgbClr val="09408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8773" y="2181432"/>
            <a:ext cx="182880" cy="182880"/>
          </a:xfrm>
          <a:prstGeom prst="triangle">
            <a:avLst/>
          </a:prstGeom>
          <a:noFill/>
          <a:ln w="1270">
            <a:solidFill>
              <a:srgbClr val="49F0E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59618" y="2019299"/>
            <a:ext cx="182880" cy="182880"/>
          </a:xfrm>
          <a:prstGeom prst="triangle">
            <a:avLst/>
          </a:prstGeom>
          <a:noFill/>
          <a:ln w="1270">
            <a:solidFill>
              <a:srgbClr val="55B9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Field from Moving Charges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single moving charge creates a magnetic field around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strength and direction of the field depend on the charge's: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Magnitude: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charge = stronger field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Velocity: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speed = stronger field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Determined by the right-hand rule (explained later).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37279" y="2475252"/>
            <a:ext cx="182880" cy="182880"/>
          </a:xfrm>
          <a:prstGeom prst="sun">
            <a:avLst/>
          </a:prstGeom>
          <a:noFill/>
          <a:ln w="1270">
            <a:solidFill>
              <a:srgbClr val="3A863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22453" y="2851314"/>
            <a:ext cx="182880" cy="182880"/>
          </a:xfrm>
          <a:prstGeom prst="triangle">
            <a:avLst/>
          </a:prstGeom>
          <a:noFill/>
          <a:ln w="1270">
            <a:solidFill>
              <a:srgbClr val="84547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81737" y="1450915"/>
            <a:ext cx="182880" cy="182880"/>
          </a:xfrm>
          <a:prstGeom prst="triangle">
            <a:avLst/>
          </a:prstGeom>
          <a:noFill/>
          <a:ln w="1270">
            <a:solidFill>
              <a:srgbClr val="4340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92993" y="1344057"/>
            <a:ext cx="182880" cy="182880"/>
          </a:xfrm>
          <a:prstGeom prst="sun">
            <a:avLst/>
          </a:prstGeom>
          <a:noFill/>
          <a:ln w="1270">
            <a:solidFill>
              <a:srgbClr val="48BE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50645" y="4360386"/>
            <a:ext cx="182880" cy="182880"/>
          </a:xfrm>
          <a:prstGeom prst="sun">
            <a:avLst/>
          </a:prstGeom>
          <a:noFill/>
          <a:ln w="1270">
            <a:solidFill>
              <a:srgbClr val="835DF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Right-Hand Rule (for a single moving charge)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Point your thumb in the direction of the charge's velocity (+ charge).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Curl your fingers.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fingers point in the direction of the magnetic field lines around the charge.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02572" y="4195597"/>
            <a:ext cx="182880" cy="182880"/>
          </a:xfrm>
          <a:prstGeom prst="triangle">
            <a:avLst/>
          </a:prstGeom>
          <a:noFill/>
          <a:ln w="1270">
            <a:solidFill>
              <a:srgbClr val="3CE77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730" y="2200662"/>
            <a:ext cx="182880" cy="182880"/>
          </a:xfrm>
          <a:prstGeom prst="triangle">
            <a:avLst/>
          </a:prstGeom>
          <a:noFill/>
          <a:ln w="1270">
            <a:solidFill>
              <a:srgbClr val="84B71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76045" y="1939493"/>
            <a:ext cx="182880" cy="182880"/>
          </a:xfrm>
          <a:prstGeom prst="rect">
            <a:avLst/>
          </a:prstGeom>
          <a:noFill/>
          <a:ln w="1270">
            <a:solidFill>
              <a:srgbClr val="29DE1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21706" y="506498"/>
            <a:ext cx="182880" cy="182880"/>
          </a:xfrm>
          <a:prstGeom prst="cube">
            <a:avLst/>
          </a:prstGeom>
          <a:noFill/>
          <a:ln w="1270">
            <a:solidFill>
              <a:srgbClr val="5CC5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66575" y="953617"/>
            <a:ext cx="182880" cy="182880"/>
          </a:xfrm>
          <a:prstGeom prst="rect">
            <a:avLst/>
          </a:prstGeom>
          <a:noFill/>
          <a:ln w="1270">
            <a:solidFill>
              <a:srgbClr val="9292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Field from Current-Carrying Wires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current is simply a flow of many moving charges.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Therefore, a current-carrying wire creates a magnetic field around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strength and direction of the field depend 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(I):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Larger current = stronger field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Distance from the wire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Closer distance = stronger field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64339" y="4456099"/>
            <a:ext cx="182880" cy="182880"/>
          </a:xfrm>
          <a:prstGeom prst="sun">
            <a:avLst/>
          </a:prstGeom>
          <a:noFill/>
          <a:ln w="1270">
            <a:solidFill>
              <a:srgbClr val="AD9A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9459" y="3495562"/>
            <a:ext cx="182880" cy="182880"/>
          </a:xfrm>
          <a:prstGeom prst="sun">
            <a:avLst/>
          </a:prstGeom>
          <a:noFill/>
          <a:ln w="1270">
            <a:solidFill>
              <a:srgbClr val="ED31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2606" y="744441"/>
            <a:ext cx="182880" cy="182880"/>
          </a:xfrm>
          <a:prstGeom prst="rect">
            <a:avLst/>
          </a:prstGeom>
          <a:noFill/>
          <a:ln w="1270">
            <a:solidFill>
              <a:srgbClr val="9CEB8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22859" y="678075"/>
            <a:ext cx="182880" cy="182880"/>
          </a:xfrm>
          <a:prstGeom prst="triangle">
            <a:avLst/>
          </a:prstGeom>
          <a:noFill/>
          <a:ln w="1270">
            <a:solidFill>
              <a:srgbClr val="4F7B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04050" y="738426"/>
            <a:ext cx="182880" cy="182880"/>
          </a:xfrm>
          <a:prstGeom prst="sun">
            <a:avLst/>
          </a:prstGeom>
          <a:noFill/>
          <a:ln w="1270">
            <a:solidFill>
              <a:srgbClr val="BCB0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Right-Hand Rule (for a current-carrying wire)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Point your thumb in the direction of the current (conventional current: positive charge flow).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Curl your fingers around the wire.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fingers point in the direction of the magnetic field lines around the wire.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28436" y="2227312"/>
            <a:ext cx="182880" cy="182880"/>
          </a:xfrm>
          <a:prstGeom prst="cube">
            <a:avLst/>
          </a:prstGeom>
          <a:noFill/>
          <a:ln w="1270">
            <a:solidFill>
              <a:srgbClr val="75413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57082" y="4351325"/>
            <a:ext cx="182880" cy="182880"/>
          </a:xfrm>
          <a:prstGeom prst="triangle">
            <a:avLst/>
          </a:prstGeom>
          <a:noFill/>
          <a:ln w="1270">
            <a:solidFill>
              <a:srgbClr val="5E0D3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76221" y="963901"/>
            <a:ext cx="182880" cy="182880"/>
          </a:xfrm>
          <a:prstGeom prst="triangle">
            <a:avLst/>
          </a:prstGeom>
          <a:noFill/>
          <a:ln w="1270">
            <a:solidFill>
              <a:srgbClr val="059D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62750" y="3926374"/>
            <a:ext cx="182880" cy="182880"/>
          </a:xfrm>
          <a:prstGeom prst="triangle">
            <a:avLst/>
          </a:prstGeom>
          <a:noFill/>
          <a:ln w="1270">
            <a:solidFill>
              <a:srgbClr val="DF0B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0210" y="3446487"/>
            <a:ext cx="182880" cy="182880"/>
          </a:xfrm>
          <a:prstGeom prst="sun">
            <a:avLst/>
          </a:prstGeom>
          <a:noFill/>
          <a:ln w="1270">
            <a:solidFill>
              <a:srgbClr val="18103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Field Around a Long Straight Wire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lines form circles around the wire.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strength decreases as you move further away from the wire.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formula to calculate the magnetic field (B) 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 = (μ₀ * I) / (2π * r)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μ₀ is the permeability of free space (a constant)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is the current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 is the distance from the wire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839191" y="1577401"/>
            <a:ext cx="182880" cy="182880"/>
          </a:xfrm>
          <a:prstGeom prst="triangle">
            <a:avLst/>
          </a:prstGeom>
          <a:noFill/>
          <a:ln w="1270">
            <a:solidFill>
              <a:srgbClr val="E164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39707" y="175737"/>
            <a:ext cx="182880" cy="182880"/>
          </a:xfrm>
          <a:prstGeom prst="sun">
            <a:avLst/>
          </a:prstGeom>
          <a:noFill/>
          <a:ln w="1270">
            <a:solidFill>
              <a:srgbClr val="DD9D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88969" y="4267834"/>
            <a:ext cx="182880" cy="182880"/>
          </a:xfrm>
          <a:prstGeom prst="cube">
            <a:avLst/>
          </a:prstGeom>
          <a:noFill/>
          <a:ln w="1270">
            <a:solidFill>
              <a:srgbClr val="C12AC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97142" y="1901893"/>
            <a:ext cx="182880" cy="182880"/>
          </a:xfrm>
          <a:prstGeom prst="rect">
            <a:avLst/>
          </a:prstGeom>
          <a:noFill/>
          <a:ln w="1270">
            <a:solidFill>
              <a:srgbClr val="F70A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2659" y="4054964"/>
            <a:ext cx="182880" cy="182880"/>
          </a:xfrm>
          <a:prstGeom prst="triangle">
            <a:avLst/>
          </a:prstGeom>
          <a:noFill/>
          <a:ln w="1270">
            <a:solidFill>
              <a:srgbClr val="5BA24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Ampere's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Ampere's Law is a powerful tool for calculating magnetic fields, especially in situations with symmetry.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relates the integral of the magnetic field around a closed loop to the current passing through the loop.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∫ B ⋅ dl = μ₀ * I_enclosed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07609" y="484849"/>
            <a:ext cx="182880" cy="182880"/>
          </a:xfrm>
          <a:prstGeom prst="triangle">
            <a:avLst/>
          </a:prstGeom>
          <a:noFill/>
          <a:ln w="1270">
            <a:solidFill>
              <a:srgbClr val="685C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00665" y="3242829"/>
            <a:ext cx="182880" cy="182880"/>
          </a:xfrm>
          <a:prstGeom prst="triangle">
            <a:avLst/>
          </a:prstGeom>
          <a:noFill/>
          <a:ln w="1270">
            <a:solidFill>
              <a:srgbClr val="578A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0567" y="1098968"/>
            <a:ext cx="182880" cy="182880"/>
          </a:xfrm>
          <a:prstGeom prst="sun">
            <a:avLst/>
          </a:prstGeom>
          <a:noFill/>
          <a:ln w="1270">
            <a:solidFill>
              <a:srgbClr val="0CEF8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63465" y="2375542"/>
            <a:ext cx="182880" cy="182880"/>
          </a:xfrm>
          <a:prstGeom prst="rect">
            <a:avLst/>
          </a:prstGeom>
          <a:noFill/>
          <a:ln w="1270">
            <a:solidFill>
              <a:srgbClr val="E437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27180" y="1907976"/>
            <a:ext cx="182880" cy="182880"/>
          </a:xfrm>
          <a:prstGeom prst="triangle">
            <a:avLst/>
          </a:prstGeom>
          <a:noFill/>
          <a:ln w="1270">
            <a:solidFill>
              <a:srgbClr val="C1A90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Applying Ampere's Law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an Amperian Loop: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closed loop that exploits the symmetry of the problem.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Calculate the Line Integral: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∫ B ⋅ dl  (usually simplified by choosing loops where B is constant and parallel to dl).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Determine the Enclosed 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I_enclosed is the net current passing through the loop.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for B: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Ampere's Law to calculate the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2025-02-24T11:44:32Z</dcterms:created>
  <dcterms:modified xsi:type="dcterms:W3CDTF">2025-02-24T11:44:32Z</dcterms:modified>
</cp:coreProperties>
</file>