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notesMasterIdLst>
    <p:notesMasterId r:id="rId2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Slide-18-image-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Slide-19-image-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Slide-20-image-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Slide-21-image-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Slide-22-image-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Slide-23-image-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884477" y="310757"/>
            <a:ext cx="182880" cy="182880"/>
          </a:xfrm>
          <a:prstGeom prst="rect">
            <a:avLst/>
          </a:prstGeom>
          <a:noFill/>
          <a:ln w="1270">
            <a:solidFill>
              <a:srgbClr val="E4317F"/>
            </a:solidFill>
            <a:prstDash val="solid"/>
          </a:ln>
        </p:spPr>
      </p:sp>
      <p:sp>
        <p:nvSpPr>
          <p:cNvPr id="3" name="Shape 1"/>
          <p:cNvSpPr/>
          <p:nvPr/>
        </p:nvSpPr>
        <p:spPr>
          <a:xfrm>
            <a:off x="5040365" y="1843824"/>
            <a:ext cx="182880" cy="182880"/>
          </a:xfrm>
          <a:prstGeom prst="rect">
            <a:avLst/>
          </a:prstGeom>
          <a:noFill/>
          <a:ln w="1270">
            <a:solidFill>
              <a:srgbClr val="97F7B0"/>
            </a:solidFill>
            <a:prstDash val="solid"/>
          </a:ln>
        </p:spPr>
      </p:sp>
      <p:sp>
        <p:nvSpPr>
          <p:cNvPr id="4" name="Shape 2"/>
          <p:cNvSpPr/>
          <p:nvPr/>
        </p:nvSpPr>
        <p:spPr>
          <a:xfrm>
            <a:off x="4520166" y="1071830"/>
            <a:ext cx="182880" cy="182880"/>
          </a:xfrm>
          <a:prstGeom prst="sun">
            <a:avLst/>
          </a:prstGeom>
          <a:noFill/>
          <a:ln w="1270">
            <a:solidFill>
              <a:srgbClr val="5FD541"/>
            </a:solidFill>
            <a:prstDash val="solid"/>
          </a:ln>
        </p:spPr>
      </p:sp>
      <p:sp>
        <p:nvSpPr>
          <p:cNvPr id="5" name="Shape 3"/>
          <p:cNvSpPr/>
          <p:nvPr/>
        </p:nvSpPr>
        <p:spPr>
          <a:xfrm>
            <a:off x="7420422" y="296514"/>
            <a:ext cx="182880" cy="182880"/>
          </a:xfrm>
          <a:prstGeom prst="cube">
            <a:avLst/>
          </a:prstGeom>
          <a:noFill/>
          <a:ln w="1270">
            <a:solidFill>
              <a:srgbClr val="B29FA5"/>
            </a:solidFill>
            <a:prstDash val="solid"/>
          </a:ln>
        </p:spPr>
      </p:sp>
      <p:sp>
        <p:nvSpPr>
          <p:cNvPr id="6" name="Shape 4"/>
          <p:cNvSpPr/>
          <p:nvPr/>
        </p:nvSpPr>
        <p:spPr>
          <a:xfrm>
            <a:off x="1825940" y="879402"/>
            <a:ext cx="182880" cy="182880"/>
          </a:xfrm>
          <a:prstGeom prst="cube">
            <a:avLst/>
          </a:prstGeom>
          <a:noFill/>
          <a:ln w="1270">
            <a:solidFill>
              <a:srgbClr val="A2E7E2"/>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Transformers: A Deep Dive</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Welcome! This presentation will cover:</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Introduction:</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What are Transformers and why are they important?</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Attention Mechanism:</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The core idea behind Transformers.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Architecture: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Encoder, Decoder, and the overall structure.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Training:</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How are Transformers trained?</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Applications: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From NLP to Computer Vision and beyond.</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Advantages &amp; Disadvantages: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Weighing the pros and cons.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Future Trends: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What's next for Transformers?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7260870" y="4071019"/>
            <a:ext cx="182880" cy="182880"/>
          </a:xfrm>
          <a:prstGeom prst="triangle">
            <a:avLst/>
          </a:prstGeom>
          <a:noFill/>
          <a:ln w="1270">
            <a:solidFill>
              <a:srgbClr val="229E09"/>
            </a:solidFill>
            <a:prstDash val="solid"/>
          </a:ln>
        </p:spPr>
      </p:sp>
      <p:sp>
        <p:nvSpPr>
          <p:cNvPr id="3" name="Shape 1"/>
          <p:cNvSpPr/>
          <p:nvPr/>
        </p:nvSpPr>
        <p:spPr>
          <a:xfrm>
            <a:off x="6993716" y="3354823"/>
            <a:ext cx="182880" cy="182880"/>
          </a:xfrm>
          <a:prstGeom prst="cube">
            <a:avLst/>
          </a:prstGeom>
          <a:noFill/>
          <a:ln w="1270">
            <a:solidFill>
              <a:srgbClr val="0F0604"/>
            </a:solidFill>
            <a:prstDash val="solid"/>
          </a:ln>
        </p:spPr>
      </p:sp>
      <p:sp>
        <p:nvSpPr>
          <p:cNvPr id="4" name="Shape 2"/>
          <p:cNvSpPr/>
          <p:nvPr/>
        </p:nvSpPr>
        <p:spPr>
          <a:xfrm>
            <a:off x="5342617" y="230072"/>
            <a:ext cx="182880" cy="182880"/>
          </a:xfrm>
          <a:prstGeom prst="sun">
            <a:avLst/>
          </a:prstGeom>
          <a:noFill/>
          <a:ln w="1270">
            <a:solidFill>
              <a:srgbClr val="89AE89"/>
            </a:solidFill>
            <a:prstDash val="solid"/>
          </a:ln>
        </p:spPr>
      </p:sp>
      <p:sp>
        <p:nvSpPr>
          <p:cNvPr id="5" name="Shape 3"/>
          <p:cNvSpPr/>
          <p:nvPr/>
        </p:nvSpPr>
        <p:spPr>
          <a:xfrm>
            <a:off x="6476969" y="3410581"/>
            <a:ext cx="182880" cy="182880"/>
          </a:xfrm>
          <a:prstGeom prst="cube">
            <a:avLst/>
          </a:prstGeom>
          <a:noFill/>
          <a:ln w="1270">
            <a:solidFill>
              <a:srgbClr val="0B4A8C"/>
            </a:solidFill>
            <a:prstDash val="solid"/>
          </a:ln>
        </p:spPr>
      </p:sp>
      <p:sp>
        <p:nvSpPr>
          <p:cNvPr id="6" name="Shape 4"/>
          <p:cNvSpPr/>
          <p:nvPr/>
        </p:nvSpPr>
        <p:spPr>
          <a:xfrm>
            <a:off x="5477099" y="907013"/>
            <a:ext cx="182880" cy="182880"/>
          </a:xfrm>
          <a:prstGeom prst="rect">
            <a:avLst/>
          </a:prstGeom>
          <a:noFill/>
          <a:ln w="1270">
            <a:solidFill>
              <a:srgbClr val="A55E29"/>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Training Transformers: A Data-Driven Approach</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Transformers are trained using large amounts of data.</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Pre-training:</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Training on a massive dataset to learn general language representations.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Fine-tuning:</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Adapting the pre-trained model to a specific task with a smaller dataset.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Loss Function: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Typically cross-entropy loss is used to measure the difference between predicted and actual outputs.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Optimization: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Algorithms like Adam are used to update the model's parameters.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10</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1192598" y="2737696"/>
            <a:ext cx="182880" cy="182880"/>
          </a:xfrm>
          <a:prstGeom prst="sun">
            <a:avLst/>
          </a:prstGeom>
          <a:noFill/>
          <a:ln w="1270">
            <a:solidFill>
              <a:srgbClr val="6AE98B"/>
            </a:solidFill>
            <a:prstDash val="solid"/>
          </a:ln>
        </p:spPr>
      </p:sp>
      <p:sp>
        <p:nvSpPr>
          <p:cNvPr id="3" name="Shape 1"/>
          <p:cNvSpPr/>
          <p:nvPr/>
        </p:nvSpPr>
        <p:spPr>
          <a:xfrm>
            <a:off x="71200" y="1098711"/>
            <a:ext cx="182880" cy="182880"/>
          </a:xfrm>
          <a:prstGeom prst="triangle">
            <a:avLst/>
          </a:prstGeom>
          <a:noFill/>
          <a:ln w="1270">
            <a:solidFill>
              <a:srgbClr val="45739A"/>
            </a:solidFill>
            <a:prstDash val="solid"/>
          </a:ln>
        </p:spPr>
      </p:sp>
      <p:sp>
        <p:nvSpPr>
          <p:cNvPr id="4" name="Shape 2"/>
          <p:cNvSpPr/>
          <p:nvPr/>
        </p:nvSpPr>
        <p:spPr>
          <a:xfrm>
            <a:off x="900703" y="3088488"/>
            <a:ext cx="182880" cy="182880"/>
          </a:xfrm>
          <a:prstGeom prst="triangle">
            <a:avLst/>
          </a:prstGeom>
          <a:noFill/>
          <a:ln w="1270">
            <a:solidFill>
              <a:srgbClr val="7DFCD9"/>
            </a:solidFill>
            <a:prstDash val="solid"/>
          </a:ln>
        </p:spPr>
      </p:sp>
      <p:sp>
        <p:nvSpPr>
          <p:cNvPr id="5" name="Shape 3"/>
          <p:cNvSpPr/>
          <p:nvPr/>
        </p:nvSpPr>
        <p:spPr>
          <a:xfrm>
            <a:off x="5835777" y="3431159"/>
            <a:ext cx="182880" cy="182880"/>
          </a:xfrm>
          <a:prstGeom prst="triangle">
            <a:avLst/>
          </a:prstGeom>
          <a:noFill/>
          <a:ln w="1270">
            <a:solidFill>
              <a:srgbClr val="7F8A4F"/>
            </a:solidFill>
            <a:prstDash val="solid"/>
          </a:ln>
        </p:spPr>
      </p:sp>
      <p:sp>
        <p:nvSpPr>
          <p:cNvPr id="6" name="Shape 4"/>
          <p:cNvSpPr/>
          <p:nvPr/>
        </p:nvSpPr>
        <p:spPr>
          <a:xfrm>
            <a:off x="4433757" y="4162125"/>
            <a:ext cx="182880" cy="182880"/>
          </a:xfrm>
          <a:prstGeom prst="cube">
            <a:avLst/>
          </a:prstGeom>
          <a:noFill/>
          <a:ln w="1270">
            <a:solidFill>
              <a:srgbClr val="4CC9A4"/>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Pre-training Techniques: Learning from Unlabeled Data</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Pre-training on unlabeled data is a crucial step for training effective Transformers.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Masked Language Modeling (MLM):</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Randomly mask some words in the input and train the model to predict them (used in BERT).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Next Sentence Prediction (NSP):</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Train the model to predict whether two sentences are consecutive in the original text (used in BERT).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Causal Language Modeling (CLM):</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Train the model to predict the next word in a sequence (used in GPT).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11</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760221" y="2219979"/>
            <a:ext cx="182880" cy="182880"/>
          </a:xfrm>
          <a:prstGeom prst="rect">
            <a:avLst/>
          </a:prstGeom>
          <a:noFill/>
          <a:ln w="1270">
            <a:solidFill>
              <a:srgbClr val="E44A52"/>
            </a:solidFill>
            <a:prstDash val="solid"/>
          </a:ln>
        </p:spPr>
      </p:sp>
      <p:sp>
        <p:nvSpPr>
          <p:cNvPr id="3" name="Shape 1"/>
          <p:cNvSpPr/>
          <p:nvPr/>
        </p:nvSpPr>
        <p:spPr>
          <a:xfrm>
            <a:off x="4108166" y="219796"/>
            <a:ext cx="182880" cy="182880"/>
          </a:xfrm>
          <a:prstGeom prst="sun">
            <a:avLst/>
          </a:prstGeom>
          <a:noFill/>
          <a:ln w="1270">
            <a:solidFill>
              <a:srgbClr val="345A5A"/>
            </a:solidFill>
            <a:prstDash val="solid"/>
          </a:ln>
        </p:spPr>
      </p:sp>
      <p:sp>
        <p:nvSpPr>
          <p:cNvPr id="4" name="Shape 2"/>
          <p:cNvSpPr/>
          <p:nvPr/>
        </p:nvSpPr>
        <p:spPr>
          <a:xfrm>
            <a:off x="3627411" y="4320074"/>
            <a:ext cx="182880" cy="182880"/>
          </a:xfrm>
          <a:prstGeom prst="cube">
            <a:avLst/>
          </a:prstGeom>
          <a:noFill/>
          <a:ln w="1270">
            <a:solidFill>
              <a:srgbClr val="D39999"/>
            </a:solidFill>
            <a:prstDash val="solid"/>
          </a:ln>
        </p:spPr>
      </p:sp>
      <p:sp>
        <p:nvSpPr>
          <p:cNvPr id="5" name="Shape 3"/>
          <p:cNvSpPr/>
          <p:nvPr/>
        </p:nvSpPr>
        <p:spPr>
          <a:xfrm>
            <a:off x="5227961" y="2292863"/>
            <a:ext cx="182880" cy="182880"/>
          </a:xfrm>
          <a:prstGeom prst="triangle">
            <a:avLst/>
          </a:prstGeom>
          <a:noFill/>
          <a:ln w="1270">
            <a:solidFill>
              <a:srgbClr val="5EB35C"/>
            </a:solidFill>
            <a:prstDash val="solid"/>
          </a:ln>
        </p:spPr>
      </p:sp>
      <p:sp>
        <p:nvSpPr>
          <p:cNvPr id="6" name="Shape 4"/>
          <p:cNvSpPr/>
          <p:nvPr/>
        </p:nvSpPr>
        <p:spPr>
          <a:xfrm>
            <a:off x="5376121" y="2493929"/>
            <a:ext cx="182880" cy="182880"/>
          </a:xfrm>
          <a:prstGeom prst="sun">
            <a:avLst/>
          </a:prstGeom>
          <a:noFill/>
          <a:ln w="1270">
            <a:solidFill>
              <a:srgbClr val="6B8130"/>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Applications: NLP and Beyond</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Transformers have achieved state-of-the-art results in various applications: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Natural Language Processing (NLP):</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Machine Translation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Text Summarization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Question Answering</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Sentiment Analysis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Computer Vision: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Image Classification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Object Detection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Image Generation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Speech Recognition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Time Series Analysis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12</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286828" y="2062563"/>
            <a:ext cx="182880" cy="182880"/>
          </a:xfrm>
          <a:prstGeom prst="cube">
            <a:avLst/>
          </a:prstGeom>
          <a:noFill/>
          <a:ln w="1270">
            <a:solidFill>
              <a:srgbClr val="820629"/>
            </a:solidFill>
            <a:prstDash val="solid"/>
          </a:ln>
        </p:spPr>
      </p:sp>
      <p:sp>
        <p:nvSpPr>
          <p:cNvPr id="3" name="Shape 1"/>
          <p:cNvSpPr/>
          <p:nvPr/>
        </p:nvSpPr>
        <p:spPr>
          <a:xfrm>
            <a:off x="7723028" y="319546"/>
            <a:ext cx="182880" cy="182880"/>
          </a:xfrm>
          <a:prstGeom prst="sun">
            <a:avLst/>
          </a:prstGeom>
          <a:noFill/>
          <a:ln w="1270">
            <a:solidFill>
              <a:srgbClr val="A471EB"/>
            </a:solidFill>
            <a:prstDash val="solid"/>
          </a:ln>
        </p:spPr>
      </p:sp>
      <p:sp>
        <p:nvSpPr>
          <p:cNvPr id="4" name="Shape 2"/>
          <p:cNvSpPr/>
          <p:nvPr/>
        </p:nvSpPr>
        <p:spPr>
          <a:xfrm>
            <a:off x="7958648" y="2817034"/>
            <a:ext cx="182880" cy="182880"/>
          </a:xfrm>
          <a:prstGeom prst="triangle">
            <a:avLst/>
          </a:prstGeom>
          <a:noFill/>
          <a:ln w="1270">
            <a:solidFill>
              <a:srgbClr val="43F8D4"/>
            </a:solidFill>
            <a:prstDash val="solid"/>
          </a:ln>
        </p:spPr>
      </p:sp>
      <p:sp>
        <p:nvSpPr>
          <p:cNvPr id="5" name="Shape 3"/>
          <p:cNvSpPr/>
          <p:nvPr/>
        </p:nvSpPr>
        <p:spPr>
          <a:xfrm>
            <a:off x="5155485" y="3662936"/>
            <a:ext cx="182880" cy="182880"/>
          </a:xfrm>
          <a:prstGeom prst="triangle">
            <a:avLst/>
          </a:prstGeom>
          <a:noFill/>
          <a:ln w="1270">
            <a:solidFill>
              <a:srgbClr val="659BE7"/>
            </a:solidFill>
            <a:prstDash val="solid"/>
          </a:ln>
        </p:spPr>
      </p:sp>
      <p:sp>
        <p:nvSpPr>
          <p:cNvPr id="6" name="Shape 4"/>
          <p:cNvSpPr/>
          <p:nvPr/>
        </p:nvSpPr>
        <p:spPr>
          <a:xfrm>
            <a:off x="4959202" y="2798177"/>
            <a:ext cx="182880" cy="182880"/>
          </a:xfrm>
          <a:prstGeom prst="cube">
            <a:avLst/>
          </a:prstGeom>
          <a:noFill/>
          <a:ln w="1270">
            <a:solidFill>
              <a:srgbClr val="5365D2"/>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Examples of Transformer-based Models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Many popular models are based on the Transformer architecture: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BERT: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Bidirectional Encoder Representations from Transformers (Google)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GPT: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Generative Pre-trained Transformer (OpenAI)</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T5:</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Text-to-Text Transfer Transformer (Google)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Vision Transformer (ViT):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Applying Transformers to computer vision (Google)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13</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716079" y="4466740"/>
            <a:ext cx="182880" cy="182880"/>
          </a:xfrm>
          <a:prstGeom prst="cube">
            <a:avLst/>
          </a:prstGeom>
          <a:noFill/>
          <a:ln w="1270">
            <a:solidFill>
              <a:srgbClr val="6C80D6"/>
            </a:solidFill>
            <a:prstDash val="solid"/>
          </a:ln>
        </p:spPr>
      </p:sp>
      <p:sp>
        <p:nvSpPr>
          <p:cNvPr id="3" name="Shape 1"/>
          <p:cNvSpPr/>
          <p:nvPr/>
        </p:nvSpPr>
        <p:spPr>
          <a:xfrm>
            <a:off x="1955470" y="2069049"/>
            <a:ext cx="182880" cy="182880"/>
          </a:xfrm>
          <a:prstGeom prst="sun">
            <a:avLst/>
          </a:prstGeom>
          <a:noFill/>
          <a:ln w="1270">
            <a:solidFill>
              <a:srgbClr val="E86F3C"/>
            </a:solidFill>
            <a:prstDash val="solid"/>
          </a:ln>
        </p:spPr>
      </p:sp>
      <p:sp>
        <p:nvSpPr>
          <p:cNvPr id="4" name="Shape 2"/>
          <p:cNvSpPr/>
          <p:nvPr/>
        </p:nvSpPr>
        <p:spPr>
          <a:xfrm>
            <a:off x="979724" y="3499064"/>
            <a:ext cx="182880" cy="182880"/>
          </a:xfrm>
          <a:prstGeom prst="cube">
            <a:avLst/>
          </a:prstGeom>
          <a:noFill/>
          <a:ln w="1270">
            <a:solidFill>
              <a:srgbClr val="BAA1B0"/>
            </a:solidFill>
            <a:prstDash val="solid"/>
          </a:ln>
        </p:spPr>
      </p:sp>
      <p:sp>
        <p:nvSpPr>
          <p:cNvPr id="5" name="Shape 3"/>
          <p:cNvSpPr/>
          <p:nvPr/>
        </p:nvSpPr>
        <p:spPr>
          <a:xfrm>
            <a:off x="5580311" y="3793492"/>
            <a:ext cx="182880" cy="182880"/>
          </a:xfrm>
          <a:prstGeom prst="rect">
            <a:avLst/>
          </a:prstGeom>
          <a:noFill/>
          <a:ln w="1270">
            <a:solidFill>
              <a:srgbClr val="3C1452"/>
            </a:solidFill>
            <a:prstDash val="solid"/>
          </a:ln>
        </p:spPr>
      </p:sp>
      <p:sp>
        <p:nvSpPr>
          <p:cNvPr id="6" name="Shape 4"/>
          <p:cNvSpPr/>
          <p:nvPr/>
        </p:nvSpPr>
        <p:spPr>
          <a:xfrm>
            <a:off x="3024529" y="2730602"/>
            <a:ext cx="182880" cy="182880"/>
          </a:xfrm>
          <a:prstGeom prst="sun">
            <a:avLst/>
          </a:prstGeom>
          <a:noFill/>
          <a:ln w="1270">
            <a:solidFill>
              <a:srgbClr val="8BF84A"/>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Advantages of Transformers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Parallelization: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Processes sequences in parallel, faster than RNNs.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Long-Range Dependencies: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Handles long-range dependencies more effectively than RNNs.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Contextual Understanding:</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Captures contextual information through the attention mechanism.</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State-of-the-Art Performance: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Achieves excellent results in various tasks.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14</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616094" y="1384662"/>
            <a:ext cx="182880" cy="182880"/>
          </a:xfrm>
          <a:prstGeom prst="sun">
            <a:avLst/>
          </a:prstGeom>
          <a:noFill/>
          <a:ln w="1270">
            <a:solidFill>
              <a:srgbClr val="CABEF6"/>
            </a:solidFill>
            <a:prstDash val="solid"/>
          </a:ln>
        </p:spPr>
      </p:sp>
      <p:sp>
        <p:nvSpPr>
          <p:cNvPr id="3" name="Shape 1"/>
          <p:cNvSpPr/>
          <p:nvPr/>
        </p:nvSpPr>
        <p:spPr>
          <a:xfrm>
            <a:off x="3361431" y="2824623"/>
            <a:ext cx="182880" cy="182880"/>
          </a:xfrm>
          <a:prstGeom prst="triangle">
            <a:avLst/>
          </a:prstGeom>
          <a:noFill/>
          <a:ln w="1270">
            <a:solidFill>
              <a:srgbClr val="0EFF2B"/>
            </a:solidFill>
            <a:prstDash val="solid"/>
          </a:ln>
        </p:spPr>
      </p:sp>
      <p:sp>
        <p:nvSpPr>
          <p:cNvPr id="4" name="Shape 2"/>
          <p:cNvSpPr/>
          <p:nvPr/>
        </p:nvSpPr>
        <p:spPr>
          <a:xfrm>
            <a:off x="3391596" y="883970"/>
            <a:ext cx="182880" cy="182880"/>
          </a:xfrm>
          <a:prstGeom prst="triangle">
            <a:avLst/>
          </a:prstGeom>
          <a:noFill/>
          <a:ln w="1270">
            <a:solidFill>
              <a:srgbClr val="B94ADB"/>
            </a:solidFill>
            <a:prstDash val="solid"/>
          </a:ln>
        </p:spPr>
      </p:sp>
      <p:sp>
        <p:nvSpPr>
          <p:cNvPr id="5" name="Shape 3"/>
          <p:cNvSpPr/>
          <p:nvPr/>
        </p:nvSpPr>
        <p:spPr>
          <a:xfrm>
            <a:off x="186466" y="2485155"/>
            <a:ext cx="182880" cy="182880"/>
          </a:xfrm>
          <a:prstGeom prst="triangle">
            <a:avLst/>
          </a:prstGeom>
          <a:noFill/>
          <a:ln w="1270">
            <a:solidFill>
              <a:srgbClr val="D8692F"/>
            </a:solidFill>
            <a:prstDash val="solid"/>
          </a:ln>
        </p:spPr>
      </p:sp>
      <p:sp>
        <p:nvSpPr>
          <p:cNvPr id="6" name="Shape 4"/>
          <p:cNvSpPr/>
          <p:nvPr/>
        </p:nvSpPr>
        <p:spPr>
          <a:xfrm>
            <a:off x="6203085" y="4262116"/>
            <a:ext cx="182880" cy="182880"/>
          </a:xfrm>
          <a:prstGeom prst="triangle">
            <a:avLst/>
          </a:prstGeom>
          <a:noFill/>
          <a:ln w="1270">
            <a:solidFill>
              <a:srgbClr val="46F104"/>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Disadvantages of Transformers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Computational Cost: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Can be computationally expensive to train, especially for very large models.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Memory Requirements: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Requires significant memory to store attention weights and other intermediate representations.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Data Requirements: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Typically requires large amounts of training data.</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Interpretability: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While attention provides some interpretability, understanding the model's reasoning can still be challenging.</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15</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1857271" y="2095219"/>
            <a:ext cx="182880" cy="182880"/>
          </a:xfrm>
          <a:prstGeom prst="rect">
            <a:avLst/>
          </a:prstGeom>
          <a:noFill/>
          <a:ln w="1270">
            <a:solidFill>
              <a:srgbClr val="C1E35A"/>
            </a:solidFill>
            <a:prstDash val="solid"/>
          </a:ln>
        </p:spPr>
      </p:sp>
      <p:sp>
        <p:nvSpPr>
          <p:cNvPr id="3" name="Shape 1"/>
          <p:cNvSpPr/>
          <p:nvPr/>
        </p:nvSpPr>
        <p:spPr>
          <a:xfrm>
            <a:off x="1004554" y="104856"/>
            <a:ext cx="182880" cy="182880"/>
          </a:xfrm>
          <a:prstGeom prst="sun">
            <a:avLst/>
          </a:prstGeom>
          <a:noFill/>
          <a:ln w="1270">
            <a:solidFill>
              <a:srgbClr val="4B88E2"/>
            </a:solidFill>
            <a:prstDash val="solid"/>
          </a:ln>
        </p:spPr>
      </p:sp>
      <p:sp>
        <p:nvSpPr>
          <p:cNvPr id="4" name="Shape 2"/>
          <p:cNvSpPr/>
          <p:nvPr/>
        </p:nvSpPr>
        <p:spPr>
          <a:xfrm>
            <a:off x="2245269" y="4265281"/>
            <a:ext cx="182880" cy="182880"/>
          </a:xfrm>
          <a:prstGeom prst="triangle">
            <a:avLst/>
          </a:prstGeom>
          <a:noFill/>
          <a:ln w="1270">
            <a:solidFill>
              <a:srgbClr val="C1EEB6"/>
            </a:solidFill>
            <a:prstDash val="solid"/>
          </a:ln>
        </p:spPr>
      </p:sp>
      <p:sp>
        <p:nvSpPr>
          <p:cNvPr id="5" name="Shape 3"/>
          <p:cNvSpPr/>
          <p:nvPr/>
        </p:nvSpPr>
        <p:spPr>
          <a:xfrm>
            <a:off x="7763731" y="906982"/>
            <a:ext cx="182880" cy="182880"/>
          </a:xfrm>
          <a:prstGeom prst="triangle">
            <a:avLst/>
          </a:prstGeom>
          <a:noFill/>
          <a:ln w="1270">
            <a:solidFill>
              <a:srgbClr val="1CC055"/>
            </a:solidFill>
            <a:prstDash val="solid"/>
          </a:ln>
        </p:spPr>
      </p:sp>
      <p:sp>
        <p:nvSpPr>
          <p:cNvPr id="6" name="Shape 4"/>
          <p:cNvSpPr/>
          <p:nvPr/>
        </p:nvSpPr>
        <p:spPr>
          <a:xfrm>
            <a:off x="7564391" y="3662181"/>
            <a:ext cx="182880" cy="182880"/>
          </a:xfrm>
          <a:prstGeom prst="sun">
            <a:avLst/>
          </a:prstGeom>
          <a:noFill/>
          <a:ln w="1270">
            <a:solidFill>
              <a:srgbClr val="C79CFA"/>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Scaling Transformers: Making Them Bigger and Better</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Researchers are constantly working on scaling Transformers to even larger sizes.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Larger Models: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Training models with billions or even trillions of parameters.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Distributed Training:</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Using multiple GPUs or TPUs to train models in parallel.</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Model Parallelism:</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Dividing the model across multiple devices.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Data Parallelism:</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Dividing the training data across multiple devices.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16</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789157" y="1181565"/>
            <a:ext cx="182880" cy="182880"/>
          </a:xfrm>
          <a:prstGeom prst="sun">
            <a:avLst/>
          </a:prstGeom>
          <a:noFill/>
          <a:ln w="1270">
            <a:solidFill>
              <a:srgbClr val="B39321"/>
            </a:solidFill>
            <a:prstDash val="solid"/>
          </a:ln>
        </p:spPr>
      </p:sp>
      <p:sp>
        <p:nvSpPr>
          <p:cNvPr id="3" name="Shape 1"/>
          <p:cNvSpPr/>
          <p:nvPr/>
        </p:nvSpPr>
        <p:spPr>
          <a:xfrm>
            <a:off x="4376955" y="2638525"/>
            <a:ext cx="182880" cy="182880"/>
          </a:xfrm>
          <a:prstGeom prst="triangle">
            <a:avLst/>
          </a:prstGeom>
          <a:noFill/>
          <a:ln w="1270">
            <a:solidFill>
              <a:srgbClr val="83E554"/>
            </a:solidFill>
            <a:prstDash val="solid"/>
          </a:ln>
        </p:spPr>
      </p:sp>
      <p:sp>
        <p:nvSpPr>
          <p:cNvPr id="4" name="Shape 2"/>
          <p:cNvSpPr/>
          <p:nvPr/>
        </p:nvSpPr>
        <p:spPr>
          <a:xfrm>
            <a:off x="7438097" y="3916724"/>
            <a:ext cx="182880" cy="182880"/>
          </a:xfrm>
          <a:prstGeom prst="rect">
            <a:avLst/>
          </a:prstGeom>
          <a:noFill/>
          <a:ln w="1270">
            <a:solidFill>
              <a:srgbClr val="E5CD10"/>
            </a:solidFill>
            <a:prstDash val="solid"/>
          </a:ln>
        </p:spPr>
      </p:sp>
      <p:sp>
        <p:nvSpPr>
          <p:cNvPr id="5" name="Shape 3"/>
          <p:cNvSpPr/>
          <p:nvPr/>
        </p:nvSpPr>
        <p:spPr>
          <a:xfrm>
            <a:off x="7149096" y="40195"/>
            <a:ext cx="182880" cy="182880"/>
          </a:xfrm>
          <a:prstGeom prst="rect">
            <a:avLst/>
          </a:prstGeom>
          <a:noFill/>
          <a:ln w="1270">
            <a:solidFill>
              <a:srgbClr val="A11D26"/>
            </a:solidFill>
            <a:prstDash val="solid"/>
          </a:ln>
        </p:spPr>
      </p:sp>
      <p:sp>
        <p:nvSpPr>
          <p:cNvPr id="6" name="Shape 4"/>
          <p:cNvSpPr/>
          <p:nvPr/>
        </p:nvSpPr>
        <p:spPr>
          <a:xfrm>
            <a:off x="8093096" y="4065840"/>
            <a:ext cx="182880" cy="182880"/>
          </a:xfrm>
          <a:prstGeom prst="sun">
            <a:avLst/>
          </a:prstGeom>
          <a:noFill/>
          <a:ln w="1270">
            <a:solidFill>
              <a:srgbClr val="D80A42"/>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Efficient Transformers: Reducing Computational Cost</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Efforts are being made to reduce the computational cost of Transformers.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Sparse Attention:</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Attending to only a subset of the input tokens.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Low-Rank Approximations: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Reducing the dimensionality of attention matrices.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Knowledge Distillation:</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Training a smaller, faster model to mimic the behavior of a larger model.</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Quantization:</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Reducing the precision of model weights.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17</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377937" y="2642256"/>
            <a:ext cx="182880" cy="182880"/>
          </a:xfrm>
          <a:prstGeom prst="rect">
            <a:avLst/>
          </a:prstGeom>
          <a:noFill/>
          <a:ln w="1270">
            <a:solidFill>
              <a:srgbClr val="E31721"/>
            </a:solidFill>
            <a:prstDash val="solid"/>
          </a:ln>
        </p:spPr>
      </p:sp>
      <p:sp>
        <p:nvSpPr>
          <p:cNvPr id="3" name="Shape 1"/>
          <p:cNvSpPr/>
          <p:nvPr/>
        </p:nvSpPr>
        <p:spPr>
          <a:xfrm>
            <a:off x="4584783" y="3136759"/>
            <a:ext cx="182880" cy="182880"/>
          </a:xfrm>
          <a:prstGeom prst="triangle">
            <a:avLst/>
          </a:prstGeom>
          <a:noFill/>
          <a:ln w="1270">
            <a:solidFill>
              <a:srgbClr val="D0C9A1"/>
            </a:solidFill>
            <a:prstDash val="solid"/>
          </a:ln>
        </p:spPr>
      </p:sp>
      <p:sp>
        <p:nvSpPr>
          <p:cNvPr id="4" name="Shape 2"/>
          <p:cNvSpPr/>
          <p:nvPr/>
        </p:nvSpPr>
        <p:spPr>
          <a:xfrm>
            <a:off x="3887724" y="3952994"/>
            <a:ext cx="182880" cy="182880"/>
          </a:xfrm>
          <a:prstGeom prst="rect">
            <a:avLst/>
          </a:prstGeom>
          <a:noFill/>
          <a:ln w="1270">
            <a:solidFill>
              <a:srgbClr val="26110A"/>
            </a:solidFill>
            <a:prstDash val="solid"/>
          </a:ln>
        </p:spPr>
      </p:sp>
      <p:sp>
        <p:nvSpPr>
          <p:cNvPr id="5" name="Shape 3"/>
          <p:cNvSpPr/>
          <p:nvPr/>
        </p:nvSpPr>
        <p:spPr>
          <a:xfrm>
            <a:off x="684917" y="799672"/>
            <a:ext cx="182880" cy="182880"/>
          </a:xfrm>
          <a:prstGeom prst="sun">
            <a:avLst/>
          </a:prstGeom>
          <a:noFill/>
          <a:ln w="1270">
            <a:solidFill>
              <a:srgbClr val="361EDF"/>
            </a:solidFill>
            <a:prstDash val="solid"/>
          </a:ln>
        </p:spPr>
      </p:sp>
      <p:sp>
        <p:nvSpPr>
          <p:cNvPr id="6" name="Shape 4"/>
          <p:cNvSpPr/>
          <p:nvPr/>
        </p:nvSpPr>
        <p:spPr>
          <a:xfrm>
            <a:off x="3679520" y="1809968"/>
            <a:ext cx="182880" cy="182880"/>
          </a:xfrm>
          <a:prstGeom prst="sun">
            <a:avLst/>
          </a:prstGeom>
          <a:noFill/>
          <a:ln w="1270">
            <a:solidFill>
              <a:srgbClr val="07EBE6"/>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Transfer Learning with Transformers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Transformers excel at transfer learning, which significantly reduces training time and improves performance.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Fine-tuning Pre-trained Models: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Leverage models pre-trained on massive datasets like BERT or GPT.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Adapting to Specific Tasks: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Fine-tune the pre-trained model on a smaller dataset specific to the target task.</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Benefits: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Faster training, improved accuracy, and reduced data requirements.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18</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1485580" y="1998380"/>
            <a:ext cx="182880" cy="182880"/>
          </a:xfrm>
          <a:prstGeom prst="rect">
            <a:avLst/>
          </a:prstGeom>
          <a:noFill/>
          <a:ln w="1270">
            <a:solidFill>
              <a:srgbClr val="626827"/>
            </a:solidFill>
            <a:prstDash val="solid"/>
          </a:ln>
        </p:spPr>
      </p:sp>
      <p:sp>
        <p:nvSpPr>
          <p:cNvPr id="3" name="Shape 1"/>
          <p:cNvSpPr/>
          <p:nvPr/>
        </p:nvSpPr>
        <p:spPr>
          <a:xfrm>
            <a:off x="1175366" y="1251150"/>
            <a:ext cx="182880" cy="182880"/>
          </a:xfrm>
          <a:prstGeom prst="rect">
            <a:avLst/>
          </a:prstGeom>
          <a:noFill/>
          <a:ln w="1270">
            <a:solidFill>
              <a:srgbClr val="059786"/>
            </a:solidFill>
            <a:prstDash val="solid"/>
          </a:ln>
        </p:spPr>
      </p:sp>
      <p:sp>
        <p:nvSpPr>
          <p:cNvPr id="4" name="Shape 2"/>
          <p:cNvSpPr/>
          <p:nvPr/>
        </p:nvSpPr>
        <p:spPr>
          <a:xfrm>
            <a:off x="1438085" y="2159578"/>
            <a:ext cx="182880" cy="182880"/>
          </a:xfrm>
          <a:prstGeom prst="triangle">
            <a:avLst/>
          </a:prstGeom>
          <a:noFill/>
          <a:ln w="1270">
            <a:solidFill>
              <a:srgbClr val="8F202F"/>
            </a:solidFill>
            <a:prstDash val="solid"/>
          </a:ln>
        </p:spPr>
      </p:sp>
      <p:sp>
        <p:nvSpPr>
          <p:cNvPr id="5" name="Shape 3"/>
          <p:cNvSpPr/>
          <p:nvPr/>
        </p:nvSpPr>
        <p:spPr>
          <a:xfrm>
            <a:off x="5031703" y="1915280"/>
            <a:ext cx="182880" cy="182880"/>
          </a:xfrm>
          <a:prstGeom prst="sun">
            <a:avLst/>
          </a:prstGeom>
          <a:noFill/>
          <a:ln w="1270">
            <a:solidFill>
              <a:srgbClr val="7B39EA"/>
            </a:solidFill>
            <a:prstDash val="solid"/>
          </a:ln>
        </p:spPr>
      </p:sp>
      <p:sp>
        <p:nvSpPr>
          <p:cNvPr id="6" name="Shape 4"/>
          <p:cNvSpPr/>
          <p:nvPr/>
        </p:nvSpPr>
        <p:spPr>
          <a:xfrm>
            <a:off x="4700351" y="2633033"/>
            <a:ext cx="182880" cy="182880"/>
          </a:xfrm>
          <a:prstGeom prst="rect">
            <a:avLst/>
          </a:prstGeom>
          <a:noFill/>
          <a:ln w="1270">
            <a:solidFill>
              <a:srgbClr val="7F5F86"/>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The Future of Transformers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The future of Transformers is bright, with ongoing research and development pushing the boundaries of what's possible.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More Efficient Architectures: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Developing more efficient and scalable Transformer variants.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Multimodal Learning:</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Combining Transformers with other modalities like images and audio.</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Explainable AI (XAI):</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Improving the interpretability of Transformers.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Applications in New Domains: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Exploring new applications of Transformers in areas like scientific discovery and robotics.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19</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065474" y="1587884"/>
            <a:ext cx="182880" cy="182880"/>
          </a:xfrm>
          <a:prstGeom prst="cube">
            <a:avLst/>
          </a:prstGeom>
          <a:noFill/>
          <a:ln w="1270">
            <a:solidFill>
              <a:srgbClr val="F0A8E1"/>
            </a:solidFill>
            <a:prstDash val="solid"/>
          </a:ln>
        </p:spPr>
      </p:sp>
      <p:sp>
        <p:nvSpPr>
          <p:cNvPr id="3" name="Shape 1"/>
          <p:cNvSpPr/>
          <p:nvPr/>
        </p:nvSpPr>
        <p:spPr>
          <a:xfrm>
            <a:off x="7124715" y="2063113"/>
            <a:ext cx="182880" cy="182880"/>
          </a:xfrm>
          <a:prstGeom prst="sun">
            <a:avLst/>
          </a:prstGeom>
          <a:noFill/>
          <a:ln w="1270">
            <a:solidFill>
              <a:srgbClr val="D73ACE"/>
            </a:solidFill>
            <a:prstDash val="solid"/>
          </a:ln>
        </p:spPr>
      </p:sp>
      <p:sp>
        <p:nvSpPr>
          <p:cNvPr id="4" name="Shape 2"/>
          <p:cNvSpPr/>
          <p:nvPr/>
        </p:nvSpPr>
        <p:spPr>
          <a:xfrm>
            <a:off x="3059602" y="2459997"/>
            <a:ext cx="182880" cy="182880"/>
          </a:xfrm>
          <a:prstGeom prst="rect">
            <a:avLst/>
          </a:prstGeom>
          <a:noFill/>
          <a:ln w="1270">
            <a:solidFill>
              <a:srgbClr val="81162C"/>
            </a:solidFill>
            <a:prstDash val="solid"/>
          </a:ln>
        </p:spPr>
      </p:sp>
      <p:sp>
        <p:nvSpPr>
          <p:cNvPr id="5" name="Shape 3"/>
          <p:cNvSpPr/>
          <p:nvPr/>
        </p:nvSpPr>
        <p:spPr>
          <a:xfrm>
            <a:off x="6186937" y="3643513"/>
            <a:ext cx="182880" cy="182880"/>
          </a:xfrm>
          <a:prstGeom prst="rect">
            <a:avLst/>
          </a:prstGeom>
          <a:noFill/>
          <a:ln w="1270">
            <a:solidFill>
              <a:srgbClr val="D3CC6E"/>
            </a:solidFill>
            <a:prstDash val="solid"/>
          </a:ln>
        </p:spPr>
      </p:sp>
      <p:sp>
        <p:nvSpPr>
          <p:cNvPr id="6" name="Shape 4"/>
          <p:cNvSpPr/>
          <p:nvPr/>
        </p:nvSpPr>
        <p:spPr>
          <a:xfrm>
            <a:off x="2327824" y="2819554"/>
            <a:ext cx="182880" cy="182880"/>
          </a:xfrm>
          <a:prstGeom prst="cube">
            <a:avLst/>
          </a:prstGeom>
          <a:noFill/>
          <a:ln w="1270">
            <a:solidFill>
              <a:srgbClr val="2FDA97"/>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What are Transformers?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Transformers are a type of neural network architecture, revolutionizing deep learning, particularly in Natural Language Processing (NLP).</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Key Idea:</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They rely heavily on the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attention mechanism</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to weigh the importance of different parts of the input.</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Origin:</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Introduced in the paper "Attention is All You Need" (Vaswani et al., 2017).</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Advantage: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Can process entire sequences in parallel, making them much faster than recurrent neural networks (RNNs) for long sequences.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2</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713248" y="1624065"/>
            <a:ext cx="182880" cy="182880"/>
          </a:xfrm>
          <a:prstGeom prst="sun">
            <a:avLst/>
          </a:prstGeom>
          <a:noFill/>
          <a:ln w="1270">
            <a:solidFill>
              <a:srgbClr val="C8D98D"/>
            </a:solidFill>
            <a:prstDash val="solid"/>
          </a:ln>
        </p:spPr>
      </p:sp>
      <p:sp>
        <p:nvSpPr>
          <p:cNvPr id="3" name="Shape 1"/>
          <p:cNvSpPr/>
          <p:nvPr/>
        </p:nvSpPr>
        <p:spPr>
          <a:xfrm>
            <a:off x="2473701" y="1311146"/>
            <a:ext cx="182880" cy="182880"/>
          </a:xfrm>
          <a:prstGeom prst="sun">
            <a:avLst/>
          </a:prstGeom>
          <a:noFill/>
          <a:ln w="1270">
            <a:solidFill>
              <a:srgbClr val="6006CE"/>
            </a:solidFill>
            <a:prstDash val="solid"/>
          </a:ln>
        </p:spPr>
      </p:sp>
      <p:sp>
        <p:nvSpPr>
          <p:cNvPr id="4" name="Shape 2"/>
          <p:cNvSpPr/>
          <p:nvPr/>
        </p:nvSpPr>
        <p:spPr>
          <a:xfrm>
            <a:off x="6780795" y="3654219"/>
            <a:ext cx="182880" cy="182880"/>
          </a:xfrm>
          <a:prstGeom prst="cube">
            <a:avLst/>
          </a:prstGeom>
          <a:noFill/>
          <a:ln w="1270">
            <a:solidFill>
              <a:srgbClr val="50EC02"/>
            </a:solidFill>
            <a:prstDash val="solid"/>
          </a:ln>
        </p:spPr>
      </p:sp>
      <p:sp>
        <p:nvSpPr>
          <p:cNvPr id="5" name="Shape 3"/>
          <p:cNvSpPr/>
          <p:nvPr/>
        </p:nvSpPr>
        <p:spPr>
          <a:xfrm>
            <a:off x="1344207" y="1895405"/>
            <a:ext cx="182880" cy="182880"/>
          </a:xfrm>
          <a:prstGeom prst="rect">
            <a:avLst/>
          </a:prstGeom>
          <a:noFill/>
          <a:ln w="1270">
            <a:solidFill>
              <a:srgbClr val="30AC98"/>
            </a:solidFill>
            <a:prstDash val="solid"/>
          </a:ln>
        </p:spPr>
      </p:sp>
      <p:sp>
        <p:nvSpPr>
          <p:cNvPr id="6" name="Shape 4"/>
          <p:cNvSpPr/>
          <p:nvPr/>
        </p:nvSpPr>
        <p:spPr>
          <a:xfrm>
            <a:off x="5334400" y="324275"/>
            <a:ext cx="182880" cy="182880"/>
          </a:xfrm>
          <a:prstGeom prst="triangle">
            <a:avLst/>
          </a:prstGeom>
          <a:noFill/>
          <a:ln w="1270">
            <a:solidFill>
              <a:srgbClr val="9C049B"/>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Attention Visualization Tools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Visualizing attention weights helps understand what the model is focusing 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Heatmaps: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Visualize attention weights as a heatmap, showing which parts of the input the model is attending to.</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Interactive Tools: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Tools that allow you to explore attention weights in more detail.</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Benefits: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Gain insights into model behavior, identify potential biases, and improve model design.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20</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1387547" y="1573908"/>
            <a:ext cx="182880" cy="182880"/>
          </a:xfrm>
          <a:prstGeom prst="rect">
            <a:avLst/>
          </a:prstGeom>
          <a:noFill/>
          <a:ln w="1270">
            <a:solidFill>
              <a:srgbClr val="2BA4B0"/>
            </a:solidFill>
            <a:prstDash val="solid"/>
          </a:ln>
        </p:spPr>
      </p:sp>
      <p:sp>
        <p:nvSpPr>
          <p:cNvPr id="3" name="Shape 1"/>
          <p:cNvSpPr/>
          <p:nvPr/>
        </p:nvSpPr>
        <p:spPr>
          <a:xfrm>
            <a:off x="5138438" y="842663"/>
            <a:ext cx="182880" cy="182880"/>
          </a:xfrm>
          <a:prstGeom prst="rect">
            <a:avLst/>
          </a:prstGeom>
          <a:noFill/>
          <a:ln w="1270">
            <a:solidFill>
              <a:srgbClr val="3B5CDE"/>
            </a:solidFill>
            <a:prstDash val="solid"/>
          </a:ln>
        </p:spPr>
      </p:sp>
      <p:sp>
        <p:nvSpPr>
          <p:cNvPr id="4" name="Shape 2"/>
          <p:cNvSpPr/>
          <p:nvPr/>
        </p:nvSpPr>
        <p:spPr>
          <a:xfrm>
            <a:off x="6917794" y="935167"/>
            <a:ext cx="182880" cy="182880"/>
          </a:xfrm>
          <a:prstGeom prst="sun">
            <a:avLst/>
          </a:prstGeom>
          <a:noFill/>
          <a:ln w="1270">
            <a:solidFill>
              <a:srgbClr val="194A6D"/>
            </a:solidFill>
            <a:prstDash val="solid"/>
          </a:ln>
        </p:spPr>
      </p:sp>
      <p:sp>
        <p:nvSpPr>
          <p:cNvPr id="5" name="Shape 3"/>
          <p:cNvSpPr/>
          <p:nvPr/>
        </p:nvSpPr>
        <p:spPr>
          <a:xfrm>
            <a:off x="2212620" y="3234352"/>
            <a:ext cx="182880" cy="182880"/>
          </a:xfrm>
          <a:prstGeom prst="cube">
            <a:avLst/>
          </a:prstGeom>
          <a:noFill/>
          <a:ln w="1270">
            <a:solidFill>
              <a:srgbClr val="7C5030"/>
            </a:solidFill>
            <a:prstDash val="solid"/>
          </a:ln>
        </p:spPr>
      </p:sp>
      <p:sp>
        <p:nvSpPr>
          <p:cNvPr id="6" name="Shape 4"/>
          <p:cNvSpPr/>
          <p:nvPr/>
        </p:nvSpPr>
        <p:spPr>
          <a:xfrm>
            <a:off x="3812322" y="52755"/>
            <a:ext cx="182880" cy="182880"/>
          </a:xfrm>
          <a:prstGeom prst="triangle">
            <a:avLst/>
          </a:prstGeom>
          <a:noFill/>
          <a:ln w="1270">
            <a:solidFill>
              <a:srgbClr val="F86340"/>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Hardware Acceleration for Transformers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Specialized hardware like GPUs and TPUs significantly accelerate Transformer training and inference.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GPUs (Graphics Processing Units):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Designed for parallel processing, ideal for matrix multiplication and other operations in Transformers.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TPUs (Tensor Processing Units):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Google's custom hardware accelerators, specifically designed for deep learning workloads.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Benefits: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Faster training times, higher throughput, and reduced cost.</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21</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7056856" y="4297968"/>
            <a:ext cx="182880" cy="182880"/>
          </a:xfrm>
          <a:prstGeom prst="triangle">
            <a:avLst/>
          </a:prstGeom>
          <a:noFill/>
          <a:ln w="1270">
            <a:solidFill>
              <a:srgbClr val="790B92"/>
            </a:solidFill>
            <a:prstDash val="solid"/>
          </a:ln>
        </p:spPr>
      </p:sp>
      <p:sp>
        <p:nvSpPr>
          <p:cNvPr id="3" name="Shape 1"/>
          <p:cNvSpPr/>
          <p:nvPr/>
        </p:nvSpPr>
        <p:spPr>
          <a:xfrm>
            <a:off x="4161785" y="3323488"/>
            <a:ext cx="182880" cy="182880"/>
          </a:xfrm>
          <a:prstGeom prst="cube">
            <a:avLst/>
          </a:prstGeom>
          <a:noFill/>
          <a:ln w="1270">
            <a:solidFill>
              <a:srgbClr val="9B90F7"/>
            </a:solidFill>
            <a:prstDash val="solid"/>
          </a:ln>
        </p:spPr>
      </p:sp>
      <p:sp>
        <p:nvSpPr>
          <p:cNvPr id="4" name="Shape 2"/>
          <p:cNvSpPr/>
          <p:nvPr/>
        </p:nvSpPr>
        <p:spPr>
          <a:xfrm>
            <a:off x="7227501" y="3105750"/>
            <a:ext cx="182880" cy="182880"/>
          </a:xfrm>
          <a:prstGeom prst="sun">
            <a:avLst/>
          </a:prstGeom>
          <a:noFill/>
          <a:ln w="1270">
            <a:solidFill>
              <a:srgbClr val="AB42CF"/>
            </a:solidFill>
            <a:prstDash val="solid"/>
          </a:ln>
        </p:spPr>
      </p:sp>
      <p:sp>
        <p:nvSpPr>
          <p:cNvPr id="5" name="Shape 3"/>
          <p:cNvSpPr/>
          <p:nvPr/>
        </p:nvSpPr>
        <p:spPr>
          <a:xfrm>
            <a:off x="1725391" y="2284942"/>
            <a:ext cx="182880" cy="182880"/>
          </a:xfrm>
          <a:prstGeom prst="cube">
            <a:avLst/>
          </a:prstGeom>
          <a:noFill/>
          <a:ln w="1270">
            <a:solidFill>
              <a:srgbClr val="D8F9C8"/>
            </a:solidFill>
            <a:prstDash val="solid"/>
          </a:ln>
        </p:spPr>
      </p:sp>
      <p:sp>
        <p:nvSpPr>
          <p:cNvPr id="6" name="Shape 4"/>
          <p:cNvSpPr/>
          <p:nvPr/>
        </p:nvSpPr>
        <p:spPr>
          <a:xfrm>
            <a:off x="5160740" y="1862162"/>
            <a:ext cx="182880" cy="182880"/>
          </a:xfrm>
          <a:prstGeom prst="rect">
            <a:avLst/>
          </a:prstGeom>
          <a:noFill/>
          <a:ln w="1270">
            <a:solidFill>
              <a:srgbClr val="43CCCE"/>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Ethical Considerations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It's important to consider the ethical implications of using Transformers, especially in sensitive applications.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Bias: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Transformers can inherit biases from the training data, leading to unfair or discriminatory outcomes.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Misinformation:</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Transformers can be used to generate convincing but false information.</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Privacy:</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Transformers can be used to extract sensitive information from text or other data.</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Mitigation:</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Careful data curation, bias detection and mitigation techniques, and responsible development practices are crucial.</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22</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7504382" y="892596"/>
            <a:ext cx="182880" cy="182880"/>
          </a:xfrm>
          <a:prstGeom prst="triangle">
            <a:avLst/>
          </a:prstGeom>
          <a:noFill/>
          <a:ln w="1270">
            <a:solidFill>
              <a:srgbClr val="E71D53"/>
            </a:solidFill>
            <a:prstDash val="solid"/>
          </a:ln>
        </p:spPr>
      </p:sp>
      <p:sp>
        <p:nvSpPr>
          <p:cNvPr id="3" name="Shape 1"/>
          <p:cNvSpPr/>
          <p:nvPr/>
        </p:nvSpPr>
        <p:spPr>
          <a:xfrm>
            <a:off x="7359930" y="2658199"/>
            <a:ext cx="182880" cy="182880"/>
          </a:xfrm>
          <a:prstGeom prst="triangle">
            <a:avLst/>
          </a:prstGeom>
          <a:noFill/>
          <a:ln w="1270">
            <a:solidFill>
              <a:srgbClr val="2F2990"/>
            </a:solidFill>
            <a:prstDash val="solid"/>
          </a:ln>
        </p:spPr>
      </p:sp>
      <p:sp>
        <p:nvSpPr>
          <p:cNvPr id="4" name="Shape 2"/>
          <p:cNvSpPr/>
          <p:nvPr/>
        </p:nvSpPr>
        <p:spPr>
          <a:xfrm>
            <a:off x="586267" y="2331539"/>
            <a:ext cx="182880" cy="182880"/>
          </a:xfrm>
          <a:prstGeom prst="cube">
            <a:avLst/>
          </a:prstGeom>
          <a:noFill/>
          <a:ln w="1270">
            <a:solidFill>
              <a:srgbClr val="4F7CE3"/>
            </a:solidFill>
            <a:prstDash val="solid"/>
          </a:ln>
        </p:spPr>
      </p:sp>
      <p:sp>
        <p:nvSpPr>
          <p:cNvPr id="5" name="Shape 3"/>
          <p:cNvSpPr/>
          <p:nvPr/>
        </p:nvSpPr>
        <p:spPr>
          <a:xfrm>
            <a:off x="7194350" y="1320877"/>
            <a:ext cx="182880" cy="182880"/>
          </a:xfrm>
          <a:prstGeom prst="cube">
            <a:avLst/>
          </a:prstGeom>
          <a:noFill/>
          <a:ln w="1270">
            <a:solidFill>
              <a:srgbClr val="4D9C81"/>
            </a:solidFill>
            <a:prstDash val="solid"/>
          </a:ln>
        </p:spPr>
      </p:sp>
      <p:sp>
        <p:nvSpPr>
          <p:cNvPr id="6" name="Shape 4"/>
          <p:cNvSpPr/>
          <p:nvPr/>
        </p:nvSpPr>
        <p:spPr>
          <a:xfrm>
            <a:off x="28144" y="1131562"/>
            <a:ext cx="182880" cy="182880"/>
          </a:xfrm>
          <a:prstGeom prst="cube">
            <a:avLst/>
          </a:prstGeom>
          <a:noFill/>
          <a:ln w="1270">
            <a:solidFill>
              <a:srgbClr val="93C9EA"/>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Conclusion</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Transformers have revolutionized deep learning, achieving state-of-the-art results in various applications. They are powerful tools, but it's crucial to use them responsibly and ethically. The future of Transformers is promising, with ongoing research pushing the boundaries of what's possible. Keep learning and experimenting!</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23</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3376294" y="3149496"/>
            <a:ext cx="182880" cy="182880"/>
          </a:xfrm>
          <a:prstGeom prst="triangle">
            <a:avLst/>
          </a:prstGeom>
          <a:noFill/>
          <a:ln w="1270">
            <a:solidFill>
              <a:srgbClr val="8EED42"/>
            </a:solidFill>
            <a:prstDash val="solid"/>
          </a:ln>
        </p:spPr>
      </p:sp>
      <p:sp>
        <p:nvSpPr>
          <p:cNvPr id="3" name="Shape 1"/>
          <p:cNvSpPr/>
          <p:nvPr/>
        </p:nvSpPr>
        <p:spPr>
          <a:xfrm>
            <a:off x="2765719" y="2392320"/>
            <a:ext cx="182880" cy="182880"/>
          </a:xfrm>
          <a:prstGeom prst="rect">
            <a:avLst/>
          </a:prstGeom>
          <a:noFill/>
          <a:ln w="1270">
            <a:solidFill>
              <a:srgbClr val="8622DC"/>
            </a:solidFill>
            <a:prstDash val="solid"/>
          </a:ln>
        </p:spPr>
      </p:sp>
      <p:sp>
        <p:nvSpPr>
          <p:cNvPr id="4" name="Shape 2"/>
          <p:cNvSpPr/>
          <p:nvPr/>
        </p:nvSpPr>
        <p:spPr>
          <a:xfrm>
            <a:off x="5535549" y="1543253"/>
            <a:ext cx="182880" cy="182880"/>
          </a:xfrm>
          <a:prstGeom prst="triangle">
            <a:avLst/>
          </a:prstGeom>
          <a:noFill/>
          <a:ln w="1270">
            <a:solidFill>
              <a:srgbClr val="F76EA7"/>
            </a:solidFill>
            <a:prstDash val="solid"/>
          </a:ln>
        </p:spPr>
      </p:sp>
      <p:sp>
        <p:nvSpPr>
          <p:cNvPr id="5" name="Shape 3"/>
          <p:cNvSpPr/>
          <p:nvPr/>
        </p:nvSpPr>
        <p:spPr>
          <a:xfrm>
            <a:off x="1881215" y="3686708"/>
            <a:ext cx="182880" cy="182880"/>
          </a:xfrm>
          <a:prstGeom prst="rect">
            <a:avLst/>
          </a:prstGeom>
          <a:noFill/>
          <a:ln w="1270">
            <a:solidFill>
              <a:srgbClr val="7648CC"/>
            </a:solidFill>
            <a:prstDash val="solid"/>
          </a:ln>
        </p:spPr>
      </p:sp>
      <p:sp>
        <p:nvSpPr>
          <p:cNvPr id="6" name="Shape 4"/>
          <p:cNvSpPr/>
          <p:nvPr/>
        </p:nvSpPr>
        <p:spPr>
          <a:xfrm>
            <a:off x="661370" y="940663"/>
            <a:ext cx="182880" cy="182880"/>
          </a:xfrm>
          <a:prstGeom prst="sun">
            <a:avLst/>
          </a:prstGeom>
          <a:noFill/>
          <a:ln w="1270">
            <a:solidFill>
              <a:srgbClr val="8406F4"/>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The Attention Mechanism: Focusing on What Matters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Attention allows the model to focus on the most relevant parts of the input sequence when processing each element.</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Analogy:</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Like a student paying attention to specific parts of a lecture while filtering out distractions.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How it Works: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The model learns to assign weights to different parts of the input, indicating their importance.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Benefits: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Improves accuracy, handles long-range dependencies, and provides interpretability.</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3</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718801" y="3147073"/>
            <a:ext cx="182880" cy="182880"/>
          </a:xfrm>
          <a:prstGeom prst="triangle">
            <a:avLst/>
          </a:prstGeom>
          <a:noFill/>
          <a:ln w="1270">
            <a:solidFill>
              <a:srgbClr val="2A8E71"/>
            </a:solidFill>
            <a:prstDash val="solid"/>
          </a:ln>
        </p:spPr>
      </p:sp>
      <p:sp>
        <p:nvSpPr>
          <p:cNvPr id="3" name="Shape 1"/>
          <p:cNvSpPr/>
          <p:nvPr/>
        </p:nvSpPr>
        <p:spPr>
          <a:xfrm>
            <a:off x="3532642" y="1296603"/>
            <a:ext cx="182880" cy="182880"/>
          </a:xfrm>
          <a:prstGeom prst="sun">
            <a:avLst/>
          </a:prstGeom>
          <a:noFill/>
          <a:ln w="1270">
            <a:solidFill>
              <a:srgbClr val="5285E2"/>
            </a:solidFill>
            <a:prstDash val="solid"/>
          </a:ln>
        </p:spPr>
      </p:sp>
      <p:sp>
        <p:nvSpPr>
          <p:cNvPr id="4" name="Shape 2"/>
          <p:cNvSpPr/>
          <p:nvPr/>
        </p:nvSpPr>
        <p:spPr>
          <a:xfrm>
            <a:off x="5141749" y="903693"/>
            <a:ext cx="182880" cy="182880"/>
          </a:xfrm>
          <a:prstGeom prst="sun">
            <a:avLst/>
          </a:prstGeom>
          <a:noFill/>
          <a:ln w="1270">
            <a:solidFill>
              <a:srgbClr val="4E6D75"/>
            </a:solidFill>
            <a:prstDash val="solid"/>
          </a:ln>
        </p:spPr>
      </p:sp>
      <p:sp>
        <p:nvSpPr>
          <p:cNvPr id="5" name="Shape 3"/>
          <p:cNvSpPr/>
          <p:nvPr/>
        </p:nvSpPr>
        <p:spPr>
          <a:xfrm>
            <a:off x="7626822" y="3405385"/>
            <a:ext cx="182880" cy="182880"/>
          </a:xfrm>
          <a:prstGeom prst="cube">
            <a:avLst/>
          </a:prstGeom>
          <a:noFill/>
          <a:ln w="1270">
            <a:solidFill>
              <a:srgbClr val="98D56C"/>
            </a:solidFill>
            <a:prstDash val="solid"/>
          </a:ln>
        </p:spPr>
      </p:sp>
      <p:sp>
        <p:nvSpPr>
          <p:cNvPr id="6" name="Shape 4"/>
          <p:cNvSpPr/>
          <p:nvPr/>
        </p:nvSpPr>
        <p:spPr>
          <a:xfrm>
            <a:off x="2834632" y="4306715"/>
            <a:ext cx="182880" cy="182880"/>
          </a:xfrm>
          <a:prstGeom prst="cube">
            <a:avLst/>
          </a:prstGeom>
          <a:noFill/>
          <a:ln w="1270">
            <a:solidFill>
              <a:srgbClr val="83EB59"/>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Self-Attention: Understanding Relationships Within the Sequence</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Self-attention is a specific type of attention mechanism where the input sequence attends to itself.</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Goal:</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Determine the relationships between different words/tokens within the same sentence/sequence.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Process: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Each word interacts with all other words in the sequence to determine its context.</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Example: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In the sentence "The cat sat on the mat," self-attention helps the model understand that "cat" is the subject of the verb "sat."</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4</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928749" y="3940543"/>
            <a:ext cx="182880" cy="182880"/>
          </a:xfrm>
          <a:prstGeom prst="sun">
            <a:avLst/>
          </a:prstGeom>
          <a:noFill/>
          <a:ln w="1270">
            <a:solidFill>
              <a:srgbClr val="604598"/>
            </a:solidFill>
            <a:prstDash val="solid"/>
          </a:ln>
        </p:spPr>
      </p:sp>
      <p:sp>
        <p:nvSpPr>
          <p:cNvPr id="3" name="Shape 1"/>
          <p:cNvSpPr/>
          <p:nvPr/>
        </p:nvSpPr>
        <p:spPr>
          <a:xfrm>
            <a:off x="1120378" y="3228475"/>
            <a:ext cx="182880" cy="182880"/>
          </a:xfrm>
          <a:prstGeom prst="rect">
            <a:avLst/>
          </a:prstGeom>
          <a:noFill/>
          <a:ln w="1270">
            <a:solidFill>
              <a:srgbClr val="C46B75"/>
            </a:solidFill>
            <a:prstDash val="solid"/>
          </a:ln>
        </p:spPr>
      </p:sp>
      <p:sp>
        <p:nvSpPr>
          <p:cNvPr id="4" name="Shape 2"/>
          <p:cNvSpPr/>
          <p:nvPr/>
        </p:nvSpPr>
        <p:spPr>
          <a:xfrm>
            <a:off x="3940752" y="48908"/>
            <a:ext cx="182880" cy="182880"/>
          </a:xfrm>
          <a:prstGeom prst="sun">
            <a:avLst/>
          </a:prstGeom>
          <a:noFill/>
          <a:ln w="1270">
            <a:solidFill>
              <a:srgbClr val="3A2728"/>
            </a:solidFill>
            <a:prstDash val="solid"/>
          </a:ln>
        </p:spPr>
      </p:sp>
      <p:sp>
        <p:nvSpPr>
          <p:cNvPr id="5" name="Shape 3"/>
          <p:cNvSpPr/>
          <p:nvPr/>
        </p:nvSpPr>
        <p:spPr>
          <a:xfrm>
            <a:off x="365858" y="3696166"/>
            <a:ext cx="182880" cy="182880"/>
          </a:xfrm>
          <a:prstGeom prst="sun">
            <a:avLst/>
          </a:prstGeom>
          <a:noFill/>
          <a:ln w="1270">
            <a:solidFill>
              <a:srgbClr val="ABC798"/>
            </a:solidFill>
            <a:prstDash val="solid"/>
          </a:ln>
        </p:spPr>
      </p:sp>
      <p:sp>
        <p:nvSpPr>
          <p:cNvPr id="6" name="Shape 4"/>
          <p:cNvSpPr/>
          <p:nvPr/>
        </p:nvSpPr>
        <p:spPr>
          <a:xfrm>
            <a:off x="6523858" y="4299779"/>
            <a:ext cx="182880" cy="182880"/>
          </a:xfrm>
          <a:prstGeom prst="triangle">
            <a:avLst/>
          </a:prstGeom>
          <a:noFill/>
          <a:ln w="1270">
            <a:solidFill>
              <a:srgbClr val="2F8EC5"/>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Transformer Architecture: Encoder-Decoder Structure</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Transformers typically follow an encoder-decoder architecture: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Encoder:</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Processes the input sequence and creates a contextualized representation.</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Decoder:</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Generates the output sequence based on the encoded representation and previously generated tokens.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Stacks of Layers: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Both encoder and decoder are usually composed of multiple stacked layers of self-attention and feed-forward networks.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5</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3662258" y="2842997"/>
            <a:ext cx="182880" cy="182880"/>
          </a:xfrm>
          <a:prstGeom prst="triangle">
            <a:avLst/>
          </a:prstGeom>
          <a:noFill/>
          <a:ln w="1270">
            <a:solidFill>
              <a:srgbClr val="CB637D"/>
            </a:solidFill>
            <a:prstDash val="solid"/>
          </a:ln>
        </p:spPr>
      </p:sp>
      <p:sp>
        <p:nvSpPr>
          <p:cNvPr id="3" name="Shape 1"/>
          <p:cNvSpPr/>
          <p:nvPr/>
        </p:nvSpPr>
        <p:spPr>
          <a:xfrm>
            <a:off x="7896985" y="1741230"/>
            <a:ext cx="182880" cy="182880"/>
          </a:xfrm>
          <a:prstGeom prst="triangle">
            <a:avLst/>
          </a:prstGeom>
          <a:noFill/>
          <a:ln w="1270">
            <a:solidFill>
              <a:srgbClr val="33AEFB"/>
            </a:solidFill>
            <a:prstDash val="solid"/>
          </a:ln>
        </p:spPr>
      </p:sp>
      <p:sp>
        <p:nvSpPr>
          <p:cNvPr id="4" name="Shape 2"/>
          <p:cNvSpPr/>
          <p:nvPr/>
        </p:nvSpPr>
        <p:spPr>
          <a:xfrm>
            <a:off x="2579324" y="979718"/>
            <a:ext cx="182880" cy="182880"/>
          </a:xfrm>
          <a:prstGeom prst="cube">
            <a:avLst/>
          </a:prstGeom>
          <a:noFill/>
          <a:ln w="1270">
            <a:solidFill>
              <a:srgbClr val="751A19"/>
            </a:solidFill>
            <a:prstDash val="solid"/>
          </a:ln>
        </p:spPr>
      </p:sp>
      <p:sp>
        <p:nvSpPr>
          <p:cNvPr id="5" name="Shape 3"/>
          <p:cNvSpPr/>
          <p:nvPr/>
        </p:nvSpPr>
        <p:spPr>
          <a:xfrm>
            <a:off x="247196" y="2947121"/>
            <a:ext cx="182880" cy="182880"/>
          </a:xfrm>
          <a:prstGeom prst="triangle">
            <a:avLst/>
          </a:prstGeom>
          <a:noFill/>
          <a:ln w="1270">
            <a:solidFill>
              <a:srgbClr val="E75799"/>
            </a:solidFill>
            <a:prstDash val="solid"/>
          </a:ln>
        </p:spPr>
      </p:sp>
      <p:sp>
        <p:nvSpPr>
          <p:cNvPr id="6" name="Shape 4"/>
          <p:cNvSpPr/>
          <p:nvPr/>
        </p:nvSpPr>
        <p:spPr>
          <a:xfrm>
            <a:off x="2364892" y="2339757"/>
            <a:ext cx="182880" cy="182880"/>
          </a:xfrm>
          <a:prstGeom prst="rect">
            <a:avLst/>
          </a:prstGeom>
          <a:noFill/>
          <a:ln w="1270">
            <a:solidFill>
              <a:srgbClr val="F433A1"/>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The Encoder: Building Contextual Understanding</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The encoder is responsible for understanding the input sequence.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Layers: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Typically consists of multiple identical layers stacked on top of each other.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Components: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Each layer includes: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Self-attention mechanism</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Feed-forward network</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Residual connections and layer normalization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Output: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 rich, contextualized representation of the input sequence.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6</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855429" y="4423373"/>
            <a:ext cx="182880" cy="182880"/>
          </a:xfrm>
          <a:prstGeom prst="sun">
            <a:avLst/>
          </a:prstGeom>
          <a:noFill/>
          <a:ln w="1270">
            <a:solidFill>
              <a:srgbClr val="FD29D6"/>
            </a:solidFill>
            <a:prstDash val="solid"/>
          </a:ln>
        </p:spPr>
      </p:sp>
      <p:sp>
        <p:nvSpPr>
          <p:cNvPr id="3" name="Shape 1"/>
          <p:cNvSpPr/>
          <p:nvPr/>
        </p:nvSpPr>
        <p:spPr>
          <a:xfrm>
            <a:off x="6482068" y="3914966"/>
            <a:ext cx="182880" cy="182880"/>
          </a:xfrm>
          <a:prstGeom prst="cube">
            <a:avLst/>
          </a:prstGeom>
          <a:noFill/>
          <a:ln w="1270">
            <a:solidFill>
              <a:srgbClr val="7328EA"/>
            </a:solidFill>
            <a:prstDash val="solid"/>
          </a:ln>
        </p:spPr>
      </p:sp>
      <p:sp>
        <p:nvSpPr>
          <p:cNvPr id="4" name="Shape 2"/>
          <p:cNvSpPr/>
          <p:nvPr/>
        </p:nvSpPr>
        <p:spPr>
          <a:xfrm>
            <a:off x="3427068" y="1371157"/>
            <a:ext cx="182880" cy="182880"/>
          </a:xfrm>
          <a:prstGeom prst="triangle">
            <a:avLst/>
          </a:prstGeom>
          <a:noFill/>
          <a:ln w="1270">
            <a:solidFill>
              <a:srgbClr val="96B7E2"/>
            </a:solidFill>
            <a:prstDash val="solid"/>
          </a:ln>
        </p:spPr>
      </p:sp>
      <p:sp>
        <p:nvSpPr>
          <p:cNvPr id="5" name="Shape 3"/>
          <p:cNvSpPr/>
          <p:nvPr/>
        </p:nvSpPr>
        <p:spPr>
          <a:xfrm>
            <a:off x="7374674" y="2939612"/>
            <a:ext cx="182880" cy="182880"/>
          </a:xfrm>
          <a:prstGeom prst="sun">
            <a:avLst/>
          </a:prstGeom>
          <a:noFill/>
          <a:ln w="1270">
            <a:solidFill>
              <a:srgbClr val="973261"/>
            </a:solidFill>
            <a:prstDash val="solid"/>
          </a:ln>
        </p:spPr>
      </p:sp>
      <p:sp>
        <p:nvSpPr>
          <p:cNvPr id="6" name="Shape 4"/>
          <p:cNvSpPr/>
          <p:nvPr/>
        </p:nvSpPr>
        <p:spPr>
          <a:xfrm>
            <a:off x="1475803" y="3933363"/>
            <a:ext cx="182880" cy="182880"/>
          </a:xfrm>
          <a:prstGeom prst="cube">
            <a:avLst/>
          </a:prstGeom>
          <a:noFill/>
          <a:ln w="1270">
            <a:solidFill>
              <a:srgbClr val="C0139D"/>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The Decoder: Generating the Output Sequence</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The decoder generates the output sequence, one token at a time.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Layers: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Similar to the encoder, composed of stacked layers.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Components: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Each layer includes: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Masked self-attention (prevents attending to future tokens)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Encoder-decoder attention (attends to the encoder output)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Feed-forward network</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Residual connections and layer normalization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Output: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The predicted output sequence.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7</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18274" y="4024581"/>
            <a:ext cx="182880" cy="182880"/>
          </a:xfrm>
          <a:prstGeom prst="rect">
            <a:avLst/>
          </a:prstGeom>
          <a:noFill/>
          <a:ln w="1270">
            <a:solidFill>
              <a:srgbClr val="D3B7A5"/>
            </a:solidFill>
            <a:prstDash val="solid"/>
          </a:ln>
        </p:spPr>
      </p:sp>
      <p:sp>
        <p:nvSpPr>
          <p:cNvPr id="3" name="Shape 1"/>
          <p:cNvSpPr/>
          <p:nvPr/>
        </p:nvSpPr>
        <p:spPr>
          <a:xfrm>
            <a:off x="4139189" y="2709948"/>
            <a:ext cx="182880" cy="182880"/>
          </a:xfrm>
          <a:prstGeom prst="sun">
            <a:avLst/>
          </a:prstGeom>
          <a:noFill/>
          <a:ln w="1270">
            <a:solidFill>
              <a:srgbClr val="DD8366"/>
            </a:solidFill>
            <a:prstDash val="solid"/>
          </a:ln>
        </p:spPr>
      </p:sp>
      <p:sp>
        <p:nvSpPr>
          <p:cNvPr id="4" name="Shape 2"/>
          <p:cNvSpPr/>
          <p:nvPr/>
        </p:nvSpPr>
        <p:spPr>
          <a:xfrm>
            <a:off x="4252008" y="3865635"/>
            <a:ext cx="182880" cy="182880"/>
          </a:xfrm>
          <a:prstGeom prst="rect">
            <a:avLst/>
          </a:prstGeom>
          <a:noFill/>
          <a:ln w="1270">
            <a:solidFill>
              <a:srgbClr val="71BFCF"/>
            </a:solidFill>
            <a:prstDash val="solid"/>
          </a:ln>
        </p:spPr>
      </p:sp>
      <p:sp>
        <p:nvSpPr>
          <p:cNvPr id="5" name="Shape 3"/>
          <p:cNvSpPr/>
          <p:nvPr/>
        </p:nvSpPr>
        <p:spPr>
          <a:xfrm>
            <a:off x="4358490" y="67383"/>
            <a:ext cx="182880" cy="182880"/>
          </a:xfrm>
          <a:prstGeom prst="sun">
            <a:avLst/>
          </a:prstGeom>
          <a:noFill/>
          <a:ln w="1270">
            <a:solidFill>
              <a:srgbClr val="956D39"/>
            </a:solidFill>
            <a:prstDash val="solid"/>
          </a:ln>
        </p:spPr>
      </p:sp>
      <p:sp>
        <p:nvSpPr>
          <p:cNvPr id="6" name="Shape 4"/>
          <p:cNvSpPr/>
          <p:nvPr/>
        </p:nvSpPr>
        <p:spPr>
          <a:xfrm>
            <a:off x="2055954" y="3369846"/>
            <a:ext cx="182880" cy="182880"/>
          </a:xfrm>
          <a:prstGeom prst="rect">
            <a:avLst/>
          </a:prstGeom>
          <a:noFill/>
          <a:ln w="1270">
            <a:solidFill>
              <a:srgbClr val="A6BADF"/>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Multi-Head Attention: Capturing Diverse Relationships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Multi-head attention allows the model to attend to different parts of the input sequence in parallel using multiple "attention heads".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Benefit:</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Captures different aspects of the relationships between words/tokens.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Process: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Each head learns a different set of attention weights.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Example: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One head might focus on syntactic relationships, while another focuses on semantic relationships.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8</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795347" y="2622181"/>
            <a:ext cx="182880" cy="182880"/>
          </a:xfrm>
          <a:prstGeom prst="rect">
            <a:avLst/>
          </a:prstGeom>
          <a:noFill/>
          <a:ln w="1270">
            <a:solidFill>
              <a:srgbClr val="07C0AC"/>
            </a:solidFill>
            <a:prstDash val="solid"/>
          </a:ln>
        </p:spPr>
      </p:sp>
      <p:sp>
        <p:nvSpPr>
          <p:cNvPr id="3" name="Shape 1"/>
          <p:cNvSpPr/>
          <p:nvPr/>
        </p:nvSpPr>
        <p:spPr>
          <a:xfrm>
            <a:off x="6293547" y="287662"/>
            <a:ext cx="182880" cy="182880"/>
          </a:xfrm>
          <a:prstGeom prst="rect">
            <a:avLst/>
          </a:prstGeom>
          <a:noFill/>
          <a:ln w="1270">
            <a:solidFill>
              <a:srgbClr val="BDA46C"/>
            </a:solidFill>
            <a:prstDash val="solid"/>
          </a:ln>
        </p:spPr>
      </p:sp>
      <p:sp>
        <p:nvSpPr>
          <p:cNvPr id="4" name="Shape 2"/>
          <p:cNvSpPr/>
          <p:nvPr/>
        </p:nvSpPr>
        <p:spPr>
          <a:xfrm>
            <a:off x="7771888" y="486235"/>
            <a:ext cx="182880" cy="182880"/>
          </a:xfrm>
          <a:prstGeom prst="rect">
            <a:avLst/>
          </a:prstGeom>
          <a:noFill/>
          <a:ln w="1270">
            <a:solidFill>
              <a:srgbClr val="292D83"/>
            </a:solidFill>
            <a:prstDash val="solid"/>
          </a:ln>
        </p:spPr>
      </p:sp>
      <p:sp>
        <p:nvSpPr>
          <p:cNvPr id="5" name="Shape 3"/>
          <p:cNvSpPr/>
          <p:nvPr/>
        </p:nvSpPr>
        <p:spPr>
          <a:xfrm>
            <a:off x="2706755" y="106994"/>
            <a:ext cx="182880" cy="182880"/>
          </a:xfrm>
          <a:prstGeom prst="triangle">
            <a:avLst/>
          </a:prstGeom>
          <a:noFill/>
          <a:ln w="1270">
            <a:solidFill>
              <a:srgbClr val="900314"/>
            </a:solidFill>
            <a:prstDash val="solid"/>
          </a:ln>
        </p:spPr>
      </p:sp>
      <p:sp>
        <p:nvSpPr>
          <p:cNvPr id="6" name="Shape 4"/>
          <p:cNvSpPr/>
          <p:nvPr/>
        </p:nvSpPr>
        <p:spPr>
          <a:xfrm>
            <a:off x="3074668" y="3383653"/>
            <a:ext cx="182880" cy="182880"/>
          </a:xfrm>
          <a:prstGeom prst="sun">
            <a:avLst/>
          </a:prstGeom>
          <a:noFill/>
          <a:ln w="1270">
            <a:solidFill>
              <a:srgbClr val="0983CD"/>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Positional Encoding:  Adding Sequence Order Information</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Transformers don't inherently understand the order of words in a sequence.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Problem:</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The attention mechanism is permutation-invariant; it treats all words equally regardless of their position.</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Solution:</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Positional encoding adds information about the position of each word in the sequence.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Techniques: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Sine and cosine functions are commonly used to create positional encodings.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9</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2025-02-24T11:51:26Z</dcterms:created>
  <dcterms:modified xsi:type="dcterms:W3CDTF">2025-02-24T11:51:26Z</dcterms:modified>
</cp:coreProperties>
</file>