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39381" y="1848185"/>
            <a:ext cx="182880" cy="182880"/>
          </a:xfrm>
          <a:prstGeom prst="rect">
            <a:avLst/>
          </a:prstGeom>
          <a:noFill/>
          <a:ln w="1270">
            <a:solidFill>
              <a:srgbClr val="65254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59042" y="736294"/>
            <a:ext cx="182880" cy="182880"/>
          </a:xfrm>
          <a:prstGeom prst="cube">
            <a:avLst/>
          </a:prstGeom>
          <a:noFill/>
          <a:ln w="1270">
            <a:solidFill>
              <a:srgbClr val="3F190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09619" y="1081503"/>
            <a:ext cx="182880" cy="182880"/>
          </a:xfrm>
          <a:prstGeom prst="triangle">
            <a:avLst/>
          </a:prstGeom>
          <a:noFill/>
          <a:ln w="1270">
            <a:solidFill>
              <a:srgbClr val="30517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34900" y="1162433"/>
            <a:ext cx="182880" cy="182880"/>
          </a:xfrm>
          <a:prstGeom prst="rect">
            <a:avLst/>
          </a:prstGeom>
          <a:noFill/>
          <a:ln w="1270">
            <a:solidFill>
              <a:srgbClr val="BDEB5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78552" y="4389082"/>
            <a:ext cx="182880" cy="182880"/>
          </a:xfrm>
          <a:prstGeom prst="triangle">
            <a:avLst/>
          </a:prstGeom>
          <a:noFill/>
          <a:ln w="1270">
            <a:solidFill>
              <a:srgbClr val="65E6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Communication: An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wireless communication, from the underlying principles to popular technologies. We'll explore: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Fundamentals: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is wireless communication and why is it important?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Frequencies, modulation, and protocols.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Technologies: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Wi-Fi, Bluetooth, Cellular Networks.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wireless communication is used in everyday life.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32722" y="3916095"/>
            <a:ext cx="182880" cy="182880"/>
          </a:xfrm>
          <a:prstGeom prst="cube">
            <a:avLst/>
          </a:prstGeom>
          <a:noFill/>
          <a:ln w="1270">
            <a:solidFill>
              <a:srgbClr val="839D5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80057" y="584852"/>
            <a:ext cx="182880" cy="182880"/>
          </a:xfrm>
          <a:prstGeom prst="triangle">
            <a:avLst/>
          </a:prstGeom>
          <a:noFill/>
          <a:ln w="1270">
            <a:solidFill>
              <a:srgbClr val="B7FA7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299925" y="2435682"/>
            <a:ext cx="182880" cy="182880"/>
          </a:xfrm>
          <a:prstGeom prst="sun">
            <a:avLst/>
          </a:prstGeom>
          <a:noFill/>
          <a:ln w="1270">
            <a:solidFill>
              <a:srgbClr val="4C337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2176" y="2258801"/>
            <a:ext cx="182880" cy="182880"/>
          </a:xfrm>
          <a:prstGeom prst="triangle">
            <a:avLst/>
          </a:prstGeom>
          <a:noFill/>
          <a:ln w="1270">
            <a:solidFill>
              <a:srgbClr val="D7CFF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050861" y="2152919"/>
            <a:ext cx="182880" cy="182880"/>
          </a:xfrm>
          <a:prstGeom prst="triangle">
            <a:avLst/>
          </a:prstGeom>
          <a:noFill/>
          <a:ln w="1270">
            <a:solidFill>
              <a:srgbClr val="EFF15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Wireless Concepts: Interference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 occurs when unwanted signals disrupt wireless communication.  It can reduce signal quality and data rates.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Sources of interference: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Other wireless devices, electrical equipment, physical obstacles.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Mitigation techniques: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Frequency hopping, spread spectrum, shielding.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76391" y="1900690"/>
            <a:ext cx="182880" cy="182880"/>
          </a:xfrm>
          <a:prstGeom prst="sun">
            <a:avLst/>
          </a:prstGeom>
          <a:noFill/>
          <a:ln w="1270">
            <a:solidFill>
              <a:srgbClr val="94D0B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3187" y="1063578"/>
            <a:ext cx="182880" cy="182880"/>
          </a:xfrm>
          <a:prstGeom prst="triangle">
            <a:avLst/>
          </a:prstGeom>
          <a:noFill/>
          <a:ln w="1270">
            <a:solidFill>
              <a:srgbClr val="8D838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94996" y="2284027"/>
            <a:ext cx="182880" cy="182880"/>
          </a:xfrm>
          <a:prstGeom prst="sun">
            <a:avLst/>
          </a:prstGeom>
          <a:noFill/>
          <a:ln w="1270">
            <a:solidFill>
              <a:srgbClr val="B67B9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21018" y="1448555"/>
            <a:ext cx="182880" cy="182880"/>
          </a:xfrm>
          <a:prstGeom prst="triangle">
            <a:avLst/>
          </a:prstGeom>
          <a:noFill/>
          <a:ln w="1270">
            <a:solidFill>
              <a:srgbClr val="3CEF0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23512" y="1936205"/>
            <a:ext cx="182880" cy="182880"/>
          </a:xfrm>
          <a:prstGeom prst="cube">
            <a:avLst/>
          </a:prstGeom>
          <a:noFill/>
          <a:ln w="1270">
            <a:solidFill>
              <a:srgbClr val="212FE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Protocols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protocols are sets of rules and standards that govern how wireless devices communicate with each other.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Wi-Fi: IEEE 802.11 standards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Bluetooth: Bluetooth standards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Cellular: 3G, 4G, 5G standards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40741" y="453882"/>
            <a:ext cx="182880" cy="182880"/>
          </a:xfrm>
          <a:prstGeom prst="triangle">
            <a:avLst/>
          </a:prstGeom>
          <a:noFill/>
          <a:ln w="1270">
            <a:solidFill>
              <a:srgbClr val="32BD3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88978" y="1779463"/>
            <a:ext cx="182880" cy="182880"/>
          </a:xfrm>
          <a:prstGeom prst="cube">
            <a:avLst/>
          </a:prstGeom>
          <a:noFill/>
          <a:ln w="1270">
            <a:solidFill>
              <a:srgbClr val="AD1A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67" y="3040899"/>
            <a:ext cx="182880" cy="182880"/>
          </a:xfrm>
          <a:prstGeom prst="cube">
            <a:avLst/>
          </a:prstGeom>
          <a:noFill/>
          <a:ln w="1270">
            <a:solidFill>
              <a:srgbClr val="E9E1E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40843" y="930204"/>
            <a:ext cx="182880" cy="182880"/>
          </a:xfrm>
          <a:prstGeom prst="cube">
            <a:avLst/>
          </a:prstGeom>
          <a:noFill/>
          <a:ln w="1270">
            <a:solidFill>
              <a:srgbClr val="E21D5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58453" y="4116085"/>
            <a:ext cx="182880" cy="182880"/>
          </a:xfrm>
          <a:prstGeom prst="triangle">
            <a:avLst/>
          </a:prstGeom>
          <a:noFill/>
          <a:ln w="1270">
            <a:solidFill>
              <a:srgbClr val="B033A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Wi-Fi (Wireless Fidelity)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 is a popular wireless networking technology that allows devices to connect to the internet wirelessly.  It uses the IEEE 802.11 standards.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uses: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Home networks, office networks, public hotspots.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data rates, widespread availability.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Limited range compared to cellular.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3387" y="3048171"/>
            <a:ext cx="182880" cy="182880"/>
          </a:xfrm>
          <a:prstGeom prst="sun">
            <a:avLst/>
          </a:prstGeom>
          <a:noFill/>
          <a:ln w="1270">
            <a:solidFill>
              <a:srgbClr val="06314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07724" y="1011524"/>
            <a:ext cx="182880" cy="182880"/>
          </a:xfrm>
          <a:prstGeom prst="triangle">
            <a:avLst/>
          </a:prstGeom>
          <a:noFill/>
          <a:ln w="1270">
            <a:solidFill>
              <a:srgbClr val="B34D3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96016" y="797453"/>
            <a:ext cx="182880" cy="182880"/>
          </a:xfrm>
          <a:prstGeom prst="sun">
            <a:avLst/>
          </a:prstGeom>
          <a:noFill/>
          <a:ln w="1270">
            <a:solidFill>
              <a:srgbClr val="FF0DC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11706" y="575988"/>
            <a:ext cx="182880" cy="182880"/>
          </a:xfrm>
          <a:prstGeom prst="cube">
            <a:avLst/>
          </a:prstGeom>
          <a:noFill/>
          <a:ln w="1270">
            <a:solidFill>
              <a:srgbClr val="E9835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52078" y="4203599"/>
            <a:ext cx="182880" cy="182880"/>
          </a:xfrm>
          <a:prstGeom prst="triangle">
            <a:avLst/>
          </a:prstGeom>
          <a:noFill/>
          <a:ln w="1270">
            <a:solidFill>
              <a:srgbClr val="37F27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Bluetooth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Bluetooth is a short-range wireless technology used for connecting devices like headphones, keyboards, and mice.  It's designed for low power consumption.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uses: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audio, file transfer, device pairing.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 power, easy pairing.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Limited range and data rate compared to Wi-Fi.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44402" y="2252846"/>
            <a:ext cx="182880" cy="182880"/>
          </a:xfrm>
          <a:prstGeom prst="sun">
            <a:avLst/>
          </a:prstGeom>
          <a:noFill/>
          <a:ln w="1270">
            <a:solidFill>
              <a:srgbClr val="C570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89880" y="884309"/>
            <a:ext cx="182880" cy="182880"/>
          </a:xfrm>
          <a:prstGeom prst="triangle">
            <a:avLst/>
          </a:prstGeom>
          <a:noFill/>
          <a:ln w="1270">
            <a:solidFill>
              <a:srgbClr val="705F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90411" y="1521684"/>
            <a:ext cx="182880" cy="182880"/>
          </a:xfrm>
          <a:prstGeom prst="triangle">
            <a:avLst/>
          </a:prstGeom>
          <a:noFill/>
          <a:ln w="1270">
            <a:solidFill>
              <a:srgbClr val="14EDB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53279" y="3027306"/>
            <a:ext cx="182880" cy="182880"/>
          </a:xfrm>
          <a:prstGeom prst="cube">
            <a:avLst/>
          </a:prstGeom>
          <a:noFill/>
          <a:ln w="1270">
            <a:solidFill>
              <a:srgbClr val="96697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24806" y="2247395"/>
            <a:ext cx="182880" cy="182880"/>
          </a:xfrm>
          <a:prstGeom prst="rect">
            <a:avLst/>
          </a:prstGeom>
          <a:noFill/>
          <a:ln w="1270">
            <a:solidFill>
              <a:srgbClr val="07220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Cellular Networks (3G, 4G, 5G)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Cellular networks provide wide-area wireless connectivity using cell towers.  3G, 4G, and 5G represent different generations of cellular technology.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uses: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Mobile internet access, phone calls, text messaging.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Wide coverage area, mobility.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Higher power consumption than Wi-Fi, data costs.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56439" y="2454427"/>
            <a:ext cx="182880" cy="182880"/>
          </a:xfrm>
          <a:prstGeom prst="sun">
            <a:avLst/>
          </a:prstGeom>
          <a:noFill/>
          <a:ln w="1270">
            <a:solidFill>
              <a:srgbClr val="28028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75495" y="2861892"/>
            <a:ext cx="182880" cy="182880"/>
          </a:xfrm>
          <a:prstGeom prst="sun">
            <a:avLst/>
          </a:prstGeom>
          <a:noFill/>
          <a:ln w="1270">
            <a:solidFill>
              <a:srgbClr val="020AE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29816" y="3030535"/>
            <a:ext cx="182880" cy="182880"/>
          </a:xfrm>
          <a:prstGeom prst="sun">
            <a:avLst/>
          </a:prstGeom>
          <a:noFill/>
          <a:ln w="1270">
            <a:solidFill>
              <a:srgbClr val="8001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74287" y="2683986"/>
            <a:ext cx="182880" cy="182880"/>
          </a:xfrm>
          <a:prstGeom prst="cube">
            <a:avLst/>
          </a:prstGeom>
          <a:noFill/>
          <a:ln w="1270">
            <a:solidFill>
              <a:srgbClr val="71816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558379" y="4461170"/>
            <a:ext cx="182880" cy="182880"/>
          </a:xfrm>
          <a:prstGeom prst="sun">
            <a:avLst/>
          </a:prstGeom>
          <a:noFill/>
          <a:ln w="1270">
            <a:solidFill>
              <a:srgbClr val="F6431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5G: The Next Generation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5G (Fifth Generation) cellular technology offers significant improvements over 4G, including: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speeds: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Significantly faster data rates.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latency: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Reduced delay, enabling real-time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capacity: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Handles more devices simultaneously.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Applications: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Autonomous vehicles, IoT, AR/VR.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91603" y="3893969"/>
            <a:ext cx="182880" cy="182880"/>
          </a:xfrm>
          <a:prstGeom prst="triangle">
            <a:avLst/>
          </a:prstGeom>
          <a:noFill/>
          <a:ln w="1270">
            <a:solidFill>
              <a:srgbClr val="8CC3D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64168" y="1966011"/>
            <a:ext cx="182880" cy="182880"/>
          </a:xfrm>
          <a:prstGeom prst="rect">
            <a:avLst/>
          </a:prstGeom>
          <a:noFill/>
          <a:ln w="1270">
            <a:solidFill>
              <a:srgbClr val="D398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41197" y="3498959"/>
            <a:ext cx="182880" cy="182880"/>
          </a:xfrm>
          <a:prstGeom prst="cube">
            <a:avLst/>
          </a:prstGeom>
          <a:noFill/>
          <a:ln w="1270">
            <a:solidFill>
              <a:srgbClr val="680E2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00192" y="2315948"/>
            <a:ext cx="182880" cy="182880"/>
          </a:xfrm>
          <a:prstGeom prst="sun">
            <a:avLst/>
          </a:prstGeom>
          <a:noFill/>
          <a:ln w="1270">
            <a:solidFill>
              <a:srgbClr val="1B90B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00034" y="2912557"/>
            <a:ext cx="182880" cy="182880"/>
          </a:xfrm>
          <a:prstGeom prst="sun">
            <a:avLst/>
          </a:prstGeom>
          <a:noFill/>
          <a:ln w="1270">
            <a:solidFill>
              <a:srgbClr val="9CEFF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Smart Homes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is the backbone of smart homes, enabling: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Lighting: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lights remotely.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Thermostats: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Automated temperature control.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Systems: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cameras and sensors.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Voice Assistants: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Control devices with voice commands.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54223" y="2742543"/>
            <a:ext cx="182880" cy="182880"/>
          </a:xfrm>
          <a:prstGeom prst="rect">
            <a:avLst/>
          </a:prstGeom>
          <a:noFill/>
          <a:ln w="1270">
            <a:solidFill>
              <a:srgbClr val="93BB8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48305" y="238160"/>
            <a:ext cx="182880" cy="182880"/>
          </a:xfrm>
          <a:prstGeom prst="cube">
            <a:avLst/>
          </a:prstGeom>
          <a:noFill/>
          <a:ln w="1270">
            <a:solidFill>
              <a:srgbClr val="81D7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02635" y="2725523"/>
            <a:ext cx="182880" cy="182880"/>
          </a:xfrm>
          <a:prstGeom prst="rect">
            <a:avLst/>
          </a:prstGeom>
          <a:noFill/>
          <a:ln w="1270">
            <a:solidFill>
              <a:srgbClr val="639B9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55093" y="4534478"/>
            <a:ext cx="182880" cy="182880"/>
          </a:xfrm>
          <a:prstGeom prst="triangle">
            <a:avLst/>
          </a:prstGeom>
          <a:noFill/>
          <a:ln w="1270">
            <a:solidFill>
              <a:srgbClr val="6ECE6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64464" y="1361931"/>
            <a:ext cx="182880" cy="182880"/>
          </a:xfrm>
          <a:prstGeom prst="rect">
            <a:avLst/>
          </a:prstGeom>
          <a:noFill/>
          <a:ln w="1270">
            <a:solidFill>
              <a:srgbClr val="52C57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Internet of Things (IoT)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devices rely on wireless communication to connect to the internet and exchange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Smart sensors, wearable devices, connected appliances.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Improved efficiency, automation, and data collection.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77995" y="4175804"/>
            <a:ext cx="182880" cy="182880"/>
          </a:xfrm>
          <a:prstGeom prst="sun">
            <a:avLst/>
          </a:prstGeom>
          <a:noFill/>
          <a:ln w="1270">
            <a:solidFill>
              <a:srgbClr val="0CBC5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12383" y="1769265"/>
            <a:ext cx="182880" cy="182880"/>
          </a:xfrm>
          <a:prstGeom prst="rect">
            <a:avLst/>
          </a:prstGeom>
          <a:noFill/>
          <a:ln w="1270">
            <a:solidFill>
              <a:srgbClr val="83749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4040" y="1894934"/>
            <a:ext cx="182880" cy="182880"/>
          </a:xfrm>
          <a:prstGeom prst="rect">
            <a:avLst/>
          </a:prstGeom>
          <a:noFill/>
          <a:ln w="1270">
            <a:solidFill>
              <a:srgbClr val="2F34E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79604" y="1064267"/>
            <a:ext cx="182880" cy="182880"/>
          </a:xfrm>
          <a:prstGeom prst="rect">
            <a:avLst/>
          </a:prstGeom>
          <a:noFill/>
          <a:ln w="1270">
            <a:solidFill>
              <a:srgbClr val="DB835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81173" y="2816197"/>
            <a:ext cx="182880" cy="182880"/>
          </a:xfrm>
          <a:prstGeom prst="rect">
            <a:avLst/>
          </a:prstGeom>
          <a:noFill/>
          <a:ln w="1270">
            <a:solidFill>
              <a:srgbClr val="DE4DA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Healthcare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technologies are transforming healthcare: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Patient Monitoring: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Wearable sensors track vital 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Telemedicine: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Virtual doctor visits and consultations.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Device Connectivity: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Wireless insulin pumps and pacemakers.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55250" y="9984"/>
            <a:ext cx="182880" cy="182880"/>
          </a:xfrm>
          <a:prstGeom prst="rect">
            <a:avLst/>
          </a:prstGeom>
          <a:noFill/>
          <a:ln w="1270">
            <a:solidFill>
              <a:srgbClr val="811F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01970" y="561736"/>
            <a:ext cx="182880" cy="182880"/>
          </a:xfrm>
          <a:prstGeom prst="sun">
            <a:avLst/>
          </a:prstGeom>
          <a:noFill/>
          <a:ln w="1270">
            <a:solidFill>
              <a:srgbClr val="A924D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709791" y="1622685"/>
            <a:ext cx="182880" cy="182880"/>
          </a:xfrm>
          <a:prstGeom prst="triangle">
            <a:avLst/>
          </a:prstGeom>
          <a:noFill/>
          <a:ln w="1270">
            <a:solidFill>
              <a:srgbClr val="248AA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10813" y="3583619"/>
            <a:ext cx="182880" cy="182880"/>
          </a:xfrm>
          <a:prstGeom prst="cube">
            <a:avLst/>
          </a:prstGeom>
          <a:noFill/>
          <a:ln w="1270">
            <a:solidFill>
              <a:srgbClr val="1230B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64875" y="3953206"/>
            <a:ext cx="182880" cy="182880"/>
          </a:xfrm>
          <a:prstGeom prst="sun">
            <a:avLst/>
          </a:prstGeom>
          <a:noFill/>
          <a:ln w="1270">
            <a:solidFill>
              <a:srgbClr val="6BD77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is vulnerable to security threats.  It's crucial to implement security measures: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 data from eavesdropping.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Authentication: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Verify the identity of users and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 unauthorized access.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Updates: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Patch vulnerabilities in software and firmware.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68323" y="679126"/>
            <a:ext cx="182880" cy="182880"/>
          </a:xfrm>
          <a:prstGeom prst="cube">
            <a:avLst/>
          </a:prstGeom>
          <a:noFill/>
          <a:ln w="1270">
            <a:solidFill>
              <a:srgbClr val="C6135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30862" y="158405"/>
            <a:ext cx="182880" cy="182880"/>
          </a:xfrm>
          <a:prstGeom prst="sun">
            <a:avLst/>
          </a:prstGeom>
          <a:noFill/>
          <a:ln w="1270">
            <a:solidFill>
              <a:srgbClr val="642DE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72139" y="2785284"/>
            <a:ext cx="182880" cy="182880"/>
          </a:xfrm>
          <a:prstGeom prst="sun">
            <a:avLst/>
          </a:prstGeom>
          <a:noFill/>
          <a:ln w="1270">
            <a:solidFill>
              <a:srgbClr val="D81B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32222" y="335420"/>
            <a:ext cx="182880" cy="182880"/>
          </a:xfrm>
          <a:prstGeom prst="triangle">
            <a:avLst/>
          </a:prstGeom>
          <a:noFill/>
          <a:ln w="1270">
            <a:solidFill>
              <a:srgbClr val="957FB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74949" y="2605857"/>
            <a:ext cx="182880" cy="182880"/>
          </a:xfrm>
          <a:prstGeom prst="sun">
            <a:avLst/>
          </a:prstGeom>
          <a:noFill/>
          <a:ln w="1270">
            <a:solidFill>
              <a:srgbClr val="A4EAF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Wireless Communication?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transmits information without physical cables. It relies on electromagnetic waves (radio waves, microwaves, infrared, etc.) to carry data through the air.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this: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Traditional communication: Like talking on a phone connected by a wire.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communication: Like talking on a walkie-talkie.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5268" y="2123961"/>
            <a:ext cx="182880" cy="182880"/>
          </a:xfrm>
          <a:prstGeom prst="cube">
            <a:avLst/>
          </a:prstGeom>
          <a:noFill/>
          <a:ln w="1270">
            <a:solidFill>
              <a:srgbClr val="87CD0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51603" y="1728863"/>
            <a:ext cx="182880" cy="182880"/>
          </a:xfrm>
          <a:prstGeom prst="rect">
            <a:avLst/>
          </a:prstGeom>
          <a:noFill/>
          <a:ln w="1270">
            <a:solidFill>
              <a:srgbClr val="983A0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81998" y="2979932"/>
            <a:ext cx="182880" cy="182880"/>
          </a:xfrm>
          <a:prstGeom prst="triangle">
            <a:avLst/>
          </a:prstGeom>
          <a:noFill/>
          <a:ln w="1270">
            <a:solidFill>
              <a:srgbClr val="F1477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2420" y="3583132"/>
            <a:ext cx="182880" cy="182880"/>
          </a:xfrm>
          <a:prstGeom prst="triangle">
            <a:avLst/>
          </a:prstGeom>
          <a:noFill/>
          <a:ln w="1270">
            <a:solidFill>
              <a:srgbClr val="BD200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31487" y="2614536"/>
            <a:ext cx="182880" cy="182880"/>
          </a:xfrm>
          <a:prstGeom prst="sun">
            <a:avLst/>
          </a:prstGeom>
          <a:noFill/>
          <a:ln w="1270">
            <a:solidFill>
              <a:srgbClr val="E4615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Security Protocols: WPA3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WPA3 (Wi-Fi Protected Access 3) is the latest security protocol for Wi-Fi networks. It offers stronger encryption and authentication compared to WPA2.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Improved security against brute-force attacks and eavesdropping.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33894" y="2341975"/>
            <a:ext cx="182880" cy="182880"/>
          </a:xfrm>
          <a:prstGeom prst="triangle">
            <a:avLst/>
          </a:prstGeom>
          <a:noFill/>
          <a:ln w="1270">
            <a:solidFill>
              <a:srgbClr val="8D5A7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55763" y="2541418"/>
            <a:ext cx="182880" cy="182880"/>
          </a:xfrm>
          <a:prstGeom prst="triangle">
            <a:avLst/>
          </a:prstGeom>
          <a:noFill/>
          <a:ln w="1270">
            <a:solidFill>
              <a:srgbClr val="EAAEC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29513" y="108129"/>
            <a:ext cx="182880" cy="182880"/>
          </a:xfrm>
          <a:prstGeom prst="triangle">
            <a:avLst/>
          </a:prstGeom>
          <a:noFill/>
          <a:ln w="1270">
            <a:solidFill>
              <a:srgbClr val="641D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98737" y="1964806"/>
            <a:ext cx="182880" cy="182880"/>
          </a:xfrm>
          <a:prstGeom prst="rect">
            <a:avLst/>
          </a:prstGeom>
          <a:noFill/>
          <a:ln w="1270">
            <a:solidFill>
              <a:srgbClr val="693E8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05103" y="1539855"/>
            <a:ext cx="182880" cy="182880"/>
          </a:xfrm>
          <a:prstGeom prst="rect">
            <a:avLst/>
          </a:prstGeom>
          <a:noFill/>
          <a:ln w="1270">
            <a:solidFill>
              <a:srgbClr val="EA656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Wireless Communication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Despite its advantages, wireless communication faces several challenges: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Signals can be disrupted by other devices or obstacles.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Wireless networks are vulnerable to hacking.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bandwidth: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amount of data that can be transmitted is limited.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consumption: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Wireless devices require power to operate.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signals have a limited range.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38845" y="134745"/>
            <a:ext cx="182880" cy="182880"/>
          </a:xfrm>
          <a:prstGeom prst="triangle">
            <a:avLst/>
          </a:prstGeom>
          <a:noFill/>
          <a:ln w="1270">
            <a:solidFill>
              <a:srgbClr val="DB356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10898" y="996758"/>
            <a:ext cx="182880" cy="182880"/>
          </a:xfrm>
          <a:prstGeom prst="rect">
            <a:avLst/>
          </a:prstGeom>
          <a:noFill/>
          <a:ln w="1270">
            <a:solidFill>
              <a:srgbClr val="D5DB0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19175" y="1288182"/>
            <a:ext cx="182880" cy="182880"/>
          </a:xfrm>
          <a:prstGeom prst="sun">
            <a:avLst/>
          </a:prstGeom>
          <a:noFill/>
          <a:ln w="1270">
            <a:solidFill>
              <a:srgbClr val="D0F8D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63036" y="1609904"/>
            <a:ext cx="182880" cy="182880"/>
          </a:xfrm>
          <a:prstGeom prst="cube">
            <a:avLst/>
          </a:prstGeom>
          <a:noFill/>
          <a:ln w="1270">
            <a:solidFill>
              <a:srgbClr val="D6C14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1975" y="4213121"/>
            <a:ext cx="182880" cy="182880"/>
          </a:xfrm>
          <a:prstGeom prst="rect">
            <a:avLst/>
          </a:prstGeom>
          <a:noFill/>
          <a:ln w="1270">
            <a:solidFill>
              <a:srgbClr val="B50BA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 in Wireless Communication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of wireless communication is constantly evolving. Some key trends include: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6G and Beyond: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Developing faster and more reliable wireless technologies.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mmWave Technology: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Utilizing higher frequencies for increased bandwidth.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AI to optimize wireless networks.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Li-Fi (Light Fidelity):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light for wireless communication.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75788" y="662858"/>
            <a:ext cx="182880" cy="182880"/>
          </a:xfrm>
          <a:prstGeom prst="triangle">
            <a:avLst/>
          </a:prstGeom>
          <a:noFill/>
          <a:ln w="1270">
            <a:solidFill>
              <a:srgbClr val="5AD1C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71399" y="1317305"/>
            <a:ext cx="182880" cy="182880"/>
          </a:xfrm>
          <a:prstGeom prst="cube">
            <a:avLst/>
          </a:prstGeom>
          <a:noFill/>
          <a:ln w="1270">
            <a:solidFill>
              <a:srgbClr val="B7F2F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37338" y="3185576"/>
            <a:ext cx="182880" cy="182880"/>
          </a:xfrm>
          <a:prstGeom prst="cube">
            <a:avLst/>
          </a:prstGeom>
          <a:noFill/>
          <a:ln w="1270">
            <a:solidFill>
              <a:srgbClr val="0FE94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68053" y="236549"/>
            <a:ext cx="182880" cy="182880"/>
          </a:xfrm>
          <a:prstGeom prst="triangle">
            <a:avLst/>
          </a:prstGeom>
          <a:noFill/>
          <a:ln w="1270">
            <a:solidFill>
              <a:srgbClr val="E632C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33121" y="2044556"/>
            <a:ext cx="182880" cy="182880"/>
          </a:xfrm>
          <a:prstGeom prst="triangle">
            <a:avLst/>
          </a:prstGeom>
          <a:noFill/>
          <a:ln w="1270">
            <a:solidFill>
              <a:srgbClr val="EA80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has become an integral part of modern life.  Understanding its principles, technologies, and challenges is essential for navigating the connected world.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Takeaways: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uses electromagnetic waves to transmit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technologies (Wi-Fi, Bluetooth, Cellular) serve different purposes.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is a crucial consideration.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is constantly evolving.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13606" y="2445054"/>
            <a:ext cx="182880" cy="182880"/>
          </a:xfrm>
          <a:prstGeom prst="triangle">
            <a:avLst/>
          </a:prstGeom>
          <a:noFill/>
          <a:ln w="1270">
            <a:solidFill>
              <a:srgbClr val="7C55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43535" y="2734683"/>
            <a:ext cx="182880" cy="182880"/>
          </a:xfrm>
          <a:prstGeom prst="cube">
            <a:avLst/>
          </a:prstGeom>
          <a:noFill/>
          <a:ln w="1270">
            <a:solidFill>
              <a:srgbClr val="37AEA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93003" y="4391507"/>
            <a:ext cx="182880" cy="182880"/>
          </a:xfrm>
          <a:prstGeom prst="cube">
            <a:avLst/>
          </a:prstGeom>
          <a:noFill/>
          <a:ln w="1270">
            <a:solidFill>
              <a:srgbClr val="D9A37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48615" y="2515123"/>
            <a:ext cx="182880" cy="182880"/>
          </a:xfrm>
          <a:prstGeom prst="sun">
            <a:avLst/>
          </a:prstGeom>
          <a:noFill/>
          <a:ln w="1270">
            <a:solidFill>
              <a:srgbClr val="F596D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93061" y="3799493"/>
            <a:ext cx="182880" cy="182880"/>
          </a:xfrm>
          <a:prstGeom prst="rect">
            <a:avLst/>
          </a:prstGeom>
          <a:noFill/>
          <a:ln w="1270">
            <a:solidFill>
              <a:srgbClr val="C1752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&amp; 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1931" y="2482465"/>
            <a:ext cx="182880" cy="182880"/>
          </a:xfrm>
          <a:prstGeom prst="cube">
            <a:avLst/>
          </a:prstGeom>
          <a:noFill/>
          <a:ln w="1270">
            <a:solidFill>
              <a:srgbClr val="25322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36139" y="2146248"/>
            <a:ext cx="182880" cy="182880"/>
          </a:xfrm>
          <a:prstGeom prst="sun">
            <a:avLst/>
          </a:prstGeom>
          <a:noFill/>
          <a:ln w="1270">
            <a:solidFill>
              <a:srgbClr val="FC334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64418" y="2707020"/>
            <a:ext cx="182880" cy="182880"/>
          </a:xfrm>
          <a:prstGeom prst="rect">
            <a:avLst/>
          </a:prstGeom>
          <a:noFill/>
          <a:ln w="1270">
            <a:solidFill>
              <a:srgbClr val="D1C9E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20122" y="3457354"/>
            <a:ext cx="182880" cy="182880"/>
          </a:xfrm>
          <a:prstGeom prst="rect">
            <a:avLst/>
          </a:prstGeom>
          <a:noFill/>
          <a:ln w="1270">
            <a:solidFill>
              <a:srgbClr val="A7BBD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74091" y="4389834"/>
            <a:ext cx="182880" cy="182880"/>
          </a:xfrm>
          <a:prstGeom prst="rect">
            <a:avLst/>
          </a:prstGeom>
          <a:noFill/>
          <a:ln w="1270">
            <a:solidFill>
              <a:srgbClr val="5409D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Wireless Communication Important?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has revolutionized how we live and work.  Here's why: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 devices and people anywhere.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deploy and reconfigure networks.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Cost-Effective: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Reduces wiring and infrastructure costs in many scenarios.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Connects remote areas and underserved populations.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Convenience: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Simplifies tasks and improves user experience.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4092" y="2472765"/>
            <a:ext cx="182880" cy="182880"/>
          </a:xfrm>
          <a:prstGeom prst="sun">
            <a:avLst/>
          </a:prstGeom>
          <a:noFill/>
          <a:ln w="1270">
            <a:solidFill>
              <a:srgbClr val="7B8D4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76026" y="773085"/>
            <a:ext cx="182880" cy="182880"/>
          </a:xfrm>
          <a:prstGeom prst="triangle">
            <a:avLst/>
          </a:prstGeom>
          <a:noFill/>
          <a:ln w="1270">
            <a:solidFill>
              <a:srgbClr val="C3AB6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92022" y="2130324"/>
            <a:ext cx="182880" cy="182880"/>
          </a:xfrm>
          <a:prstGeom prst="sun">
            <a:avLst/>
          </a:prstGeom>
          <a:noFill/>
          <a:ln w="1270">
            <a:solidFill>
              <a:srgbClr val="D4F0A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25814" y="3280993"/>
            <a:ext cx="182880" cy="182880"/>
          </a:xfrm>
          <a:prstGeom prst="sun">
            <a:avLst/>
          </a:prstGeom>
          <a:noFill/>
          <a:ln w="1270">
            <a:solidFill>
              <a:srgbClr val="B8877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80597" y="3585302"/>
            <a:ext cx="182880" cy="182880"/>
          </a:xfrm>
          <a:prstGeom prst="sun">
            <a:avLst/>
          </a:prstGeom>
          <a:noFill/>
          <a:ln w="1270">
            <a:solidFill>
              <a:srgbClr val="9C234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Spectrum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communication utilizes different parts of the electromagnetic spectrum.  Each part has different characteristics (range, bandwidth).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broadcast radio, TV, and some wireless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Wi-Fi, Bluetooth, and cellular communications.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for remote controls and short-range communication.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 (Visible):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technologies like Li-Fi.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6029" y="2571847"/>
            <a:ext cx="182880" cy="182880"/>
          </a:xfrm>
          <a:prstGeom prst="cube">
            <a:avLst/>
          </a:prstGeom>
          <a:noFill/>
          <a:ln w="1270">
            <a:solidFill>
              <a:srgbClr val="8435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43707" y="4325893"/>
            <a:ext cx="182880" cy="182880"/>
          </a:xfrm>
          <a:prstGeom prst="sun">
            <a:avLst/>
          </a:prstGeom>
          <a:noFill/>
          <a:ln w="1270">
            <a:solidFill>
              <a:srgbClr val="FDAA8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46808" y="1415669"/>
            <a:ext cx="182880" cy="182880"/>
          </a:xfrm>
          <a:prstGeom prst="sun">
            <a:avLst/>
          </a:prstGeom>
          <a:noFill/>
          <a:ln w="1270">
            <a:solidFill>
              <a:srgbClr val="2AF64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15218" y="1473757"/>
            <a:ext cx="182880" cy="182880"/>
          </a:xfrm>
          <a:prstGeom prst="sun">
            <a:avLst/>
          </a:prstGeom>
          <a:noFill/>
          <a:ln w="1270">
            <a:solidFill>
              <a:srgbClr val="F0564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2730" y="3264956"/>
            <a:ext cx="182880" cy="182880"/>
          </a:xfrm>
          <a:prstGeom prst="cube">
            <a:avLst/>
          </a:prstGeom>
          <a:noFill/>
          <a:ln w="1270">
            <a:solidFill>
              <a:srgbClr val="1A363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Frequency Bands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wireless technologies use different frequency bands, which are like designated lanes for communication.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Wi-Fi often uses 2.4 GHz and 5 GHz bands.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Proper allocation of frequencies is crucial to avoid interference.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Frequency usage is typically regulated by government agencies.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29478" y="1184995"/>
            <a:ext cx="182880" cy="182880"/>
          </a:xfrm>
          <a:prstGeom prst="cube">
            <a:avLst/>
          </a:prstGeom>
          <a:noFill/>
          <a:ln w="1270">
            <a:solidFill>
              <a:srgbClr val="DD1A5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36829" y="4041145"/>
            <a:ext cx="182880" cy="182880"/>
          </a:xfrm>
          <a:prstGeom prst="sun">
            <a:avLst/>
          </a:prstGeom>
          <a:noFill/>
          <a:ln w="1270">
            <a:solidFill>
              <a:srgbClr val="239A3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71321" y="1642977"/>
            <a:ext cx="182880" cy="182880"/>
          </a:xfrm>
          <a:prstGeom prst="sun">
            <a:avLst/>
          </a:prstGeom>
          <a:noFill/>
          <a:ln w="1270">
            <a:solidFill>
              <a:srgbClr val="D28B9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8772" y="2330759"/>
            <a:ext cx="182880" cy="182880"/>
          </a:xfrm>
          <a:prstGeom prst="rect">
            <a:avLst/>
          </a:prstGeom>
          <a:noFill/>
          <a:ln w="1270">
            <a:solidFill>
              <a:srgbClr val="3A1B2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73422" y="1522918"/>
            <a:ext cx="182880" cy="182880"/>
          </a:xfrm>
          <a:prstGeom prst="rect">
            <a:avLst/>
          </a:prstGeom>
          <a:noFill/>
          <a:ln w="1270">
            <a:solidFill>
              <a:srgbClr val="3ADC8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Modulation: Encoding Information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Modulation is the process of encoding information onto a carrier wave (electromagnetic wave). Think of it as imprinting your message onto the radio wave.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Techniques: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Amplitude Modulation (AM), Frequency Modulation (FM), Phase Modulation (PM).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Like changing the volume (AM), pitch (FM), or timing (PM) of your voice to convey different meanings.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15960" y="4423245"/>
            <a:ext cx="182880" cy="182880"/>
          </a:xfrm>
          <a:prstGeom prst="triangle">
            <a:avLst/>
          </a:prstGeom>
          <a:noFill/>
          <a:ln w="1270">
            <a:solidFill>
              <a:srgbClr val="F1E8C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29474" y="2330642"/>
            <a:ext cx="182880" cy="182880"/>
          </a:xfrm>
          <a:prstGeom prst="cube">
            <a:avLst/>
          </a:prstGeom>
          <a:noFill/>
          <a:ln w="1270">
            <a:solidFill>
              <a:srgbClr val="DA770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32110" y="2264156"/>
            <a:ext cx="182880" cy="182880"/>
          </a:xfrm>
          <a:prstGeom prst="sun">
            <a:avLst/>
          </a:prstGeom>
          <a:noFill/>
          <a:ln w="1270">
            <a:solidFill>
              <a:srgbClr val="4C316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47892" y="2227741"/>
            <a:ext cx="182880" cy="182880"/>
          </a:xfrm>
          <a:prstGeom prst="rect">
            <a:avLst/>
          </a:prstGeom>
          <a:noFill/>
          <a:ln w="1270">
            <a:solidFill>
              <a:srgbClr val="606E6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81017" y="2988524"/>
            <a:ext cx="182880" cy="182880"/>
          </a:xfrm>
          <a:prstGeom prst="sun">
            <a:avLst/>
          </a:prstGeom>
          <a:noFill/>
          <a:ln w="1270">
            <a:solidFill>
              <a:srgbClr val="7D003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Wireless Concepts: Bandwidth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Bandwidth refers to the range of frequencies available for communication.  It directly impacts the data transmission rate.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Think of bandwidth as the width of a pipe. A wider pipe (larger bandwidth) allows more water (data) to flow through at once.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Hertz (Hz).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96550" y="2386740"/>
            <a:ext cx="182880" cy="182880"/>
          </a:xfrm>
          <a:prstGeom prst="sun">
            <a:avLst/>
          </a:prstGeom>
          <a:noFill/>
          <a:ln w="1270">
            <a:solidFill>
              <a:srgbClr val="3CF7C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81066" y="734667"/>
            <a:ext cx="182880" cy="182880"/>
          </a:xfrm>
          <a:prstGeom prst="triangle">
            <a:avLst/>
          </a:prstGeom>
          <a:noFill/>
          <a:ln w="1270">
            <a:solidFill>
              <a:srgbClr val="A5183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41960" y="453871"/>
            <a:ext cx="182880" cy="182880"/>
          </a:xfrm>
          <a:prstGeom prst="cube">
            <a:avLst/>
          </a:prstGeom>
          <a:noFill/>
          <a:ln w="1270">
            <a:solidFill>
              <a:srgbClr val="9BA59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60812" y="3777760"/>
            <a:ext cx="182880" cy="182880"/>
          </a:xfrm>
          <a:prstGeom prst="rect">
            <a:avLst/>
          </a:prstGeom>
          <a:noFill/>
          <a:ln w="1270">
            <a:solidFill>
              <a:srgbClr val="46D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96644" y="2152233"/>
            <a:ext cx="182880" cy="182880"/>
          </a:xfrm>
          <a:prstGeom prst="sun">
            <a:avLst/>
          </a:prstGeom>
          <a:noFill/>
          <a:ln w="1270">
            <a:solidFill>
              <a:srgbClr val="3954E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Wireless Concepts: Throughput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Throughput is the actual rate of successful data delivery over a communication channel. It's often lower than the theoretical bandwidth due to overhead and interference.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Think of throughput as the actual amount of water coming out of the pipe, taking into account any leaks or blockages along the way.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bits per second (bps).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5125" y="298864"/>
            <a:ext cx="182880" cy="182880"/>
          </a:xfrm>
          <a:prstGeom prst="cube">
            <a:avLst/>
          </a:prstGeom>
          <a:noFill/>
          <a:ln w="1270">
            <a:solidFill>
              <a:srgbClr val="23BBE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71858" y="3188226"/>
            <a:ext cx="182880" cy="182880"/>
          </a:xfrm>
          <a:prstGeom prst="cube">
            <a:avLst/>
          </a:prstGeom>
          <a:noFill/>
          <a:ln w="1270">
            <a:solidFill>
              <a:srgbClr val="649F1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90786" y="4321209"/>
            <a:ext cx="182880" cy="182880"/>
          </a:xfrm>
          <a:prstGeom prst="rect">
            <a:avLst/>
          </a:prstGeom>
          <a:noFill/>
          <a:ln w="1270">
            <a:solidFill>
              <a:srgbClr val="452F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94408" y="3533888"/>
            <a:ext cx="182880" cy="182880"/>
          </a:xfrm>
          <a:prstGeom prst="rect">
            <a:avLst/>
          </a:prstGeom>
          <a:noFill/>
          <a:ln w="1270">
            <a:solidFill>
              <a:srgbClr val="80CD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37255" y="2297802"/>
            <a:ext cx="182880" cy="182880"/>
          </a:xfrm>
          <a:prstGeom prst="cube">
            <a:avLst/>
          </a:prstGeom>
          <a:noFill/>
          <a:ln w="1270">
            <a:solidFill>
              <a:srgbClr val="C9EF4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Wireless Concepts: Signal Strength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strength refers to the power of the received signal.  A stronger signal generally means a more reliable connection.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affecting signal strength: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Distance, obstacles, interference.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dBm (decibel-milliwatts).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2025-02-24T11:54:06Z</dcterms:created>
  <dcterms:modified xsi:type="dcterms:W3CDTF">2025-02-24T11:54:06Z</dcterms:modified>
</cp:coreProperties>
</file>