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138073" y="3755421"/>
            <a:ext cx="182880" cy="182880"/>
          </a:xfrm>
          <a:prstGeom prst="triangle">
            <a:avLst/>
          </a:prstGeom>
          <a:noFill/>
          <a:ln w="1270">
            <a:solidFill>
              <a:srgbClr val="B4C8A9"/>
            </a:solidFill>
            <a:prstDash val="solid"/>
          </a:ln>
        </p:spPr>
      </p:sp>
      <p:sp>
        <p:nvSpPr>
          <p:cNvPr id="3" name="Shape 1"/>
          <p:cNvSpPr/>
          <p:nvPr/>
        </p:nvSpPr>
        <p:spPr>
          <a:xfrm>
            <a:off x="8129864" y="4294896"/>
            <a:ext cx="182880" cy="182880"/>
          </a:xfrm>
          <a:prstGeom prst="cube">
            <a:avLst/>
          </a:prstGeom>
          <a:noFill/>
          <a:ln w="1270">
            <a:solidFill>
              <a:srgbClr val="8A7788"/>
            </a:solidFill>
            <a:prstDash val="solid"/>
          </a:ln>
        </p:spPr>
      </p:sp>
      <p:sp>
        <p:nvSpPr>
          <p:cNvPr id="4" name="Shape 2"/>
          <p:cNvSpPr/>
          <p:nvPr/>
        </p:nvSpPr>
        <p:spPr>
          <a:xfrm>
            <a:off x="2800402" y="4282964"/>
            <a:ext cx="182880" cy="182880"/>
          </a:xfrm>
          <a:prstGeom prst="rect">
            <a:avLst/>
          </a:prstGeom>
          <a:noFill/>
          <a:ln w="1270">
            <a:solidFill>
              <a:srgbClr val="1DED59"/>
            </a:solidFill>
            <a:prstDash val="solid"/>
          </a:ln>
        </p:spPr>
      </p:sp>
      <p:sp>
        <p:nvSpPr>
          <p:cNvPr id="5" name="Shape 3"/>
          <p:cNvSpPr/>
          <p:nvPr/>
        </p:nvSpPr>
        <p:spPr>
          <a:xfrm>
            <a:off x="2572152" y="973598"/>
            <a:ext cx="182880" cy="182880"/>
          </a:xfrm>
          <a:prstGeom prst="cube">
            <a:avLst/>
          </a:prstGeom>
          <a:noFill/>
          <a:ln w="1270">
            <a:solidFill>
              <a:srgbClr val="B59740"/>
            </a:solidFill>
            <a:prstDash val="solid"/>
          </a:ln>
        </p:spPr>
      </p:sp>
      <p:sp>
        <p:nvSpPr>
          <p:cNvPr id="6" name="Shape 4"/>
          <p:cNvSpPr/>
          <p:nvPr/>
        </p:nvSpPr>
        <p:spPr>
          <a:xfrm>
            <a:off x="5355784" y="2455078"/>
            <a:ext cx="182880" cy="182880"/>
          </a:xfrm>
          <a:prstGeom prst="sun">
            <a:avLst/>
          </a:prstGeom>
          <a:noFill/>
          <a:ln w="1270">
            <a:solidFill>
              <a:srgbClr val="E36B8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Accessibility in Design: Color Blindness, Readability, &amp; UX</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Welcome! This presentation covers designing for accessibility, focusing 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Color Blindness: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Understanding and accommodating different types.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Making text easy to read and understand.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UX Considerations: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Designing an inclusive user experience for everyone.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088799" y="302513"/>
            <a:ext cx="182880" cy="182880"/>
          </a:xfrm>
          <a:prstGeom prst="cube">
            <a:avLst/>
          </a:prstGeom>
          <a:noFill/>
          <a:ln w="1270">
            <a:solidFill>
              <a:srgbClr val="92C554"/>
            </a:solidFill>
            <a:prstDash val="solid"/>
          </a:ln>
        </p:spPr>
      </p:sp>
      <p:sp>
        <p:nvSpPr>
          <p:cNvPr id="3" name="Shape 1"/>
          <p:cNvSpPr/>
          <p:nvPr/>
        </p:nvSpPr>
        <p:spPr>
          <a:xfrm>
            <a:off x="5091542" y="651469"/>
            <a:ext cx="182880" cy="182880"/>
          </a:xfrm>
          <a:prstGeom prst="triangle">
            <a:avLst/>
          </a:prstGeom>
          <a:noFill/>
          <a:ln w="1270">
            <a:solidFill>
              <a:srgbClr val="29C4A0"/>
            </a:solidFill>
            <a:prstDash val="solid"/>
          </a:ln>
        </p:spPr>
      </p:sp>
      <p:sp>
        <p:nvSpPr>
          <p:cNvPr id="4" name="Shape 2"/>
          <p:cNvSpPr/>
          <p:nvPr/>
        </p:nvSpPr>
        <p:spPr>
          <a:xfrm>
            <a:off x="7881898" y="4193613"/>
            <a:ext cx="182880" cy="182880"/>
          </a:xfrm>
          <a:prstGeom prst="cube">
            <a:avLst/>
          </a:prstGeom>
          <a:noFill/>
          <a:ln w="1270">
            <a:solidFill>
              <a:srgbClr val="839F8A"/>
            </a:solidFill>
            <a:prstDash val="solid"/>
          </a:ln>
        </p:spPr>
      </p:sp>
      <p:sp>
        <p:nvSpPr>
          <p:cNvPr id="5" name="Shape 3"/>
          <p:cNvSpPr/>
          <p:nvPr/>
        </p:nvSpPr>
        <p:spPr>
          <a:xfrm>
            <a:off x="4207400" y="2838133"/>
            <a:ext cx="182880" cy="182880"/>
          </a:xfrm>
          <a:prstGeom prst="rect">
            <a:avLst/>
          </a:prstGeom>
          <a:noFill/>
          <a:ln w="1270">
            <a:solidFill>
              <a:srgbClr val="DBD1A4"/>
            </a:solidFill>
            <a:prstDash val="solid"/>
          </a:ln>
        </p:spPr>
      </p:sp>
      <p:sp>
        <p:nvSpPr>
          <p:cNvPr id="6" name="Shape 4"/>
          <p:cNvSpPr/>
          <p:nvPr/>
        </p:nvSpPr>
        <p:spPr>
          <a:xfrm>
            <a:off x="168046" y="2990578"/>
            <a:ext cx="182880" cy="182880"/>
          </a:xfrm>
          <a:prstGeom prst="rect">
            <a:avLst/>
          </a:prstGeom>
          <a:noFill/>
          <a:ln w="1270">
            <a:solidFill>
              <a:srgbClr val="0FC3E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Font Choice Matters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Choose fonts that are easy to read: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Sans-serif fonts (like Arial, Helvetica, Open Sans) are generally preferred for body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Serif fonts (like Times New Roman, Georgia) can be used for headings, but use sparingly in body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Avoid overly decorative or script fonts.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153367" y="1643251"/>
            <a:ext cx="182880" cy="182880"/>
          </a:xfrm>
          <a:prstGeom prst="rect">
            <a:avLst/>
          </a:prstGeom>
          <a:noFill/>
          <a:ln w="1270">
            <a:solidFill>
              <a:srgbClr val="6BB6D3"/>
            </a:solidFill>
            <a:prstDash val="solid"/>
          </a:ln>
        </p:spPr>
      </p:sp>
      <p:sp>
        <p:nvSpPr>
          <p:cNvPr id="3" name="Shape 1"/>
          <p:cNvSpPr/>
          <p:nvPr/>
        </p:nvSpPr>
        <p:spPr>
          <a:xfrm>
            <a:off x="3995946" y="3011610"/>
            <a:ext cx="182880" cy="182880"/>
          </a:xfrm>
          <a:prstGeom prst="sun">
            <a:avLst/>
          </a:prstGeom>
          <a:noFill/>
          <a:ln w="1270">
            <a:solidFill>
              <a:srgbClr val="12B5A1"/>
            </a:solidFill>
            <a:prstDash val="solid"/>
          </a:ln>
        </p:spPr>
      </p:sp>
      <p:sp>
        <p:nvSpPr>
          <p:cNvPr id="4" name="Shape 2"/>
          <p:cNvSpPr/>
          <p:nvPr/>
        </p:nvSpPr>
        <p:spPr>
          <a:xfrm>
            <a:off x="851250" y="1518469"/>
            <a:ext cx="182880" cy="182880"/>
          </a:xfrm>
          <a:prstGeom prst="cube">
            <a:avLst/>
          </a:prstGeom>
          <a:noFill/>
          <a:ln w="1270">
            <a:solidFill>
              <a:srgbClr val="A6D829"/>
            </a:solidFill>
            <a:prstDash val="solid"/>
          </a:ln>
        </p:spPr>
      </p:sp>
      <p:sp>
        <p:nvSpPr>
          <p:cNvPr id="5" name="Shape 3"/>
          <p:cNvSpPr/>
          <p:nvPr/>
        </p:nvSpPr>
        <p:spPr>
          <a:xfrm>
            <a:off x="2217174" y="1230794"/>
            <a:ext cx="182880" cy="182880"/>
          </a:xfrm>
          <a:prstGeom prst="triangle">
            <a:avLst/>
          </a:prstGeom>
          <a:noFill/>
          <a:ln w="1270">
            <a:solidFill>
              <a:srgbClr val="1BA978"/>
            </a:solidFill>
            <a:prstDash val="solid"/>
          </a:ln>
        </p:spPr>
      </p:sp>
      <p:sp>
        <p:nvSpPr>
          <p:cNvPr id="6" name="Shape 4"/>
          <p:cNvSpPr/>
          <p:nvPr/>
        </p:nvSpPr>
        <p:spPr>
          <a:xfrm>
            <a:off x="7846158" y="404985"/>
            <a:ext cx="182880" cy="182880"/>
          </a:xfrm>
          <a:prstGeom prst="sun">
            <a:avLst/>
          </a:prstGeom>
          <a:noFill/>
          <a:ln w="1270">
            <a:solidFill>
              <a:srgbClr val="D2C2A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Font Size &amp; Line Height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Font size and line height significantly impact readability: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Use a minimum font size of 16px for body text (consider even larger for older users).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Set line height to at least 1.5 times the font size.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This adds spacing between lines of text, making it easier to read.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252940" y="2979841"/>
            <a:ext cx="182880" cy="182880"/>
          </a:xfrm>
          <a:prstGeom prst="triangle">
            <a:avLst/>
          </a:prstGeom>
          <a:noFill/>
          <a:ln w="1270">
            <a:solidFill>
              <a:srgbClr val="6C8B9D"/>
            </a:solidFill>
            <a:prstDash val="solid"/>
          </a:ln>
        </p:spPr>
      </p:sp>
      <p:sp>
        <p:nvSpPr>
          <p:cNvPr id="3" name="Shape 1"/>
          <p:cNvSpPr/>
          <p:nvPr/>
        </p:nvSpPr>
        <p:spPr>
          <a:xfrm>
            <a:off x="6161508" y="2678800"/>
            <a:ext cx="182880" cy="182880"/>
          </a:xfrm>
          <a:prstGeom prst="rect">
            <a:avLst/>
          </a:prstGeom>
          <a:noFill/>
          <a:ln w="1270">
            <a:solidFill>
              <a:srgbClr val="589BCA"/>
            </a:solidFill>
            <a:prstDash val="solid"/>
          </a:ln>
        </p:spPr>
      </p:sp>
      <p:sp>
        <p:nvSpPr>
          <p:cNvPr id="4" name="Shape 2"/>
          <p:cNvSpPr/>
          <p:nvPr/>
        </p:nvSpPr>
        <p:spPr>
          <a:xfrm>
            <a:off x="3679376" y="1903791"/>
            <a:ext cx="182880" cy="182880"/>
          </a:xfrm>
          <a:prstGeom prst="rect">
            <a:avLst/>
          </a:prstGeom>
          <a:noFill/>
          <a:ln w="1270">
            <a:solidFill>
              <a:srgbClr val="BD003C"/>
            </a:solidFill>
            <a:prstDash val="solid"/>
          </a:ln>
        </p:spPr>
      </p:sp>
      <p:sp>
        <p:nvSpPr>
          <p:cNvPr id="5" name="Shape 3"/>
          <p:cNvSpPr/>
          <p:nvPr/>
        </p:nvSpPr>
        <p:spPr>
          <a:xfrm>
            <a:off x="1010170" y="4247091"/>
            <a:ext cx="182880" cy="182880"/>
          </a:xfrm>
          <a:prstGeom prst="cube">
            <a:avLst/>
          </a:prstGeom>
          <a:noFill/>
          <a:ln w="1270">
            <a:solidFill>
              <a:srgbClr val="0AD541"/>
            </a:solidFill>
            <a:prstDash val="solid"/>
          </a:ln>
        </p:spPr>
      </p:sp>
      <p:sp>
        <p:nvSpPr>
          <p:cNvPr id="6" name="Shape 4"/>
          <p:cNvSpPr/>
          <p:nvPr/>
        </p:nvSpPr>
        <p:spPr>
          <a:xfrm>
            <a:off x="4802878" y="4006104"/>
            <a:ext cx="182880" cy="182880"/>
          </a:xfrm>
          <a:prstGeom prst="rect">
            <a:avLst/>
          </a:prstGeom>
          <a:noFill/>
          <a:ln w="1270">
            <a:solidFill>
              <a:srgbClr val="6DD19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Line Length &amp; Paragraphs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Consider line length and paragraph structure: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Aim for a line length of 45-75 characters per line.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Too long or too short lines make reading difficult.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Use short paragraphs to break up text and improve 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82392" y="2400101"/>
            <a:ext cx="182880" cy="182880"/>
          </a:xfrm>
          <a:prstGeom prst="cube">
            <a:avLst/>
          </a:prstGeom>
          <a:noFill/>
          <a:ln w="1270">
            <a:solidFill>
              <a:srgbClr val="43BC46"/>
            </a:solidFill>
            <a:prstDash val="solid"/>
          </a:ln>
        </p:spPr>
      </p:sp>
      <p:sp>
        <p:nvSpPr>
          <p:cNvPr id="3" name="Shape 1"/>
          <p:cNvSpPr/>
          <p:nvPr/>
        </p:nvSpPr>
        <p:spPr>
          <a:xfrm>
            <a:off x="3709490" y="2949297"/>
            <a:ext cx="182880" cy="182880"/>
          </a:xfrm>
          <a:prstGeom prst="rect">
            <a:avLst/>
          </a:prstGeom>
          <a:noFill/>
          <a:ln w="1270">
            <a:solidFill>
              <a:srgbClr val="74F968"/>
            </a:solidFill>
            <a:prstDash val="solid"/>
          </a:ln>
        </p:spPr>
      </p:sp>
      <p:sp>
        <p:nvSpPr>
          <p:cNvPr id="4" name="Shape 2"/>
          <p:cNvSpPr/>
          <p:nvPr/>
        </p:nvSpPr>
        <p:spPr>
          <a:xfrm>
            <a:off x="1656182" y="161063"/>
            <a:ext cx="182880" cy="182880"/>
          </a:xfrm>
          <a:prstGeom prst="triangle">
            <a:avLst/>
          </a:prstGeom>
          <a:noFill/>
          <a:ln w="1270">
            <a:solidFill>
              <a:srgbClr val="BBC882"/>
            </a:solidFill>
            <a:prstDash val="solid"/>
          </a:ln>
        </p:spPr>
      </p:sp>
      <p:sp>
        <p:nvSpPr>
          <p:cNvPr id="5" name="Shape 3"/>
          <p:cNvSpPr/>
          <p:nvPr/>
        </p:nvSpPr>
        <p:spPr>
          <a:xfrm>
            <a:off x="661647" y="480823"/>
            <a:ext cx="182880" cy="182880"/>
          </a:xfrm>
          <a:prstGeom prst="triangle">
            <a:avLst/>
          </a:prstGeom>
          <a:noFill/>
          <a:ln w="1270">
            <a:solidFill>
              <a:srgbClr val="9A25F6"/>
            </a:solidFill>
            <a:prstDash val="solid"/>
          </a:ln>
        </p:spPr>
      </p:sp>
      <p:sp>
        <p:nvSpPr>
          <p:cNvPr id="6" name="Shape 4"/>
          <p:cNvSpPr/>
          <p:nvPr/>
        </p:nvSpPr>
        <p:spPr>
          <a:xfrm>
            <a:off x="8103245" y="416334"/>
            <a:ext cx="182880" cy="182880"/>
          </a:xfrm>
          <a:prstGeom prst="rect">
            <a:avLst/>
          </a:prstGeom>
          <a:noFill/>
          <a:ln w="1270">
            <a:solidFill>
              <a:srgbClr val="B126E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Use Clear and Concise Language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Write in plain language that is easy to understand. Avoid jargon, slang, and overly complex sentence structures. Use active voice whenever possible.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183553" y="611833"/>
            <a:ext cx="182880" cy="182880"/>
          </a:xfrm>
          <a:prstGeom prst="rect">
            <a:avLst/>
          </a:prstGeom>
          <a:noFill/>
          <a:ln w="1270">
            <a:solidFill>
              <a:srgbClr val="0EF0C0"/>
            </a:solidFill>
            <a:prstDash val="solid"/>
          </a:ln>
        </p:spPr>
      </p:sp>
      <p:sp>
        <p:nvSpPr>
          <p:cNvPr id="3" name="Shape 1"/>
          <p:cNvSpPr/>
          <p:nvPr/>
        </p:nvSpPr>
        <p:spPr>
          <a:xfrm>
            <a:off x="5147034" y="446921"/>
            <a:ext cx="182880" cy="182880"/>
          </a:xfrm>
          <a:prstGeom prst="triangle">
            <a:avLst/>
          </a:prstGeom>
          <a:noFill/>
          <a:ln w="1270">
            <a:solidFill>
              <a:srgbClr val="6481C9"/>
            </a:solidFill>
            <a:prstDash val="solid"/>
          </a:ln>
        </p:spPr>
      </p:sp>
      <p:sp>
        <p:nvSpPr>
          <p:cNvPr id="4" name="Shape 2"/>
          <p:cNvSpPr/>
          <p:nvPr/>
        </p:nvSpPr>
        <p:spPr>
          <a:xfrm>
            <a:off x="5367585" y="2099554"/>
            <a:ext cx="182880" cy="182880"/>
          </a:xfrm>
          <a:prstGeom prst="rect">
            <a:avLst/>
          </a:prstGeom>
          <a:noFill/>
          <a:ln w="1270">
            <a:solidFill>
              <a:srgbClr val="21CDF3"/>
            </a:solidFill>
            <a:prstDash val="solid"/>
          </a:ln>
        </p:spPr>
      </p:sp>
      <p:sp>
        <p:nvSpPr>
          <p:cNvPr id="5" name="Shape 3"/>
          <p:cNvSpPr/>
          <p:nvPr/>
        </p:nvSpPr>
        <p:spPr>
          <a:xfrm>
            <a:off x="4221170" y="2495340"/>
            <a:ext cx="182880" cy="182880"/>
          </a:xfrm>
          <a:prstGeom prst="sun">
            <a:avLst/>
          </a:prstGeom>
          <a:noFill/>
          <a:ln w="1270">
            <a:solidFill>
              <a:srgbClr val="01ACA0"/>
            </a:solidFill>
            <a:prstDash val="solid"/>
          </a:ln>
        </p:spPr>
      </p:sp>
      <p:sp>
        <p:nvSpPr>
          <p:cNvPr id="6" name="Shape 4"/>
          <p:cNvSpPr/>
          <p:nvPr/>
        </p:nvSpPr>
        <p:spPr>
          <a:xfrm>
            <a:off x="5750869" y="3195824"/>
            <a:ext cx="182880" cy="182880"/>
          </a:xfrm>
          <a:prstGeom prst="cube">
            <a:avLst/>
          </a:prstGeom>
          <a:noFill/>
          <a:ln w="1270">
            <a:solidFill>
              <a:srgbClr val="4624D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White Space is Your Friend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Don't cram too much information onto a page.  Use white space (negative space) to create visual breathing room and improve readability. Margins, padding, and spacing between elements are crucial.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918166" y="101151"/>
            <a:ext cx="182880" cy="182880"/>
          </a:xfrm>
          <a:prstGeom prst="rect">
            <a:avLst/>
          </a:prstGeom>
          <a:noFill/>
          <a:ln w="1270">
            <a:solidFill>
              <a:srgbClr val="48912C"/>
            </a:solidFill>
            <a:prstDash val="solid"/>
          </a:ln>
        </p:spPr>
      </p:sp>
      <p:sp>
        <p:nvSpPr>
          <p:cNvPr id="3" name="Shape 1"/>
          <p:cNvSpPr/>
          <p:nvPr/>
        </p:nvSpPr>
        <p:spPr>
          <a:xfrm>
            <a:off x="3501002" y="4455883"/>
            <a:ext cx="182880" cy="182880"/>
          </a:xfrm>
          <a:prstGeom prst="cube">
            <a:avLst/>
          </a:prstGeom>
          <a:noFill/>
          <a:ln w="1270">
            <a:solidFill>
              <a:srgbClr val="33836D"/>
            </a:solidFill>
            <a:prstDash val="solid"/>
          </a:ln>
        </p:spPr>
      </p:sp>
      <p:sp>
        <p:nvSpPr>
          <p:cNvPr id="4" name="Shape 2"/>
          <p:cNvSpPr/>
          <p:nvPr/>
        </p:nvSpPr>
        <p:spPr>
          <a:xfrm>
            <a:off x="5844712" y="2951657"/>
            <a:ext cx="182880" cy="182880"/>
          </a:xfrm>
          <a:prstGeom prst="cube">
            <a:avLst/>
          </a:prstGeom>
          <a:noFill/>
          <a:ln w="1270">
            <a:solidFill>
              <a:srgbClr val="67DDD0"/>
            </a:solidFill>
            <a:prstDash val="solid"/>
          </a:ln>
        </p:spPr>
      </p:sp>
      <p:sp>
        <p:nvSpPr>
          <p:cNvPr id="5" name="Shape 3"/>
          <p:cNvSpPr/>
          <p:nvPr/>
        </p:nvSpPr>
        <p:spPr>
          <a:xfrm>
            <a:off x="4892835" y="3286856"/>
            <a:ext cx="182880" cy="182880"/>
          </a:xfrm>
          <a:prstGeom prst="cube">
            <a:avLst/>
          </a:prstGeom>
          <a:noFill/>
          <a:ln w="1270">
            <a:solidFill>
              <a:srgbClr val="D49E05"/>
            </a:solidFill>
            <a:prstDash val="solid"/>
          </a:ln>
        </p:spPr>
      </p:sp>
      <p:sp>
        <p:nvSpPr>
          <p:cNvPr id="6" name="Shape 4"/>
          <p:cNvSpPr/>
          <p:nvPr/>
        </p:nvSpPr>
        <p:spPr>
          <a:xfrm>
            <a:off x="5072386" y="451701"/>
            <a:ext cx="182880" cy="182880"/>
          </a:xfrm>
          <a:prstGeom prst="rect">
            <a:avLst/>
          </a:prstGeom>
          <a:noFill/>
          <a:ln w="1270">
            <a:solidFill>
              <a:srgbClr val="8E09FB"/>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UX Considerations: Keyboard Navigation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Ensure your website or app is fully navigable using a keyboard. Users who can't use a mouse rely on keyboard navigation.  Test your design using only the tab, arrow keys, and enter key.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975702" y="253219"/>
            <a:ext cx="182880" cy="182880"/>
          </a:xfrm>
          <a:prstGeom prst="sun">
            <a:avLst/>
          </a:prstGeom>
          <a:noFill/>
          <a:ln w="1270">
            <a:solidFill>
              <a:srgbClr val="AEAB16"/>
            </a:solidFill>
            <a:prstDash val="solid"/>
          </a:ln>
        </p:spPr>
      </p:sp>
      <p:sp>
        <p:nvSpPr>
          <p:cNvPr id="3" name="Shape 1"/>
          <p:cNvSpPr/>
          <p:nvPr/>
        </p:nvSpPr>
        <p:spPr>
          <a:xfrm>
            <a:off x="2160266" y="3737776"/>
            <a:ext cx="182880" cy="182880"/>
          </a:xfrm>
          <a:prstGeom prst="cube">
            <a:avLst/>
          </a:prstGeom>
          <a:noFill/>
          <a:ln w="1270">
            <a:solidFill>
              <a:srgbClr val="ABC1BD"/>
            </a:solidFill>
            <a:prstDash val="solid"/>
          </a:ln>
        </p:spPr>
      </p:sp>
      <p:sp>
        <p:nvSpPr>
          <p:cNvPr id="4" name="Shape 2"/>
          <p:cNvSpPr/>
          <p:nvPr/>
        </p:nvSpPr>
        <p:spPr>
          <a:xfrm>
            <a:off x="7142520" y="3201886"/>
            <a:ext cx="182880" cy="182880"/>
          </a:xfrm>
          <a:prstGeom prst="rect">
            <a:avLst/>
          </a:prstGeom>
          <a:noFill/>
          <a:ln w="1270">
            <a:solidFill>
              <a:srgbClr val="F4A850"/>
            </a:solidFill>
            <a:prstDash val="solid"/>
          </a:ln>
        </p:spPr>
      </p:sp>
      <p:sp>
        <p:nvSpPr>
          <p:cNvPr id="5" name="Shape 3"/>
          <p:cNvSpPr/>
          <p:nvPr/>
        </p:nvSpPr>
        <p:spPr>
          <a:xfrm>
            <a:off x="66409" y="2942432"/>
            <a:ext cx="182880" cy="182880"/>
          </a:xfrm>
          <a:prstGeom prst="sun">
            <a:avLst/>
          </a:prstGeom>
          <a:noFill/>
          <a:ln w="1270">
            <a:solidFill>
              <a:srgbClr val="EB8533"/>
            </a:solidFill>
            <a:prstDash val="solid"/>
          </a:ln>
        </p:spPr>
      </p:sp>
      <p:sp>
        <p:nvSpPr>
          <p:cNvPr id="6" name="Shape 4"/>
          <p:cNvSpPr/>
          <p:nvPr/>
        </p:nvSpPr>
        <p:spPr>
          <a:xfrm>
            <a:off x="293332" y="1209491"/>
            <a:ext cx="182880" cy="182880"/>
          </a:xfrm>
          <a:prstGeom prst="sun">
            <a:avLst/>
          </a:prstGeom>
          <a:noFill/>
          <a:ln w="1270">
            <a:solidFill>
              <a:srgbClr val="0106B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UX Considerations: Focus Indicators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Make sure the element that currently has focus (e.g., a button selected with the tab key) is clearly indicated with a visual focus indicator.  This helps users understand where they are on the page.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9334" y="2912161"/>
            <a:ext cx="182880" cy="182880"/>
          </a:xfrm>
          <a:prstGeom prst="sun">
            <a:avLst/>
          </a:prstGeom>
          <a:noFill/>
          <a:ln w="1270">
            <a:solidFill>
              <a:srgbClr val="371382"/>
            </a:solidFill>
            <a:prstDash val="solid"/>
          </a:ln>
        </p:spPr>
      </p:sp>
      <p:sp>
        <p:nvSpPr>
          <p:cNvPr id="3" name="Shape 1"/>
          <p:cNvSpPr/>
          <p:nvPr/>
        </p:nvSpPr>
        <p:spPr>
          <a:xfrm>
            <a:off x="1330945" y="47211"/>
            <a:ext cx="182880" cy="182880"/>
          </a:xfrm>
          <a:prstGeom prst="cube">
            <a:avLst/>
          </a:prstGeom>
          <a:noFill/>
          <a:ln w="1270">
            <a:solidFill>
              <a:srgbClr val="8DFDC4"/>
            </a:solidFill>
            <a:prstDash val="solid"/>
          </a:ln>
        </p:spPr>
      </p:sp>
      <p:sp>
        <p:nvSpPr>
          <p:cNvPr id="4" name="Shape 2"/>
          <p:cNvSpPr/>
          <p:nvPr/>
        </p:nvSpPr>
        <p:spPr>
          <a:xfrm>
            <a:off x="2846479" y="4445511"/>
            <a:ext cx="182880" cy="182880"/>
          </a:xfrm>
          <a:prstGeom prst="cube">
            <a:avLst/>
          </a:prstGeom>
          <a:noFill/>
          <a:ln w="1270">
            <a:solidFill>
              <a:srgbClr val="AF03CF"/>
            </a:solidFill>
            <a:prstDash val="solid"/>
          </a:ln>
        </p:spPr>
      </p:sp>
      <p:sp>
        <p:nvSpPr>
          <p:cNvPr id="5" name="Shape 3"/>
          <p:cNvSpPr/>
          <p:nvPr/>
        </p:nvSpPr>
        <p:spPr>
          <a:xfrm>
            <a:off x="3818419" y="2433892"/>
            <a:ext cx="182880" cy="182880"/>
          </a:xfrm>
          <a:prstGeom prst="cube">
            <a:avLst/>
          </a:prstGeom>
          <a:noFill/>
          <a:ln w="1270">
            <a:solidFill>
              <a:srgbClr val="7EA83C"/>
            </a:solidFill>
            <a:prstDash val="solid"/>
          </a:ln>
        </p:spPr>
      </p:sp>
      <p:sp>
        <p:nvSpPr>
          <p:cNvPr id="6" name="Shape 4"/>
          <p:cNvSpPr/>
          <p:nvPr/>
        </p:nvSpPr>
        <p:spPr>
          <a:xfrm>
            <a:off x="1290926" y="3950941"/>
            <a:ext cx="182880" cy="182880"/>
          </a:xfrm>
          <a:prstGeom prst="cube">
            <a:avLst/>
          </a:prstGeom>
          <a:noFill/>
          <a:ln w="1270">
            <a:solidFill>
              <a:srgbClr val="87A698"/>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UX Considerations: Alt Text for Images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Provide descriptive alt text for all images. This text is read by screen readers for users who are visually impaired.  Alt text should describe the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content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and </a:t>
            </a:r>
            <a:pPr algn="just" indent="0" marL="0">
              <a:lnSpc>
                <a:spcPts val="1600"/>
              </a:lnSpc>
              <a:buNone/>
            </a:pPr>
            <a:r>
              <a:rPr lang="en-US" sz="1400" i="1" dirty="0">
                <a:solidFill>
                  <a:srgbClr val="444444"/>
                </a:solidFill>
                <a:latin typeface="Poppins" pitchFamily="34" charset="0"/>
                <a:ea typeface="Poppins" pitchFamily="34" charset="-122"/>
                <a:cs typeface="Poppins" pitchFamily="34" charset="-120"/>
              </a:rPr>
              <a:t>function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of the image.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276254" y="4187664"/>
            <a:ext cx="182880" cy="182880"/>
          </a:xfrm>
          <a:prstGeom prst="rect">
            <a:avLst/>
          </a:prstGeom>
          <a:noFill/>
          <a:ln w="1270">
            <a:solidFill>
              <a:srgbClr val="CEB8E7"/>
            </a:solidFill>
            <a:prstDash val="solid"/>
          </a:ln>
        </p:spPr>
      </p:sp>
      <p:sp>
        <p:nvSpPr>
          <p:cNvPr id="3" name="Shape 1"/>
          <p:cNvSpPr/>
          <p:nvPr/>
        </p:nvSpPr>
        <p:spPr>
          <a:xfrm>
            <a:off x="3923451" y="549449"/>
            <a:ext cx="182880" cy="182880"/>
          </a:xfrm>
          <a:prstGeom prst="cube">
            <a:avLst/>
          </a:prstGeom>
          <a:noFill/>
          <a:ln w="1270">
            <a:solidFill>
              <a:srgbClr val="D45B78"/>
            </a:solidFill>
            <a:prstDash val="solid"/>
          </a:ln>
        </p:spPr>
      </p:sp>
      <p:sp>
        <p:nvSpPr>
          <p:cNvPr id="4" name="Shape 2"/>
          <p:cNvSpPr/>
          <p:nvPr/>
        </p:nvSpPr>
        <p:spPr>
          <a:xfrm>
            <a:off x="4118412" y="2742515"/>
            <a:ext cx="182880" cy="182880"/>
          </a:xfrm>
          <a:prstGeom prst="rect">
            <a:avLst/>
          </a:prstGeom>
          <a:noFill/>
          <a:ln w="1270">
            <a:solidFill>
              <a:srgbClr val="469538"/>
            </a:solidFill>
            <a:prstDash val="solid"/>
          </a:ln>
        </p:spPr>
      </p:sp>
      <p:sp>
        <p:nvSpPr>
          <p:cNvPr id="5" name="Shape 3"/>
          <p:cNvSpPr/>
          <p:nvPr/>
        </p:nvSpPr>
        <p:spPr>
          <a:xfrm>
            <a:off x="324767" y="895403"/>
            <a:ext cx="182880" cy="182880"/>
          </a:xfrm>
          <a:prstGeom prst="rect">
            <a:avLst/>
          </a:prstGeom>
          <a:noFill/>
          <a:ln w="1270">
            <a:solidFill>
              <a:srgbClr val="40F8A4"/>
            </a:solidFill>
            <a:prstDash val="solid"/>
          </a:ln>
        </p:spPr>
      </p:sp>
      <p:sp>
        <p:nvSpPr>
          <p:cNvPr id="6" name="Shape 4"/>
          <p:cNvSpPr/>
          <p:nvPr/>
        </p:nvSpPr>
        <p:spPr>
          <a:xfrm>
            <a:off x="6947159" y="2224784"/>
            <a:ext cx="182880" cy="182880"/>
          </a:xfrm>
          <a:prstGeom prst="triangle">
            <a:avLst/>
          </a:prstGeom>
          <a:noFill/>
          <a:ln w="1270">
            <a:solidFill>
              <a:srgbClr val="6DC63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UX Considerations: Form Labels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Associate labels correctly with form fields.  Users should be able to clearly understand what information is required in each field. Use the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&lt;label&gt;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tag and associate it with the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&lt;input&gt;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using the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for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attribute.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622560" y="3220663"/>
            <a:ext cx="182880" cy="182880"/>
          </a:xfrm>
          <a:prstGeom prst="sun">
            <a:avLst/>
          </a:prstGeom>
          <a:noFill/>
          <a:ln w="1270">
            <a:solidFill>
              <a:srgbClr val="456CBE"/>
            </a:solidFill>
            <a:prstDash val="solid"/>
          </a:ln>
        </p:spPr>
      </p:sp>
      <p:sp>
        <p:nvSpPr>
          <p:cNvPr id="3" name="Shape 1"/>
          <p:cNvSpPr/>
          <p:nvPr/>
        </p:nvSpPr>
        <p:spPr>
          <a:xfrm>
            <a:off x="2749058" y="121610"/>
            <a:ext cx="182880" cy="182880"/>
          </a:xfrm>
          <a:prstGeom prst="rect">
            <a:avLst/>
          </a:prstGeom>
          <a:noFill/>
          <a:ln w="1270">
            <a:solidFill>
              <a:srgbClr val="7D1E8B"/>
            </a:solidFill>
            <a:prstDash val="solid"/>
          </a:ln>
        </p:spPr>
      </p:sp>
      <p:sp>
        <p:nvSpPr>
          <p:cNvPr id="4" name="Shape 2"/>
          <p:cNvSpPr/>
          <p:nvPr/>
        </p:nvSpPr>
        <p:spPr>
          <a:xfrm>
            <a:off x="3248572" y="4264212"/>
            <a:ext cx="182880" cy="182880"/>
          </a:xfrm>
          <a:prstGeom prst="triangle">
            <a:avLst/>
          </a:prstGeom>
          <a:noFill/>
          <a:ln w="1270">
            <a:solidFill>
              <a:srgbClr val="9754ED"/>
            </a:solidFill>
            <a:prstDash val="solid"/>
          </a:ln>
        </p:spPr>
      </p:sp>
      <p:sp>
        <p:nvSpPr>
          <p:cNvPr id="5" name="Shape 3"/>
          <p:cNvSpPr/>
          <p:nvPr/>
        </p:nvSpPr>
        <p:spPr>
          <a:xfrm>
            <a:off x="7079080" y="3750041"/>
            <a:ext cx="182880" cy="182880"/>
          </a:xfrm>
          <a:prstGeom prst="sun">
            <a:avLst/>
          </a:prstGeom>
          <a:noFill/>
          <a:ln w="1270">
            <a:solidFill>
              <a:srgbClr val="29AE84"/>
            </a:solidFill>
            <a:prstDash val="solid"/>
          </a:ln>
        </p:spPr>
      </p:sp>
      <p:sp>
        <p:nvSpPr>
          <p:cNvPr id="6" name="Shape 4"/>
          <p:cNvSpPr/>
          <p:nvPr/>
        </p:nvSpPr>
        <p:spPr>
          <a:xfrm>
            <a:off x="5016667" y="3622370"/>
            <a:ext cx="182880" cy="182880"/>
          </a:xfrm>
          <a:prstGeom prst="sun">
            <a:avLst/>
          </a:prstGeom>
          <a:noFill/>
          <a:ln w="1270">
            <a:solidFill>
              <a:srgbClr val="635E92"/>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UX Considerations: ARIA Attributes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ARIA (Accessible Rich Internet Applications) attributes can enhance accessibility by providing additional information to assistive technologies.  Use ARIA thoughtfully and only when native HTML elements can't provide the necessary information.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949210" y="2321984"/>
            <a:ext cx="182880" cy="182880"/>
          </a:xfrm>
          <a:prstGeom prst="sun">
            <a:avLst/>
          </a:prstGeom>
          <a:noFill/>
          <a:ln w="1270">
            <a:solidFill>
              <a:srgbClr val="8D4B6B"/>
            </a:solidFill>
            <a:prstDash val="solid"/>
          </a:ln>
        </p:spPr>
      </p:sp>
      <p:sp>
        <p:nvSpPr>
          <p:cNvPr id="3" name="Shape 1"/>
          <p:cNvSpPr/>
          <p:nvPr/>
        </p:nvSpPr>
        <p:spPr>
          <a:xfrm>
            <a:off x="7335512" y="148477"/>
            <a:ext cx="182880" cy="182880"/>
          </a:xfrm>
          <a:prstGeom prst="rect">
            <a:avLst/>
          </a:prstGeom>
          <a:noFill/>
          <a:ln w="1270">
            <a:solidFill>
              <a:srgbClr val="E535D1"/>
            </a:solidFill>
            <a:prstDash val="solid"/>
          </a:ln>
        </p:spPr>
      </p:sp>
      <p:sp>
        <p:nvSpPr>
          <p:cNvPr id="4" name="Shape 2"/>
          <p:cNvSpPr/>
          <p:nvPr/>
        </p:nvSpPr>
        <p:spPr>
          <a:xfrm>
            <a:off x="4171200" y="4374683"/>
            <a:ext cx="182880" cy="182880"/>
          </a:xfrm>
          <a:prstGeom prst="triangle">
            <a:avLst/>
          </a:prstGeom>
          <a:noFill/>
          <a:ln w="1270">
            <a:solidFill>
              <a:srgbClr val="2E022A"/>
            </a:solidFill>
            <a:prstDash val="solid"/>
          </a:ln>
        </p:spPr>
      </p:sp>
      <p:sp>
        <p:nvSpPr>
          <p:cNvPr id="5" name="Shape 3"/>
          <p:cNvSpPr/>
          <p:nvPr/>
        </p:nvSpPr>
        <p:spPr>
          <a:xfrm>
            <a:off x="1396413" y="4387333"/>
            <a:ext cx="182880" cy="182880"/>
          </a:xfrm>
          <a:prstGeom prst="cube">
            <a:avLst/>
          </a:prstGeom>
          <a:noFill/>
          <a:ln w="1270">
            <a:solidFill>
              <a:srgbClr val="0F1D63"/>
            </a:solidFill>
            <a:prstDash val="solid"/>
          </a:ln>
        </p:spPr>
      </p:sp>
      <p:sp>
        <p:nvSpPr>
          <p:cNvPr id="6" name="Shape 4"/>
          <p:cNvSpPr/>
          <p:nvPr/>
        </p:nvSpPr>
        <p:spPr>
          <a:xfrm>
            <a:off x="341748" y="4407026"/>
            <a:ext cx="182880" cy="182880"/>
          </a:xfrm>
          <a:prstGeom prst="sun">
            <a:avLst/>
          </a:prstGeom>
          <a:noFill/>
          <a:ln w="1270">
            <a:solidFill>
              <a:srgbClr val="E52F7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What is Accessibility?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Accessibility means designing products and environments that are usable by people of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all</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abilities.  It's about inclusivity and ensuring everyone can participate equally.  Think beyond disabilities too - accessibility benefits everyone, including those with temporary impairments or using devices in challenging environments.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479142" y="2252231"/>
            <a:ext cx="182880" cy="182880"/>
          </a:xfrm>
          <a:prstGeom prst="rect">
            <a:avLst/>
          </a:prstGeom>
          <a:noFill/>
          <a:ln w="1270">
            <a:solidFill>
              <a:srgbClr val="DDD8C3"/>
            </a:solidFill>
            <a:prstDash val="solid"/>
          </a:ln>
        </p:spPr>
      </p:sp>
      <p:sp>
        <p:nvSpPr>
          <p:cNvPr id="3" name="Shape 1"/>
          <p:cNvSpPr/>
          <p:nvPr/>
        </p:nvSpPr>
        <p:spPr>
          <a:xfrm>
            <a:off x="4733544" y="449972"/>
            <a:ext cx="182880" cy="182880"/>
          </a:xfrm>
          <a:prstGeom prst="rect">
            <a:avLst/>
          </a:prstGeom>
          <a:noFill/>
          <a:ln w="1270">
            <a:solidFill>
              <a:srgbClr val="4B332D"/>
            </a:solidFill>
            <a:prstDash val="solid"/>
          </a:ln>
        </p:spPr>
      </p:sp>
      <p:sp>
        <p:nvSpPr>
          <p:cNvPr id="4" name="Shape 2"/>
          <p:cNvSpPr/>
          <p:nvPr/>
        </p:nvSpPr>
        <p:spPr>
          <a:xfrm>
            <a:off x="5812229" y="2182390"/>
            <a:ext cx="182880" cy="182880"/>
          </a:xfrm>
          <a:prstGeom prst="sun">
            <a:avLst/>
          </a:prstGeom>
          <a:noFill/>
          <a:ln w="1270">
            <a:solidFill>
              <a:srgbClr val="71230B"/>
            </a:solidFill>
            <a:prstDash val="solid"/>
          </a:ln>
        </p:spPr>
      </p:sp>
      <p:sp>
        <p:nvSpPr>
          <p:cNvPr id="5" name="Shape 3"/>
          <p:cNvSpPr/>
          <p:nvPr/>
        </p:nvSpPr>
        <p:spPr>
          <a:xfrm>
            <a:off x="1210720" y="768424"/>
            <a:ext cx="182880" cy="182880"/>
          </a:xfrm>
          <a:prstGeom prst="cube">
            <a:avLst/>
          </a:prstGeom>
          <a:noFill/>
          <a:ln w="1270">
            <a:solidFill>
              <a:srgbClr val="EACB44"/>
            </a:solidFill>
            <a:prstDash val="solid"/>
          </a:ln>
        </p:spPr>
      </p:sp>
      <p:sp>
        <p:nvSpPr>
          <p:cNvPr id="6" name="Shape 4"/>
          <p:cNvSpPr/>
          <p:nvPr/>
        </p:nvSpPr>
        <p:spPr>
          <a:xfrm>
            <a:off x="3983253" y="4356247"/>
            <a:ext cx="182880" cy="182880"/>
          </a:xfrm>
          <a:prstGeom prst="rect">
            <a:avLst/>
          </a:prstGeom>
          <a:noFill/>
          <a:ln w="1270">
            <a:solidFill>
              <a:srgbClr val="D95AC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Testing for Accessibility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Regularly test your designs for accessibility. Use: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Automated accessibility checkers: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Lighthouse (in Chrome DevTools), WAVE.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Manual testing: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Try navigating your design using only a keyboard, use a screen reader, test with different color blindness simulators.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User testing: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Get feedback from users with disabilities.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616098" y="3754391"/>
            <a:ext cx="182880" cy="182880"/>
          </a:xfrm>
          <a:prstGeom prst="sun">
            <a:avLst/>
          </a:prstGeom>
          <a:noFill/>
          <a:ln w="1270">
            <a:solidFill>
              <a:srgbClr val="CA1A54"/>
            </a:solidFill>
            <a:prstDash val="solid"/>
          </a:ln>
        </p:spPr>
      </p:sp>
      <p:sp>
        <p:nvSpPr>
          <p:cNvPr id="3" name="Shape 1"/>
          <p:cNvSpPr/>
          <p:nvPr/>
        </p:nvSpPr>
        <p:spPr>
          <a:xfrm>
            <a:off x="5152438" y="873257"/>
            <a:ext cx="182880" cy="182880"/>
          </a:xfrm>
          <a:prstGeom prst="sun">
            <a:avLst/>
          </a:prstGeom>
          <a:noFill/>
          <a:ln w="1270">
            <a:solidFill>
              <a:srgbClr val="304C41"/>
            </a:solidFill>
            <a:prstDash val="solid"/>
          </a:ln>
        </p:spPr>
      </p:sp>
      <p:sp>
        <p:nvSpPr>
          <p:cNvPr id="4" name="Shape 2"/>
          <p:cNvSpPr/>
          <p:nvPr/>
        </p:nvSpPr>
        <p:spPr>
          <a:xfrm>
            <a:off x="6590766" y="1169332"/>
            <a:ext cx="182880" cy="182880"/>
          </a:xfrm>
          <a:prstGeom prst="cube">
            <a:avLst/>
          </a:prstGeom>
          <a:noFill/>
          <a:ln w="1270">
            <a:solidFill>
              <a:srgbClr val="A3BA5D"/>
            </a:solidFill>
            <a:prstDash val="solid"/>
          </a:ln>
        </p:spPr>
      </p:sp>
      <p:sp>
        <p:nvSpPr>
          <p:cNvPr id="5" name="Shape 3"/>
          <p:cNvSpPr/>
          <p:nvPr/>
        </p:nvSpPr>
        <p:spPr>
          <a:xfrm>
            <a:off x="7697317" y="3549899"/>
            <a:ext cx="182880" cy="182880"/>
          </a:xfrm>
          <a:prstGeom prst="cube">
            <a:avLst/>
          </a:prstGeom>
          <a:noFill/>
          <a:ln w="1270">
            <a:solidFill>
              <a:srgbClr val="47134A"/>
            </a:solidFill>
            <a:prstDash val="solid"/>
          </a:ln>
        </p:spPr>
      </p:sp>
      <p:sp>
        <p:nvSpPr>
          <p:cNvPr id="6" name="Shape 4"/>
          <p:cNvSpPr/>
          <p:nvPr/>
        </p:nvSpPr>
        <p:spPr>
          <a:xfrm>
            <a:off x="5052826" y="4273372"/>
            <a:ext cx="182880" cy="182880"/>
          </a:xfrm>
          <a:prstGeom prst="cube">
            <a:avLst/>
          </a:prstGeom>
          <a:noFill/>
          <a:ln w="1270">
            <a:solidFill>
              <a:srgbClr val="FA9AC8"/>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Accessibility is an Iterative Process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Accessibility isn't a one-time fix.  It's an ongoing process that requires continuous learning, testing, and improvement.  Embed accessibility considerations into your design workflow from the beginning.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21</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776045" y="1197905"/>
            <a:ext cx="182880" cy="182880"/>
          </a:xfrm>
          <a:prstGeom prst="rect">
            <a:avLst/>
          </a:prstGeom>
          <a:noFill/>
          <a:ln w="1270">
            <a:solidFill>
              <a:srgbClr val="59AB76"/>
            </a:solidFill>
            <a:prstDash val="solid"/>
          </a:ln>
        </p:spPr>
      </p:sp>
      <p:sp>
        <p:nvSpPr>
          <p:cNvPr id="3" name="Shape 1"/>
          <p:cNvSpPr/>
          <p:nvPr/>
        </p:nvSpPr>
        <p:spPr>
          <a:xfrm>
            <a:off x="4481161" y="3434501"/>
            <a:ext cx="182880" cy="182880"/>
          </a:xfrm>
          <a:prstGeom prst="triangle">
            <a:avLst/>
          </a:prstGeom>
          <a:noFill/>
          <a:ln w="1270">
            <a:solidFill>
              <a:srgbClr val="1EBD6C"/>
            </a:solidFill>
            <a:prstDash val="solid"/>
          </a:ln>
        </p:spPr>
      </p:sp>
      <p:sp>
        <p:nvSpPr>
          <p:cNvPr id="4" name="Shape 2"/>
          <p:cNvSpPr/>
          <p:nvPr/>
        </p:nvSpPr>
        <p:spPr>
          <a:xfrm>
            <a:off x="4005397" y="156277"/>
            <a:ext cx="182880" cy="182880"/>
          </a:xfrm>
          <a:prstGeom prst="sun">
            <a:avLst/>
          </a:prstGeom>
          <a:noFill/>
          <a:ln w="1270">
            <a:solidFill>
              <a:srgbClr val="E96122"/>
            </a:solidFill>
            <a:prstDash val="solid"/>
          </a:ln>
        </p:spPr>
      </p:sp>
      <p:sp>
        <p:nvSpPr>
          <p:cNvPr id="5" name="Shape 3"/>
          <p:cNvSpPr/>
          <p:nvPr/>
        </p:nvSpPr>
        <p:spPr>
          <a:xfrm>
            <a:off x="2996473" y="4173720"/>
            <a:ext cx="182880" cy="182880"/>
          </a:xfrm>
          <a:prstGeom prst="rect">
            <a:avLst/>
          </a:prstGeom>
          <a:noFill/>
          <a:ln w="1270">
            <a:solidFill>
              <a:srgbClr val="CA1860"/>
            </a:solidFill>
            <a:prstDash val="solid"/>
          </a:ln>
        </p:spPr>
      </p:sp>
      <p:sp>
        <p:nvSpPr>
          <p:cNvPr id="6" name="Shape 4"/>
          <p:cNvSpPr/>
          <p:nvPr/>
        </p:nvSpPr>
        <p:spPr>
          <a:xfrm>
            <a:off x="5865219" y="4199154"/>
            <a:ext cx="182880" cy="182880"/>
          </a:xfrm>
          <a:prstGeom prst="cube">
            <a:avLst/>
          </a:prstGeom>
          <a:noFill/>
          <a:ln w="1270">
            <a:solidFill>
              <a:srgbClr val="E6E9E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Resources for Learning More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WebAIM (Web Accessibility In Mind):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leading authority on web accessibility.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W3C (World Wide Web Consortium):</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Publishes the WCAG guidelines.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Deque University: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Offers accessibility training and resources.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736891" y="3668745"/>
            <a:ext cx="182880" cy="182880"/>
          </a:xfrm>
          <a:prstGeom prst="rect">
            <a:avLst/>
          </a:prstGeom>
          <a:noFill/>
          <a:ln w="1270">
            <a:solidFill>
              <a:srgbClr val="034076"/>
            </a:solidFill>
            <a:prstDash val="solid"/>
          </a:ln>
        </p:spPr>
      </p:sp>
      <p:sp>
        <p:nvSpPr>
          <p:cNvPr id="3" name="Shape 1"/>
          <p:cNvSpPr/>
          <p:nvPr/>
        </p:nvSpPr>
        <p:spPr>
          <a:xfrm>
            <a:off x="915481" y="4004282"/>
            <a:ext cx="182880" cy="182880"/>
          </a:xfrm>
          <a:prstGeom prst="rect">
            <a:avLst/>
          </a:prstGeom>
          <a:noFill/>
          <a:ln w="1270">
            <a:solidFill>
              <a:srgbClr val="1A73D5"/>
            </a:solidFill>
            <a:prstDash val="solid"/>
          </a:ln>
        </p:spPr>
      </p:sp>
      <p:sp>
        <p:nvSpPr>
          <p:cNvPr id="4" name="Shape 2"/>
          <p:cNvSpPr/>
          <p:nvPr/>
        </p:nvSpPr>
        <p:spPr>
          <a:xfrm>
            <a:off x="6077563" y="1166654"/>
            <a:ext cx="182880" cy="182880"/>
          </a:xfrm>
          <a:prstGeom prst="rect">
            <a:avLst/>
          </a:prstGeom>
          <a:noFill/>
          <a:ln w="1270">
            <a:solidFill>
              <a:srgbClr val="872166"/>
            </a:solidFill>
            <a:prstDash val="solid"/>
          </a:ln>
        </p:spPr>
      </p:sp>
      <p:sp>
        <p:nvSpPr>
          <p:cNvPr id="5" name="Shape 3"/>
          <p:cNvSpPr/>
          <p:nvPr/>
        </p:nvSpPr>
        <p:spPr>
          <a:xfrm>
            <a:off x="6135078" y="2024866"/>
            <a:ext cx="182880" cy="182880"/>
          </a:xfrm>
          <a:prstGeom prst="cube">
            <a:avLst/>
          </a:prstGeom>
          <a:noFill/>
          <a:ln w="1270">
            <a:solidFill>
              <a:srgbClr val="B2182C"/>
            </a:solidFill>
            <a:prstDash val="solid"/>
          </a:ln>
        </p:spPr>
      </p:sp>
      <p:sp>
        <p:nvSpPr>
          <p:cNvPr id="6" name="Shape 4"/>
          <p:cNvSpPr/>
          <p:nvPr/>
        </p:nvSpPr>
        <p:spPr>
          <a:xfrm>
            <a:off x="7923232" y="1268556"/>
            <a:ext cx="182880" cy="182880"/>
          </a:xfrm>
          <a:prstGeom prst="rect">
            <a:avLst/>
          </a:prstGeom>
          <a:noFill/>
          <a:ln w="1270">
            <a:solidFill>
              <a:srgbClr val="B9D3A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Accessibility Tools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List of accessibility tools that can be used.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Chrome DevTools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Axe DevTools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WAVE Evaluation Tool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Color Contrast Analyzers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Screen Readers (NVDA, VoiceOver)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116063" y="2873821"/>
            <a:ext cx="182880" cy="182880"/>
          </a:xfrm>
          <a:prstGeom prst="sun">
            <a:avLst/>
          </a:prstGeom>
          <a:noFill/>
          <a:ln w="1270">
            <a:solidFill>
              <a:srgbClr val="6F175B"/>
            </a:solidFill>
            <a:prstDash val="solid"/>
          </a:ln>
        </p:spPr>
      </p:sp>
      <p:sp>
        <p:nvSpPr>
          <p:cNvPr id="3" name="Shape 1"/>
          <p:cNvSpPr/>
          <p:nvPr/>
        </p:nvSpPr>
        <p:spPr>
          <a:xfrm>
            <a:off x="1847223" y="3410703"/>
            <a:ext cx="182880" cy="182880"/>
          </a:xfrm>
          <a:prstGeom prst="sun">
            <a:avLst/>
          </a:prstGeom>
          <a:noFill/>
          <a:ln w="1270">
            <a:solidFill>
              <a:srgbClr val="75F353"/>
            </a:solidFill>
            <a:prstDash val="solid"/>
          </a:ln>
        </p:spPr>
      </p:sp>
      <p:sp>
        <p:nvSpPr>
          <p:cNvPr id="4" name="Shape 2"/>
          <p:cNvSpPr/>
          <p:nvPr/>
        </p:nvSpPr>
        <p:spPr>
          <a:xfrm>
            <a:off x="5944891" y="867113"/>
            <a:ext cx="182880" cy="182880"/>
          </a:xfrm>
          <a:prstGeom prst="cube">
            <a:avLst/>
          </a:prstGeom>
          <a:noFill/>
          <a:ln w="1270">
            <a:solidFill>
              <a:srgbClr val="984425"/>
            </a:solidFill>
            <a:prstDash val="solid"/>
          </a:ln>
        </p:spPr>
      </p:sp>
      <p:sp>
        <p:nvSpPr>
          <p:cNvPr id="5" name="Shape 3"/>
          <p:cNvSpPr/>
          <p:nvPr/>
        </p:nvSpPr>
        <p:spPr>
          <a:xfrm>
            <a:off x="6822414" y="110662"/>
            <a:ext cx="182880" cy="182880"/>
          </a:xfrm>
          <a:prstGeom prst="sun">
            <a:avLst/>
          </a:prstGeom>
          <a:noFill/>
          <a:ln w="1270">
            <a:solidFill>
              <a:srgbClr val="DACD9B"/>
            </a:solidFill>
            <a:prstDash val="solid"/>
          </a:ln>
        </p:spPr>
      </p:sp>
      <p:sp>
        <p:nvSpPr>
          <p:cNvPr id="6" name="Shape 4"/>
          <p:cNvSpPr/>
          <p:nvPr/>
        </p:nvSpPr>
        <p:spPr>
          <a:xfrm>
            <a:off x="2112219" y="2724544"/>
            <a:ext cx="182880" cy="182880"/>
          </a:xfrm>
          <a:prstGeom prst="triangle">
            <a:avLst/>
          </a:prstGeom>
          <a:noFill/>
          <a:ln w="1270">
            <a:solidFill>
              <a:srgbClr val="A922F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In Conclusion: Design for Everyone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Designing for accessibility is not just about compliance, it's about creating inclusive and usable experiences for everyone. By understanding the needs of users with disabilities and incorporating accessibility best practices, you can create designs that are truly accessible to all.</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343539" y="998218"/>
            <a:ext cx="182880" cy="182880"/>
          </a:xfrm>
          <a:prstGeom prst="cube">
            <a:avLst/>
          </a:prstGeom>
          <a:noFill/>
          <a:ln w="1270">
            <a:solidFill>
              <a:srgbClr val="D4F09C"/>
            </a:solidFill>
            <a:prstDash val="solid"/>
          </a:ln>
        </p:spPr>
      </p:sp>
      <p:sp>
        <p:nvSpPr>
          <p:cNvPr id="3" name="Shape 1"/>
          <p:cNvSpPr/>
          <p:nvPr/>
        </p:nvSpPr>
        <p:spPr>
          <a:xfrm>
            <a:off x="892606" y="3957207"/>
            <a:ext cx="182880" cy="182880"/>
          </a:xfrm>
          <a:prstGeom prst="triangle">
            <a:avLst/>
          </a:prstGeom>
          <a:noFill/>
          <a:ln w="1270">
            <a:solidFill>
              <a:srgbClr val="8E516A"/>
            </a:solidFill>
            <a:prstDash val="solid"/>
          </a:ln>
        </p:spPr>
      </p:sp>
      <p:sp>
        <p:nvSpPr>
          <p:cNvPr id="4" name="Shape 2"/>
          <p:cNvSpPr/>
          <p:nvPr/>
        </p:nvSpPr>
        <p:spPr>
          <a:xfrm>
            <a:off x="5450420" y="2221708"/>
            <a:ext cx="182880" cy="182880"/>
          </a:xfrm>
          <a:prstGeom prst="cube">
            <a:avLst/>
          </a:prstGeom>
          <a:noFill/>
          <a:ln w="1270">
            <a:solidFill>
              <a:srgbClr val="3655F9"/>
            </a:solidFill>
            <a:prstDash val="solid"/>
          </a:ln>
        </p:spPr>
      </p:sp>
      <p:sp>
        <p:nvSpPr>
          <p:cNvPr id="5" name="Shape 3"/>
          <p:cNvSpPr/>
          <p:nvPr/>
        </p:nvSpPr>
        <p:spPr>
          <a:xfrm>
            <a:off x="106317" y="207398"/>
            <a:ext cx="182880" cy="182880"/>
          </a:xfrm>
          <a:prstGeom prst="sun">
            <a:avLst/>
          </a:prstGeom>
          <a:noFill/>
          <a:ln w="1270">
            <a:solidFill>
              <a:srgbClr val="632BDA"/>
            </a:solidFill>
            <a:prstDash val="solid"/>
          </a:ln>
        </p:spPr>
      </p:sp>
      <p:sp>
        <p:nvSpPr>
          <p:cNvPr id="6" name="Shape 4"/>
          <p:cNvSpPr/>
          <p:nvPr/>
        </p:nvSpPr>
        <p:spPr>
          <a:xfrm>
            <a:off x="1197955" y="1889327"/>
            <a:ext cx="182880" cy="182880"/>
          </a:xfrm>
          <a:prstGeom prst="sun">
            <a:avLst/>
          </a:prstGeom>
          <a:noFill/>
          <a:ln w="1270">
            <a:solidFill>
              <a:srgbClr val="73509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Thank You!</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Thank you for your time! Questions?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141878" y="222277"/>
            <a:ext cx="182880" cy="182880"/>
          </a:xfrm>
          <a:prstGeom prst="cube">
            <a:avLst/>
          </a:prstGeom>
          <a:noFill/>
          <a:ln w="1270">
            <a:solidFill>
              <a:srgbClr val="39E673"/>
            </a:solidFill>
            <a:prstDash val="solid"/>
          </a:ln>
        </p:spPr>
      </p:sp>
      <p:sp>
        <p:nvSpPr>
          <p:cNvPr id="3" name="Shape 1"/>
          <p:cNvSpPr/>
          <p:nvPr/>
        </p:nvSpPr>
        <p:spPr>
          <a:xfrm>
            <a:off x="7831817" y="2930063"/>
            <a:ext cx="182880" cy="182880"/>
          </a:xfrm>
          <a:prstGeom prst="cube">
            <a:avLst/>
          </a:prstGeom>
          <a:noFill/>
          <a:ln w="1270">
            <a:solidFill>
              <a:srgbClr val="A3380D"/>
            </a:solidFill>
            <a:prstDash val="solid"/>
          </a:ln>
        </p:spPr>
      </p:sp>
      <p:sp>
        <p:nvSpPr>
          <p:cNvPr id="4" name="Shape 2"/>
          <p:cNvSpPr/>
          <p:nvPr/>
        </p:nvSpPr>
        <p:spPr>
          <a:xfrm>
            <a:off x="7891893" y="579531"/>
            <a:ext cx="182880" cy="182880"/>
          </a:xfrm>
          <a:prstGeom prst="rect">
            <a:avLst/>
          </a:prstGeom>
          <a:noFill/>
          <a:ln w="1270">
            <a:solidFill>
              <a:srgbClr val="762F7C"/>
            </a:solidFill>
            <a:prstDash val="solid"/>
          </a:ln>
        </p:spPr>
      </p:sp>
      <p:sp>
        <p:nvSpPr>
          <p:cNvPr id="5" name="Shape 3"/>
          <p:cNvSpPr/>
          <p:nvPr/>
        </p:nvSpPr>
        <p:spPr>
          <a:xfrm>
            <a:off x="8188372" y="32733"/>
            <a:ext cx="182880" cy="182880"/>
          </a:xfrm>
          <a:prstGeom prst="rect">
            <a:avLst/>
          </a:prstGeom>
          <a:noFill/>
          <a:ln w="1270">
            <a:solidFill>
              <a:srgbClr val="E5C997"/>
            </a:solidFill>
            <a:prstDash val="solid"/>
          </a:ln>
        </p:spPr>
      </p:sp>
      <p:sp>
        <p:nvSpPr>
          <p:cNvPr id="6" name="Shape 4"/>
          <p:cNvSpPr/>
          <p:nvPr/>
        </p:nvSpPr>
        <p:spPr>
          <a:xfrm>
            <a:off x="7197658" y="869905"/>
            <a:ext cx="182880" cy="182880"/>
          </a:xfrm>
          <a:prstGeom prst="rect">
            <a:avLst/>
          </a:prstGeom>
          <a:noFill/>
          <a:ln w="1270">
            <a:solidFill>
              <a:srgbClr val="174A7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Color Blindness: An Introduction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Color blindness (Color Vision Deficiency, CVD) is a condition where someone sees colors differently than most people. It's usually genetic, but can also be caused by injury or disease.  It's not actually about seeing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no</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color, but perceiving a reduced range of colors.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431144" y="1554637"/>
            <a:ext cx="182880" cy="182880"/>
          </a:xfrm>
          <a:prstGeom prst="triangle">
            <a:avLst/>
          </a:prstGeom>
          <a:noFill/>
          <a:ln w="1270">
            <a:solidFill>
              <a:srgbClr val="C882D1"/>
            </a:solidFill>
            <a:prstDash val="solid"/>
          </a:ln>
        </p:spPr>
      </p:sp>
      <p:sp>
        <p:nvSpPr>
          <p:cNvPr id="3" name="Shape 1"/>
          <p:cNvSpPr/>
          <p:nvPr/>
        </p:nvSpPr>
        <p:spPr>
          <a:xfrm>
            <a:off x="4177772" y="3525009"/>
            <a:ext cx="182880" cy="182880"/>
          </a:xfrm>
          <a:prstGeom prst="triangle">
            <a:avLst/>
          </a:prstGeom>
          <a:noFill/>
          <a:ln w="1270">
            <a:solidFill>
              <a:srgbClr val="A08D33"/>
            </a:solidFill>
            <a:prstDash val="solid"/>
          </a:ln>
        </p:spPr>
      </p:sp>
      <p:sp>
        <p:nvSpPr>
          <p:cNvPr id="4" name="Shape 2"/>
          <p:cNvSpPr/>
          <p:nvPr/>
        </p:nvSpPr>
        <p:spPr>
          <a:xfrm>
            <a:off x="5748224" y="2655880"/>
            <a:ext cx="182880" cy="182880"/>
          </a:xfrm>
          <a:prstGeom prst="triangle">
            <a:avLst/>
          </a:prstGeom>
          <a:noFill/>
          <a:ln w="1270">
            <a:solidFill>
              <a:srgbClr val="78BEF8"/>
            </a:solidFill>
            <a:prstDash val="solid"/>
          </a:ln>
        </p:spPr>
      </p:sp>
      <p:sp>
        <p:nvSpPr>
          <p:cNvPr id="5" name="Shape 3"/>
          <p:cNvSpPr/>
          <p:nvPr/>
        </p:nvSpPr>
        <p:spPr>
          <a:xfrm>
            <a:off x="2827969" y="3833950"/>
            <a:ext cx="182880" cy="182880"/>
          </a:xfrm>
          <a:prstGeom prst="triangle">
            <a:avLst/>
          </a:prstGeom>
          <a:noFill/>
          <a:ln w="1270">
            <a:solidFill>
              <a:srgbClr val="51EE29"/>
            </a:solidFill>
            <a:prstDash val="solid"/>
          </a:ln>
        </p:spPr>
      </p:sp>
      <p:sp>
        <p:nvSpPr>
          <p:cNvPr id="6" name="Shape 4"/>
          <p:cNvSpPr/>
          <p:nvPr/>
        </p:nvSpPr>
        <p:spPr>
          <a:xfrm>
            <a:off x="521196" y="2402745"/>
            <a:ext cx="182880" cy="182880"/>
          </a:xfrm>
          <a:prstGeom prst="sun">
            <a:avLst/>
          </a:prstGeom>
          <a:noFill/>
          <a:ln w="1270">
            <a:solidFill>
              <a:srgbClr val="01AF9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Types of Color Blindness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The most common types 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Deuteranomaly (Green-Weak):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Most common type. Difficulty distinguishing shades of green.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Protanomaly (Red-Weak):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Difficulty distinguishing shades of red.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Protanopia (Red-Blind):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Complete absence of red cones.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Deuteranopia (Green-Blind):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Complete absence of green cones.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Tritanomaly (Blue-Weak):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Difficulty distinguishing shades of blue and yellow (rare).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Tritanopia (Blue-Blind):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Complete absence of blue cones (very rare).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Monochromacy: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Seeing only shades of gray (extremely rare).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615816" y="2352019"/>
            <a:ext cx="182880" cy="182880"/>
          </a:xfrm>
          <a:prstGeom prst="cube">
            <a:avLst/>
          </a:prstGeom>
          <a:noFill/>
          <a:ln w="1270">
            <a:solidFill>
              <a:srgbClr val="CE06D2"/>
            </a:solidFill>
            <a:prstDash val="solid"/>
          </a:ln>
        </p:spPr>
      </p:sp>
      <p:sp>
        <p:nvSpPr>
          <p:cNvPr id="3" name="Shape 1"/>
          <p:cNvSpPr/>
          <p:nvPr/>
        </p:nvSpPr>
        <p:spPr>
          <a:xfrm>
            <a:off x="4138724" y="1999850"/>
            <a:ext cx="182880" cy="182880"/>
          </a:xfrm>
          <a:prstGeom prst="sun">
            <a:avLst/>
          </a:prstGeom>
          <a:noFill/>
          <a:ln w="1270">
            <a:solidFill>
              <a:srgbClr val="7C0AF0"/>
            </a:solidFill>
            <a:prstDash val="solid"/>
          </a:ln>
        </p:spPr>
      </p:sp>
      <p:sp>
        <p:nvSpPr>
          <p:cNvPr id="4" name="Shape 2"/>
          <p:cNvSpPr/>
          <p:nvPr/>
        </p:nvSpPr>
        <p:spPr>
          <a:xfrm>
            <a:off x="698209" y="2586492"/>
            <a:ext cx="182880" cy="182880"/>
          </a:xfrm>
          <a:prstGeom prst="triangle">
            <a:avLst/>
          </a:prstGeom>
          <a:noFill/>
          <a:ln w="1270">
            <a:solidFill>
              <a:srgbClr val="F137D9"/>
            </a:solidFill>
            <a:prstDash val="solid"/>
          </a:ln>
        </p:spPr>
      </p:sp>
      <p:sp>
        <p:nvSpPr>
          <p:cNvPr id="5" name="Shape 3"/>
          <p:cNvSpPr/>
          <p:nvPr/>
        </p:nvSpPr>
        <p:spPr>
          <a:xfrm>
            <a:off x="3926096" y="85816"/>
            <a:ext cx="182880" cy="182880"/>
          </a:xfrm>
          <a:prstGeom prst="cube">
            <a:avLst/>
          </a:prstGeom>
          <a:noFill/>
          <a:ln w="1270">
            <a:solidFill>
              <a:srgbClr val="6547BF"/>
            </a:solidFill>
            <a:prstDash val="solid"/>
          </a:ln>
        </p:spPr>
      </p:sp>
      <p:sp>
        <p:nvSpPr>
          <p:cNvPr id="6" name="Shape 4"/>
          <p:cNvSpPr/>
          <p:nvPr/>
        </p:nvSpPr>
        <p:spPr>
          <a:xfrm>
            <a:off x="1849587" y="3202859"/>
            <a:ext cx="182880" cy="182880"/>
          </a:xfrm>
          <a:prstGeom prst="sun">
            <a:avLst/>
          </a:prstGeom>
          <a:noFill/>
          <a:ln w="1270">
            <a:solidFill>
              <a:srgbClr val="4F168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Why is Color Contrast Important?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Many users with color blindness struggle to distinguish elements when color contrast is low. This can make websites, apps, and other designs unusable. Good contrast ensures readability and usability for everyone.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833595" y="2461298"/>
            <a:ext cx="182880" cy="182880"/>
          </a:xfrm>
          <a:prstGeom prst="rect">
            <a:avLst/>
          </a:prstGeom>
          <a:noFill/>
          <a:ln w="1270">
            <a:solidFill>
              <a:srgbClr val="DEA020"/>
            </a:solidFill>
            <a:prstDash val="solid"/>
          </a:ln>
        </p:spPr>
      </p:sp>
      <p:sp>
        <p:nvSpPr>
          <p:cNvPr id="3" name="Shape 1"/>
          <p:cNvSpPr/>
          <p:nvPr/>
        </p:nvSpPr>
        <p:spPr>
          <a:xfrm>
            <a:off x="5157028" y="1342989"/>
            <a:ext cx="182880" cy="182880"/>
          </a:xfrm>
          <a:prstGeom prst="rect">
            <a:avLst/>
          </a:prstGeom>
          <a:noFill/>
          <a:ln w="1270">
            <a:solidFill>
              <a:srgbClr val="629660"/>
            </a:solidFill>
            <a:prstDash val="solid"/>
          </a:ln>
        </p:spPr>
      </p:sp>
      <p:sp>
        <p:nvSpPr>
          <p:cNvPr id="4" name="Shape 2"/>
          <p:cNvSpPr/>
          <p:nvPr/>
        </p:nvSpPr>
        <p:spPr>
          <a:xfrm>
            <a:off x="3493682" y="2288768"/>
            <a:ext cx="182880" cy="182880"/>
          </a:xfrm>
          <a:prstGeom prst="sun">
            <a:avLst/>
          </a:prstGeom>
          <a:noFill/>
          <a:ln w="1270">
            <a:solidFill>
              <a:srgbClr val="C77C8B"/>
            </a:solidFill>
            <a:prstDash val="solid"/>
          </a:ln>
        </p:spPr>
      </p:sp>
      <p:sp>
        <p:nvSpPr>
          <p:cNvPr id="5" name="Shape 3"/>
          <p:cNvSpPr/>
          <p:nvPr/>
        </p:nvSpPr>
        <p:spPr>
          <a:xfrm>
            <a:off x="3991129" y="4350092"/>
            <a:ext cx="182880" cy="182880"/>
          </a:xfrm>
          <a:prstGeom prst="sun">
            <a:avLst/>
          </a:prstGeom>
          <a:noFill/>
          <a:ln w="1270">
            <a:solidFill>
              <a:srgbClr val="EDC96F"/>
            </a:solidFill>
            <a:prstDash val="solid"/>
          </a:ln>
        </p:spPr>
      </p:sp>
      <p:sp>
        <p:nvSpPr>
          <p:cNvPr id="6" name="Shape 4"/>
          <p:cNvSpPr/>
          <p:nvPr/>
        </p:nvSpPr>
        <p:spPr>
          <a:xfrm>
            <a:off x="2480474" y="1820353"/>
            <a:ext cx="182880" cy="182880"/>
          </a:xfrm>
          <a:prstGeom prst="rect">
            <a:avLst/>
          </a:prstGeom>
          <a:noFill/>
          <a:ln w="1270">
            <a:solidFill>
              <a:srgbClr val="BDA8E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Checking Color Contrast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Use online tools to test color contrast ratios: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WebAIM's Color Contrast Checker: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 popular and easy-to-use tool.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Coolors.co:</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Generates accessible color palettes.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Adobe Color: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Explore and create accessible color schemes.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216134" y="3909741"/>
            <a:ext cx="182880" cy="182880"/>
          </a:xfrm>
          <a:prstGeom prst="sun">
            <a:avLst/>
          </a:prstGeom>
          <a:noFill/>
          <a:ln w="1270">
            <a:solidFill>
              <a:srgbClr val="9F4D44"/>
            </a:solidFill>
            <a:prstDash val="solid"/>
          </a:ln>
        </p:spPr>
      </p:sp>
      <p:sp>
        <p:nvSpPr>
          <p:cNvPr id="3" name="Shape 1"/>
          <p:cNvSpPr/>
          <p:nvPr/>
        </p:nvSpPr>
        <p:spPr>
          <a:xfrm>
            <a:off x="7713662" y="4336000"/>
            <a:ext cx="182880" cy="182880"/>
          </a:xfrm>
          <a:prstGeom prst="sun">
            <a:avLst/>
          </a:prstGeom>
          <a:noFill/>
          <a:ln w="1270">
            <a:solidFill>
              <a:srgbClr val="36D0D4"/>
            </a:solidFill>
            <a:prstDash val="solid"/>
          </a:ln>
        </p:spPr>
      </p:sp>
      <p:sp>
        <p:nvSpPr>
          <p:cNvPr id="4" name="Shape 2"/>
          <p:cNvSpPr/>
          <p:nvPr/>
        </p:nvSpPr>
        <p:spPr>
          <a:xfrm>
            <a:off x="6072654" y="1613327"/>
            <a:ext cx="182880" cy="182880"/>
          </a:xfrm>
          <a:prstGeom prst="sun">
            <a:avLst/>
          </a:prstGeom>
          <a:noFill/>
          <a:ln w="1270">
            <a:solidFill>
              <a:srgbClr val="0A647B"/>
            </a:solidFill>
            <a:prstDash val="solid"/>
          </a:ln>
        </p:spPr>
      </p:sp>
      <p:sp>
        <p:nvSpPr>
          <p:cNvPr id="5" name="Shape 3"/>
          <p:cNvSpPr/>
          <p:nvPr/>
        </p:nvSpPr>
        <p:spPr>
          <a:xfrm>
            <a:off x="7008594" y="2802682"/>
            <a:ext cx="182880" cy="182880"/>
          </a:xfrm>
          <a:prstGeom prst="cube">
            <a:avLst/>
          </a:prstGeom>
          <a:noFill/>
          <a:ln w="1270">
            <a:solidFill>
              <a:srgbClr val="0D2FFC"/>
            </a:solidFill>
            <a:prstDash val="solid"/>
          </a:ln>
        </p:spPr>
      </p:sp>
      <p:sp>
        <p:nvSpPr>
          <p:cNvPr id="6" name="Shape 4"/>
          <p:cNvSpPr/>
          <p:nvPr/>
        </p:nvSpPr>
        <p:spPr>
          <a:xfrm>
            <a:off x="4591654" y="1007734"/>
            <a:ext cx="182880" cy="182880"/>
          </a:xfrm>
          <a:prstGeom prst="rect">
            <a:avLst/>
          </a:prstGeom>
          <a:noFill/>
          <a:ln w="1270">
            <a:solidFill>
              <a:srgbClr val="09A1E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WCAG Color Contrast Guidelines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Web Content Accessibility Guidelines (WCAG) defines minimum contrast ratios: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4.5:1</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for normal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3:1</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for large text (18pt or 14pt bold) and user interface components.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3:1</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for graphics and graphical objects.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245391" y="4434053"/>
            <a:ext cx="182880" cy="182880"/>
          </a:xfrm>
          <a:prstGeom prst="cube">
            <a:avLst/>
          </a:prstGeom>
          <a:noFill/>
          <a:ln w="1270">
            <a:solidFill>
              <a:srgbClr val="B96020"/>
            </a:solidFill>
            <a:prstDash val="solid"/>
          </a:ln>
        </p:spPr>
      </p:sp>
      <p:sp>
        <p:nvSpPr>
          <p:cNvPr id="3" name="Shape 1"/>
          <p:cNvSpPr/>
          <p:nvPr/>
        </p:nvSpPr>
        <p:spPr>
          <a:xfrm>
            <a:off x="2886895" y="3021441"/>
            <a:ext cx="182880" cy="182880"/>
          </a:xfrm>
          <a:prstGeom prst="cube">
            <a:avLst/>
          </a:prstGeom>
          <a:noFill/>
          <a:ln w="1270">
            <a:solidFill>
              <a:srgbClr val="3ECB2D"/>
            </a:solidFill>
            <a:prstDash val="solid"/>
          </a:ln>
        </p:spPr>
      </p:sp>
      <p:sp>
        <p:nvSpPr>
          <p:cNvPr id="4" name="Shape 2"/>
          <p:cNvSpPr/>
          <p:nvPr/>
        </p:nvSpPr>
        <p:spPr>
          <a:xfrm>
            <a:off x="4330548" y="4111202"/>
            <a:ext cx="182880" cy="182880"/>
          </a:xfrm>
          <a:prstGeom prst="triangle">
            <a:avLst/>
          </a:prstGeom>
          <a:noFill/>
          <a:ln w="1270">
            <a:solidFill>
              <a:srgbClr val="3193F0"/>
            </a:solidFill>
            <a:prstDash val="solid"/>
          </a:ln>
        </p:spPr>
      </p:sp>
      <p:sp>
        <p:nvSpPr>
          <p:cNvPr id="5" name="Shape 3"/>
          <p:cNvSpPr/>
          <p:nvPr/>
        </p:nvSpPr>
        <p:spPr>
          <a:xfrm>
            <a:off x="1298442" y="4219891"/>
            <a:ext cx="182880" cy="182880"/>
          </a:xfrm>
          <a:prstGeom prst="cube">
            <a:avLst/>
          </a:prstGeom>
          <a:noFill/>
          <a:ln w="1270">
            <a:solidFill>
              <a:srgbClr val="3DF971"/>
            </a:solidFill>
            <a:prstDash val="solid"/>
          </a:ln>
        </p:spPr>
      </p:sp>
      <p:sp>
        <p:nvSpPr>
          <p:cNvPr id="6" name="Shape 4"/>
          <p:cNvSpPr/>
          <p:nvPr/>
        </p:nvSpPr>
        <p:spPr>
          <a:xfrm>
            <a:off x="5201805" y="4135350"/>
            <a:ext cx="182880" cy="182880"/>
          </a:xfrm>
          <a:prstGeom prst="rect">
            <a:avLst/>
          </a:prstGeom>
          <a:noFill/>
          <a:ln w="1270">
            <a:solidFill>
              <a:srgbClr val="86B56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Beyond Color: Using Visual Cues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Don't rely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solely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on color to convey important information. Use additional visual cues: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Text Labels: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Clearly label elements with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Icons: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icons in addition to color.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Patterns: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Implement different patterns or textures.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Shape: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Utilize different shapes to differentiate elements.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159147" y="4322794"/>
            <a:ext cx="182880" cy="182880"/>
          </a:xfrm>
          <a:prstGeom prst="rect">
            <a:avLst/>
          </a:prstGeom>
          <a:noFill/>
          <a:ln w="1270">
            <a:solidFill>
              <a:srgbClr val="CE4254"/>
            </a:solidFill>
            <a:prstDash val="solid"/>
          </a:ln>
        </p:spPr>
      </p:sp>
      <p:sp>
        <p:nvSpPr>
          <p:cNvPr id="3" name="Shape 1"/>
          <p:cNvSpPr/>
          <p:nvPr/>
        </p:nvSpPr>
        <p:spPr>
          <a:xfrm>
            <a:off x="8011914" y="1936438"/>
            <a:ext cx="182880" cy="182880"/>
          </a:xfrm>
          <a:prstGeom prst="triangle">
            <a:avLst/>
          </a:prstGeom>
          <a:noFill/>
          <a:ln w="1270">
            <a:solidFill>
              <a:srgbClr val="909127"/>
            </a:solidFill>
            <a:prstDash val="solid"/>
          </a:ln>
        </p:spPr>
      </p:sp>
      <p:sp>
        <p:nvSpPr>
          <p:cNvPr id="4" name="Shape 2"/>
          <p:cNvSpPr/>
          <p:nvPr/>
        </p:nvSpPr>
        <p:spPr>
          <a:xfrm>
            <a:off x="3679975" y="265926"/>
            <a:ext cx="182880" cy="182880"/>
          </a:xfrm>
          <a:prstGeom prst="cube">
            <a:avLst/>
          </a:prstGeom>
          <a:noFill/>
          <a:ln w="1270">
            <a:solidFill>
              <a:srgbClr val="965E4B"/>
            </a:solidFill>
            <a:prstDash val="solid"/>
          </a:ln>
        </p:spPr>
      </p:sp>
      <p:sp>
        <p:nvSpPr>
          <p:cNvPr id="5" name="Shape 3"/>
          <p:cNvSpPr/>
          <p:nvPr/>
        </p:nvSpPr>
        <p:spPr>
          <a:xfrm>
            <a:off x="695145" y="4105779"/>
            <a:ext cx="182880" cy="182880"/>
          </a:xfrm>
          <a:prstGeom prst="sun">
            <a:avLst/>
          </a:prstGeom>
          <a:noFill/>
          <a:ln w="1270">
            <a:solidFill>
              <a:srgbClr val="4B5A29"/>
            </a:solidFill>
            <a:prstDash val="solid"/>
          </a:ln>
        </p:spPr>
      </p:sp>
      <p:sp>
        <p:nvSpPr>
          <p:cNvPr id="6" name="Shape 4"/>
          <p:cNvSpPr/>
          <p:nvPr/>
        </p:nvSpPr>
        <p:spPr>
          <a:xfrm>
            <a:off x="5192557" y="1467993"/>
            <a:ext cx="182880" cy="182880"/>
          </a:xfrm>
          <a:prstGeom prst="sun">
            <a:avLst/>
          </a:prstGeom>
          <a:noFill/>
          <a:ln w="1270">
            <a:solidFill>
              <a:srgbClr val="FC465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Example: Status Indicators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Instead of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just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using green for 'success' and red for 'error', add icons: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Green + Checkmark for Success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Red + X for Error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This makes the status clear even for someone who can't distinguish the colors easily.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2025-02-24T09:26:59Z</dcterms:created>
  <dcterms:modified xsi:type="dcterms:W3CDTF">2025-02-24T09:26:59Z</dcterms:modified>
</cp:coreProperties>
</file>