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2476452" y="1347219"/>
            <a:ext cx="182880" cy="182880"/>
          </a:xfrm>
          <a:prstGeom prst="sun">
            <a:avLst/>
          </a:prstGeom>
          <a:noFill/>
          <a:ln w="1270">
            <a:solidFill>
              <a:srgbClr val="BAB73E"/>
            </a:solidFill>
            <a:prstDash val="solid"/>
          </a:ln>
        </p:spPr>
      </p:sp>
      <p:sp>
        <p:nvSpPr>
          <p:cNvPr id="5" name="Shape 3"/>
          <p:cNvSpPr/>
          <p:nvPr/>
        </p:nvSpPr>
        <p:spPr>
          <a:xfrm>
            <a:off x="746883" y="790057"/>
            <a:ext cx="182880" cy="182880"/>
          </a:xfrm>
          <a:prstGeom prst="rect">
            <a:avLst/>
          </a:prstGeom>
          <a:noFill/>
          <a:ln w="1270">
            <a:solidFill>
              <a:srgbClr val="8E7304"/>
            </a:solidFill>
            <a:prstDash val="solid"/>
          </a:ln>
        </p:spPr>
      </p:sp>
      <p:sp>
        <p:nvSpPr>
          <p:cNvPr id="6" name="Shape 4"/>
          <p:cNvSpPr/>
          <p:nvPr/>
        </p:nvSpPr>
        <p:spPr>
          <a:xfrm>
            <a:off x="6793100" y="1480711"/>
            <a:ext cx="182880" cy="182880"/>
          </a:xfrm>
          <a:prstGeom prst="cube">
            <a:avLst/>
          </a:prstGeom>
          <a:noFill/>
          <a:ln w="1270">
            <a:solidFill>
              <a:srgbClr val="DC75EB"/>
            </a:solidFill>
            <a:prstDash val="solid"/>
          </a:ln>
        </p:spPr>
      </p:sp>
      <p:sp>
        <p:nvSpPr>
          <p:cNvPr id="7" name="Shape 5"/>
          <p:cNvSpPr/>
          <p:nvPr/>
        </p:nvSpPr>
        <p:spPr>
          <a:xfrm>
            <a:off x="539404" y="3561350"/>
            <a:ext cx="182880" cy="182880"/>
          </a:xfrm>
          <a:prstGeom prst="triangle">
            <a:avLst/>
          </a:prstGeom>
          <a:noFill/>
          <a:ln w="1270">
            <a:solidFill>
              <a:srgbClr val="E833B3"/>
            </a:solidFill>
            <a:prstDash val="solid"/>
          </a:ln>
        </p:spPr>
      </p:sp>
      <p:sp>
        <p:nvSpPr>
          <p:cNvPr id="8" name="Shape 6"/>
          <p:cNvSpPr/>
          <p:nvPr/>
        </p:nvSpPr>
        <p:spPr>
          <a:xfrm>
            <a:off x="7104309" y="1467299"/>
            <a:ext cx="182880" cy="182880"/>
          </a:xfrm>
          <a:prstGeom prst="sun">
            <a:avLst/>
          </a:prstGeom>
          <a:noFill/>
          <a:ln w="1270">
            <a:solidFill>
              <a:srgbClr val="AA8DB3"/>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Basic Photo Editing &amp; Retouching</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Welcome! This presentation will cover the fundamentals of photo editing and retouching, empowering you to enhance your images. We'll explore essential tools and techniques for achieving professional-looking results.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we'll 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Understanding Basic Concepts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Essential Editing Software Options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Basic Adjustments: Exposure, Contrast, White Balance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Color Correction and Enhancement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Cropping and Straightening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Basic Retouching Techniques: Blemish Removal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Sharpening and Noise Reduction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Saving and Exporting Your Edited Photos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87421" y="3496156"/>
            <a:ext cx="182880" cy="182880"/>
          </a:xfrm>
          <a:prstGeom prst="sun">
            <a:avLst/>
          </a:prstGeom>
          <a:noFill/>
          <a:ln w="1270">
            <a:solidFill>
              <a:srgbClr val="7FFB02"/>
            </a:solidFill>
            <a:prstDash val="solid"/>
          </a:ln>
        </p:spPr>
      </p:sp>
      <p:sp>
        <p:nvSpPr>
          <p:cNvPr id="7" name="Shape 5"/>
          <p:cNvSpPr/>
          <p:nvPr/>
        </p:nvSpPr>
        <p:spPr>
          <a:xfrm>
            <a:off x="6121739" y="580654"/>
            <a:ext cx="182880" cy="182880"/>
          </a:xfrm>
          <a:prstGeom prst="sun">
            <a:avLst/>
          </a:prstGeom>
          <a:noFill/>
          <a:ln w="1270">
            <a:solidFill>
              <a:srgbClr val="79F793"/>
            </a:solidFill>
            <a:prstDash val="solid"/>
          </a:ln>
        </p:spPr>
      </p:sp>
      <p:sp>
        <p:nvSpPr>
          <p:cNvPr id="8" name="Shape 6"/>
          <p:cNvSpPr/>
          <p:nvPr/>
        </p:nvSpPr>
        <p:spPr>
          <a:xfrm>
            <a:off x="1474858" y="3359067"/>
            <a:ext cx="182880" cy="182880"/>
          </a:xfrm>
          <a:prstGeom prst="sun">
            <a:avLst/>
          </a:prstGeom>
          <a:noFill/>
          <a:ln w="1270">
            <a:solidFill>
              <a:srgbClr val="4CF821"/>
            </a:solidFill>
            <a:prstDash val="solid"/>
          </a:ln>
        </p:spPr>
      </p:sp>
      <p:sp>
        <p:nvSpPr>
          <p:cNvPr id="9" name="Shape 7"/>
          <p:cNvSpPr/>
          <p:nvPr/>
        </p:nvSpPr>
        <p:spPr>
          <a:xfrm>
            <a:off x="7953121" y="2399930"/>
            <a:ext cx="182880" cy="182880"/>
          </a:xfrm>
          <a:prstGeom prst="cube">
            <a:avLst/>
          </a:prstGeom>
          <a:noFill/>
          <a:ln w="1270">
            <a:solidFill>
              <a:srgbClr val="B126AC"/>
            </a:solidFill>
            <a:prstDash val="solid"/>
          </a:ln>
        </p:spPr>
      </p:sp>
      <p:sp>
        <p:nvSpPr>
          <p:cNvPr id="10" name="Shape 8"/>
          <p:cNvSpPr/>
          <p:nvPr/>
        </p:nvSpPr>
        <p:spPr>
          <a:xfrm>
            <a:off x="315560" y="3070847"/>
            <a:ext cx="182880" cy="182880"/>
          </a:xfrm>
          <a:prstGeom prst="cube">
            <a:avLst/>
          </a:prstGeom>
          <a:noFill/>
          <a:ln w="1270">
            <a:solidFill>
              <a:srgbClr val="8860D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Sharpening and Noise Reduction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Finalize your edits with sharpening and noise reduction.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Sharpening: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Enhances the details in your image. Be careful not to over-sharpen, which can create unwanted artifacts.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Noise Reduction: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Reduces graininess or noise, especially in images taken at high ISO settings. Overuse can make the image look blurry, so use it sparingly.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161768" y="966104"/>
            <a:ext cx="182880" cy="182880"/>
          </a:xfrm>
          <a:prstGeom prst="triangle">
            <a:avLst/>
          </a:prstGeom>
          <a:noFill/>
          <a:ln w="1270">
            <a:solidFill>
              <a:srgbClr val="FA8053"/>
            </a:solidFill>
            <a:prstDash val="solid"/>
          </a:ln>
        </p:spPr>
      </p:sp>
      <p:sp>
        <p:nvSpPr>
          <p:cNvPr id="7" name="Shape 5"/>
          <p:cNvSpPr/>
          <p:nvPr/>
        </p:nvSpPr>
        <p:spPr>
          <a:xfrm>
            <a:off x="1704881" y="46994"/>
            <a:ext cx="182880" cy="182880"/>
          </a:xfrm>
          <a:prstGeom prst="cube">
            <a:avLst/>
          </a:prstGeom>
          <a:noFill/>
          <a:ln w="1270">
            <a:solidFill>
              <a:srgbClr val="72326E"/>
            </a:solidFill>
            <a:prstDash val="solid"/>
          </a:ln>
        </p:spPr>
      </p:sp>
      <p:sp>
        <p:nvSpPr>
          <p:cNvPr id="8" name="Shape 6"/>
          <p:cNvSpPr/>
          <p:nvPr/>
        </p:nvSpPr>
        <p:spPr>
          <a:xfrm>
            <a:off x="116111" y="1131655"/>
            <a:ext cx="182880" cy="182880"/>
          </a:xfrm>
          <a:prstGeom prst="sun">
            <a:avLst/>
          </a:prstGeom>
          <a:noFill/>
          <a:ln w="1270">
            <a:solidFill>
              <a:srgbClr val="2910BC"/>
            </a:solidFill>
            <a:prstDash val="solid"/>
          </a:ln>
        </p:spPr>
      </p:sp>
      <p:sp>
        <p:nvSpPr>
          <p:cNvPr id="9" name="Shape 7"/>
          <p:cNvSpPr/>
          <p:nvPr/>
        </p:nvSpPr>
        <p:spPr>
          <a:xfrm>
            <a:off x="4450390" y="1961228"/>
            <a:ext cx="182880" cy="182880"/>
          </a:xfrm>
          <a:prstGeom prst="rect">
            <a:avLst/>
          </a:prstGeom>
          <a:noFill/>
          <a:ln w="1270">
            <a:solidFill>
              <a:srgbClr val="5A0B69"/>
            </a:solidFill>
            <a:prstDash val="solid"/>
          </a:ln>
        </p:spPr>
      </p:sp>
      <p:sp>
        <p:nvSpPr>
          <p:cNvPr id="10" name="Shape 8"/>
          <p:cNvSpPr/>
          <p:nvPr/>
        </p:nvSpPr>
        <p:spPr>
          <a:xfrm>
            <a:off x="1194078" y="4113064"/>
            <a:ext cx="182880" cy="182880"/>
          </a:xfrm>
          <a:prstGeom prst="rect">
            <a:avLst/>
          </a:prstGeom>
          <a:noFill/>
          <a:ln w="1270">
            <a:solidFill>
              <a:srgbClr val="6339E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Saving and Exporting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Once you're happy with your edits, save and export your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Saving: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Save your work in a non-destructive format like PSD (Photoshop) or XCF (GIMP) to preserve your layers and adjustments.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Exporting: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Export your image in a suitable format for sharing or printing.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JPEG: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Most common format, good for web and social media (compressed, some quality loss).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Best for images with transparency or graphics (lossless, larger file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TIFF: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High-quality format for printing (lossless, very large file size).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037127" y="2021955"/>
            <a:ext cx="182880" cy="182880"/>
          </a:xfrm>
          <a:prstGeom prst="rect">
            <a:avLst/>
          </a:prstGeom>
          <a:noFill/>
          <a:ln w="1270">
            <a:solidFill>
              <a:srgbClr val="59A322"/>
            </a:solidFill>
            <a:prstDash val="solid"/>
          </a:ln>
        </p:spPr>
      </p:sp>
      <p:sp>
        <p:nvSpPr>
          <p:cNvPr id="7" name="Shape 5"/>
          <p:cNvSpPr/>
          <p:nvPr/>
        </p:nvSpPr>
        <p:spPr>
          <a:xfrm>
            <a:off x="5526656" y="1543582"/>
            <a:ext cx="182880" cy="182880"/>
          </a:xfrm>
          <a:prstGeom prst="triangle">
            <a:avLst/>
          </a:prstGeom>
          <a:noFill/>
          <a:ln w="1270">
            <a:solidFill>
              <a:srgbClr val="96D2EA"/>
            </a:solidFill>
            <a:prstDash val="solid"/>
          </a:ln>
        </p:spPr>
      </p:sp>
      <p:sp>
        <p:nvSpPr>
          <p:cNvPr id="8" name="Shape 6"/>
          <p:cNvSpPr/>
          <p:nvPr/>
        </p:nvSpPr>
        <p:spPr>
          <a:xfrm>
            <a:off x="5853578" y="1488593"/>
            <a:ext cx="182880" cy="182880"/>
          </a:xfrm>
          <a:prstGeom prst="sun">
            <a:avLst/>
          </a:prstGeom>
          <a:noFill/>
          <a:ln w="1270">
            <a:solidFill>
              <a:srgbClr val="EE8313"/>
            </a:solidFill>
            <a:prstDash val="solid"/>
          </a:ln>
        </p:spPr>
      </p:sp>
      <p:sp>
        <p:nvSpPr>
          <p:cNvPr id="9" name="Shape 7"/>
          <p:cNvSpPr/>
          <p:nvPr/>
        </p:nvSpPr>
        <p:spPr>
          <a:xfrm>
            <a:off x="6312319" y="2098899"/>
            <a:ext cx="182880" cy="182880"/>
          </a:xfrm>
          <a:prstGeom prst="rect">
            <a:avLst/>
          </a:prstGeom>
          <a:noFill/>
          <a:ln w="1270">
            <a:solidFill>
              <a:srgbClr val="209CBD"/>
            </a:solidFill>
            <a:prstDash val="solid"/>
          </a:ln>
        </p:spPr>
      </p:sp>
      <p:sp>
        <p:nvSpPr>
          <p:cNvPr id="10" name="Shape 8"/>
          <p:cNvSpPr/>
          <p:nvPr/>
        </p:nvSpPr>
        <p:spPr>
          <a:xfrm>
            <a:off x="5215667" y="2223097"/>
            <a:ext cx="182880" cy="182880"/>
          </a:xfrm>
          <a:prstGeom prst="rect">
            <a:avLst/>
          </a:prstGeom>
          <a:noFill/>
          <a:ln w="1270">
            <a:solidFill>
              <a:srgbClr val="12A88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Practice Makes Perfect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The best way to learn photo editing is to practice! Experiment with different tools and techniques, and don't be afraid to make mistakes. The more you practice, the better you'll become.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96672" y="1246541"/>
            <a:ext cx="182880" cy="182880"/>
          </a:xfrm>
          <a:prstGeom prst="cube">
            <a:avLst/>
          </a:prstGeom>
          <a:noFill/>
          <a:ln w="1270">
            <a:solidFill>
              <a:srgbClr val="1C196C"/>
            </a:solidFill>
            <a:prstDash val="solid"/>
          </a:ln>
        </p:spPr>
      </p:sp>
      <p:sp>
        <p:nvSpPr>
          <p:cNvPr id="7" name="Shape 5"/>
          <p:cNvSpPr/>
          <p:nvPr/>
        </p:nvSpPr>
        <p:spPr>
          <a:xfrm>
            <a:off x="7513218" y="1379709"/>
            <a:ext cx="182880" cy="182880"/>
          </a:xfrm>
          <a:prstGeom prst="triangle">
            <a:avLst/>
          </a:prstGeom>
          <a:noFill/>
          <a:ln w="1270">
            <a:solidFill>
              <a:srgbClr val="EF8C75"/>
            </a:solidFill>
            <a:prstDash val="solid"/>
          </a:ln>
        </p:spPr>
      </p:sp>
      <p:sp>
        <p:nvSpPr>
          <p:cNvPr id="8" name="Shape 6"/>
          <p:cNvSpPr/>
          <p:nvPr/>
        </p:nvSpPr>
        <p:spPr>
          <a:xfrm>
            <a:off x="2044424" y="1614657"/>
            <a:ext cx="182880" cy="182880"/>
          </a:xfrm>
          <a:prstGeom prst="cube">
            <a:avLst/>
          </a:prstGeom>
          <a:noFill/>
          <a:ln w="1270">
            <a:solidFill>
              <a:srgbClr val="9811BD"/>
            </a:solidFill>
            <a:prstDash val="solid"/>
          </a:ln>
        </p:spPr>
      </p:sp>
      <p:sp>
        <p:nvSpPr>
          <p:cNvPr id="9" name="Shape 7"/>
          <p:cNvSpPr/>
          <p:nvPr/>
        </p:nvSpPr>
        <p:spPr>
          <a:xfrm>
            <a:off x="1548873" y="2649451"/>
            <a:ext cx="182880" cy="182880"/>
          </a:xfrm>
          <a:prstGeom prst="cube">
            <a:avLst/>
          </a:prstGeom>
          <a:noFill/>
          <a:ln w="1270">
            <a:solidFill>
              <a:srgbClr val="3A125D"/>
            </a:solidFill>
            <a:prstDash val="solid"/>
          </a:ln>
        </p:spPr>
      </p:sp>
      <p:sp>
        <p:nvSpPr>
          <p:cNvPr id="10" name="Shape 8"/>
          <p:cNvSpPr/>
          <p:nvPr/>
        </p:nvSpPr>
        <p:spPr>
          <a:xfrm>
            <a:off x="327616" y="3985080"/>
            <a:ext cx="182880" cy="182880"/>
          </a:xfrm>
          <a:prstGeom prst="triangle">
            <a:avLst/>
          </a:prstGeom>
          <a:noFill/>
          <a:ln w="1270">
            <a:solidFill>
              <a:srgbClr val="A02A58"/>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Additional Resources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Explore these online resources for more advanced techniques and inspiration: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YouTube: Search for tutorials on specific editing tasks.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Photography Websites: Many websites offer articles and tutorials on photo editing and retouching.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Online Courses: Consider taking an online course for a more structured learning experience.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149641" y="4459614"/>
            <a:ext cx="182880" cy="182880"/>
          </a:xfrm>
          <a:prstGeom prst="rect">
            <a:avLst/>
          </a:prstGeom>
          <a:noFill/>
          <a:ln w="1270">
            <a:solidFill>
              <a:srgbClr val="0ED364"/>
            </a:solidFill>
            <a:prstDash val="solid"/>
          </a:ln>
        </p:spPr>
      </p:sp>
      <p:sp>
        <p:nvSpPr>
          <p:cNvPr id="7" name="Shape 5"/>
          <p:cNvSpPr/>
          <p:nvPr/>
        </p:nvSpPr>
        <p:spPr>
          <a:xfrm>
            <a:off x="6496183" y="3420457"/>
            <a:ext cx="182880" cy="182880"/>
          </a:xfrm>
          <a:prstGeom prst="cube">
            <a:avLst/>
          </a:prstGeom>
          <a:noFill/>
          <a:ln w="1270">
            <a:solidFill>
              <a:srgbClr val="1BD4A8"/>
            </a:solidFill>
            <a:prstDash val="solid"/>
          </a:ln>
        </p:spPr>
      </p:sp>
      <p:sp>
        <p:nvSpPr>
          <p:cNvPr id="8" name="Shape 6"/>
          <p:cNvSpPr/>
          <p:nvPr/>
        </p:nvSpPr>
        <p:spPr>
          <a:xfrm>
            <a:off x="4474385" y="3879992"/>
            <a:ext cx="182880" cy="182880"/>
          </a:xfrm>
          <a:prstGeom prst="triangle">
            <a:avLst/>
          </a:prstGeom>
          <a:noFill/>
          <a:ln w="1270">
            <a:solidFill>
              <a:srgbClr val="3A3632"/>
            </a:solidFill>
            <a:prstDash val="solid"/>
          </a:ln>
        </p:spPr>
      </p:sp>
      <p:sp>
        <p:nvSpPr>
          <p:cNvPr id="9" name="Shape 7"/>
          <p:cNvSpPr/>
          <p:nvPr/>
        </p:nvSpPr>
        <p:spPr>
          <a:xfrm>
            <a:off x="7427253" y="705435"/>
            <a:ext cx="182880" cy="182880"/>
          </a:xfrm>
          <a:prstGeom prst="cube">
            <a:avLst/>
          </a:prstGeom>
          <a:noFill/>
          <a:ln w="1270">
            <a:solidFill>
              <a:srgbClr val="B88962"/>
            </a:solidFill>
            <a:prstDash val="solid"/>
          </a:ln>
        </p:spPr>
      </p:sp>
      <p:sp>
        <p:nvSpPr>
          <p:cNvPr id="10" name="Shape 8"/>
          <p:cNvSpPr/>
          <p:nvPr/>
        </p:nvSpPr>
        <p:spPr>
          <a:xfrm>
            <a:off x="2587143" y="3482504"/>
            <a:ext cx="182880" cy="182880"/>
          </a:xfrm>
          <a:prstGeom prst="triangle">
            <a:avLst/>
          </a:prstGeom>
          <a:noFill/>
          <a:ln w="1270">
            <a:solidFill>
              <a:srgbClr val="FF10F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Understanding RAW vs. JPEG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JPEG: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compressed image format that sacrifices some image data to create smaller file sizes. It's convenient for sharing, but not ideal for extensive editing.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RAW: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Uncompressed image data captured by the camera sensor. RAW files contain more information, allowing for greater flexibility in editing and color correction.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Recommendation: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Shoot in RAW whenever possible, especially if you plan to heavily edit your photos.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972500" y="2515599"/>
            <a:ext cx="182880" cy="182880"/>
          </a:xfrm>
          <a:prstGeom prst="cube">
            <a:avLst/>
          </a:prstGeom>
          <a:noFill/>
          <a:ln w="1270">
            <a:solidFill>
              <a:srgbClr val="95128D"/>
            </a:solidFill>
            <a:prstDash val="solid"/>
          </a:ln>
        </p:spPr>
      </p:sp>
      <p:sp>
        <p:nvSpPr>
          <p:cNvPr id="7" name="Shape 5"/>
          <p:cNvSpPr/>
          <p:nvPr/>
        </p:nvSpPr>
        <p:spPr>
          <a:xfrm>
            <a:off x="7381651" y="1732639"/>
            <a:ext cx="182880" cy="182880"/>
          </a:xfrm>
          <a:prstGeom prst="rect">
            <a:avLst/>
          </a:prstGeom>
          <a:noFill/>
          <a:ln w="1270">
            <a:solidFill>
              <a:srgbClr val="451D7D"/>
            </a:solidFill>
            <a:prstDash val="solid"/>
          </a:ln>
        </p:spPr>
      </p:sp>
      <p:sp>
        <p:nvSpPr>
          <p:cNvPr id="8" name="Shape 6"/>
          <p:cNvSpPr/>
          <p:nvPr/>
        </p:nvSpPr>
        <p:spPr>
          <a:xfrm>
            <a:off x="748526" y="3054667"/>
            <a:ext cx="182880" cy="182880"/>
          </a:xfrm>
          <a:prstGeom prst="sun">
            <a:avLst/>
          </a:prstGeom>
          <a:noFill/>
          <a:ln w="1270">
            <a:solidFill>
              <a:srgbClr val="5B2221"/>
            </a:solidFill>
            <a:prstDash val="solid"/>
          </a:ln>
        </p:spPr>
      </p:sp>
      <p:sp>
        <p:nvSpPr>
          <p:cNvPr id="9" name="Shape 7"/>
          <p:cNvSpPr/>
          <p:nvPr/>
        </p:nvSpPr>
        <p:spPr>
          <a:xfrm>
            <a:off x="4870453" y="3676471"/>
            <a:ext cx="182880" cy="182880"/>
          </a:xfrm>
          <a:prstGeom prst="rect">
            <a:avLst/>
          </a:prstGeom>
          <a:noFill/>
          <a:ln w="1270">
            <a:solidFill>
              <a:srgbClr val="47E4D5"/>
            </a:solidFill>
            <a:prstDash val="solid"/>
          </a:ln>
        </p:spPr>
      </p:sp>
      <p:sp>
        <p:nvSpPr>
          <p:cNvPr id="10" name="Shape 8"/>
          <p:cNvSpPr/>
          <p:nvPr/>
        </p:nvSpPr>
        <p:spPr>
          <a:xfrm>
            <a:off x="5031164" y="1879412"/>
            <a:ext cx="182880" cy="182880"/>
          </a:xfrm>
          <a:prstGeom prst="cube">
            <a:avLst/>
          </a:prstGeom>
          <a:noFill/>
          <a:ln w="1270">
            <a:solidFill>
              <a:srgbClr val="770D3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Working with Layers (If applicable)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If you're using software like Photoshop or GIMP, layers are your best friend!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Non-Destructive Editing: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Layers allow you to make adjustments without permanently altering the original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Layer Masks: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layer masks to selectively apply effects to specific areas of your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Adjustment Layers: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adjustment layers (e.g., Levels, Curves, Hue/Saturation) to make color and tonal adjustments in a non-destructive way.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Blending Modes: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Experiment with different blending modes (e.g., Multiply, Screen, Overlay) to create interesting effects.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501155" y="1765661"/>
            <a:ext cx="182880" cy="182880"/>
          </a:xfrm>
          <a:prstGeom prst="rect">
            <a:avLst/>
          </a:prstGeom>
          <a:noFill/>
          <a:ln w="1270">
            <a:solidFill>
              <a:srgbClr val="FE04EC"/>
            </a:solidFill>
            <a:prstDash val="solid"/>
          </a:ln>
        </p:spPr>
      </p:sp>
      <p:sp>
        <p:nvSpPr>
          <p:cNvPr id="7" name="Shape 5"/>
          <p:cNvSpPr/>
          <p:nvPr/>
        </p:nvSpPr>
        <p:spPr>
          <a:xfrm>
            <a:off x="675813" y="374958"/>
            <a:ext cx="182880" cy="182880"/>
          </a:xfrm>
          <a:prstGeom prst="rect">
            <a:avLst/>
          </a:prstGeom>
          <a:noFill/>
          <a:ln w="1270">
            <a:solidFill>
              <a:srgbClr val="DE0908"/>
            </a:solidFill>
            <a:prstDash val="solid"/>
          </a:ln>
        </p:spPr>
      </p:sp>
      <p:sp>
        <p:nvSpPr>
          <p:cNvPr id="8" name="Shape 6"/>
          <p:cNvSpPr/>
          <p:nvPr/>
        </p:nvSpPr>
        <p:spPr>
          <a:xfrm>
            <a:off x="2024584" y="4118059"/>
            <a:ext cx="182880" cy="182880"/>
          </a:xfrm>
          <a:prstGeom prst="triangle">
            <a:avLst/>
          </a:prstGeom>
          <a:noFill/>
          <a:ln w="1270">
            <a:solidFill>
              <a:srgbClr val="B497C2"/>
            </a:solidFill>
            <a:prstDash val="solid"/>
          </a:ln>
        </p:spPr>
      </p:sp>
      <p:sp>
        <p:nvSpPr>
          <p:cNvPr id="9" name="Shape 7"/>
          <p:cNvSpPr/>
          <p:nvPr/>
        </p:nvSpPr>
        <p:spPr>
          <a:xfrm>
            <a:off x="3606842" y="2114014"/>
            <a:ext cx="182880" cy="182880"/>
          </a:xfrm>
          <a:prstGeom prst="sun">
            <a:avLst/>
          </a:prstGeom>
          <a:noFill/>
          <a:ln w="1270">
            <a:solidFill>
              <a:srgbClr val="728F38"/>
            </a:solidFill>
            <a:prstDash val="solid"/>
          </a:ln>
        </p:spPr>
      </p:sp>
      <p:sp>
        <p:nvSpPr>
          <p:cNvPr id="10" name="Shape 8"/>
          <p:cNvSpPr/>
          <p:nvPr/>
        </p:nvSpPr>
        <p:spPr>
          <a:xfrm>
            <a:off x="3214251" y="453062"/>
            <a:ext cx="182880" cy="182880"/>
          </a:xfrm>
          <a:prstGeom prst="triangle">
            <a:avLst/>
          </a:prstGeom>
          <a:noFill/>
          <a:ln w="1270">
            <a:solidFill>
              <a:srgbClr val="26C562"/>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Advanced Retouching: Dodge and Burn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Dodge: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Lightens specific areas of an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Burn: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Darkens specific areas of an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Purpose: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dodge and burn to subtly sculpt light and shadow, enhancing details and creating a more three-dimensional look.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Technique: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Create a new layer, fill it with 50% gray, and set the blending mode to Overlay. Then, use a soft brush to paint with white (dodge) or black (burn).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385961" y="2911017"/>
            <a:ext cx="182880" cy="182880"/>
          </a:xfrm>
          <a:prstGeom prst="rect">
            <a:avLst/>
          </a:prstGeom>
          <a:noFill/>
          <a:ln w="1270">
            <a:solidFill>
              <a:srgbClr val="FE6A02"/>
            </a:solidFill>
            <a:prstDash val="solid"/>
          </a:ln>
        </p:spPr>
      </p:sp>
      <p:sp>
        <p:nvSpPr>
          <p:cNvPr id="7" name="Shape 5"/>
          <p:cNvSpPr/>
          <p:nvPr/>
        </p:nvSpPr>
        <p:spPr>
          <a:xfrm>
            <a:off x="7242211" y="2699241"/>
            <a:ext cx="182880" cy="182880"/>
          </a:xfrm>
          <a:prstGeom prst="cube">
            <a:avLst/>
          </a:prstGeom>
          <a:noFill/>
          <a:ln w="1270">
            <a:solidFill>
              <a:srgbClr val="B27C52"/>
            </a:solidFill>
            <a:prstDash val="solid"/>
          </a:ln>
        </p:spPr>
      </p:sp>
      <p:sp>
        <p:nvSpPr>
          <p:cNvPr id="8" name="Shape 6"/>
          <p:cNvSpPr/>
          <p:nvPr/>
        </p:nvSpPr>
        <p:spPr>
          <a:xfrm>
            <a:off x="2070513" y="1392638"/>
            <a:ext cx="182880" cy="182880"/>
          </a:xfrm>
          <a:prstGeom prst="triangle">
            <a:avLst/>
          </a:prstGeom>
          <a:noFill/>
          <a:ln w="1270">
            <a:solidFill>
              <a:srgbClr val="D8F902"/>
            </a:solidFill>
            <a:prstDash val="solid"/>
          </a:ln>
        </p:spPr>
      </p:sp>
      <p:sp>
        <p:nvSpPr>
          <p:cNvPr id="9" name="Shape 7"/>
          <p:cNvSpPr/>
          <p:nvPr/>
        </p:nvSpPr>
        <p:spPr>
          <a:xfrm>
            <a:off x="4210073" y="971277"/>
            <a:ext cx="182880" cy="182880"/>
          </a:xfrm>
          <a:prstGeom prst="triangle">
            <a:avLst/>
          </a:prstGeom>
          <a:noFill/>
          <a:ln w="1270">
            <a:solidFill>
              <a:srgbClr val="B98B5B"/>
            </a:solidFill>
            <a:prstDash val="solid"/>
          </a:ln>
        </p:spPr>
      </p:sp>
      <p:sp>
        <p:nvSpPr>
          <p:cNvPr id="10" name="Shape 8"/>
          <p:cNvSpPr/>
          <p:nvPr/>
        </p:nvSpPr>
        <p:spPr>
          <a:xfrm>
            <a:off x="5138029" y="3654753"/>
            <a:ext cx="182880" cy="182880"/>
          </a:xfrm>
          <a:prstGeom prst="sun">
            <a:avLst/>
          </a:prstGeom>
          <a:noFill/>
          <a:ln w="1270">
            <a:solidFill>
              <a:srgbClr val="6D922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Content-Aware Fill</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it 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powerful tool that uses surrounding pixels to intelligently fill in selected areas.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Use Cases: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Removing unwanted objects, extending backgrounds, or repairing damaged areas.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Availability: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Found in Adobe Photoshop and other advanced editing software.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Tip: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Experiment with the settings and selection tools to achieve the best results.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503272" y="3243183"/>
            <a:ext cx="182880" cy="182880"/>
          </a:xfrm>
          <a:prstGeom prst="sun">
            <a:avLst/>
          </a:prstGeom>
          <a:noFill/>
          <a:ln w="1270">
            <a:solidFill>
              <a:srgbClr val="3BF177"/>
            </a:solidFill>
            <a:prstDash val="solid"/>
          </a:ln>
        </p:spPr>
      </p:sp>
      <p:sp>
        <p:nvSpPr>
          <p:cNvPr id="7" name="Shape 5"/>
          <p:cNvSpPr/>
          <p:nvPr/>
        </p:nvSpPr>
        <p:spPr>
          <a:xfrm>
            <a:off x="9158" y="170240"/>
            <a:ext cx="182880" cy="182880"/>
          </a:xfrm>
          <a:prstGeom prst="sun">
            <a:avLst/>
          </a:prstGeom>
          <a:noFill/>
          <a:ln w="1270">
            <a:solidFill>
              <a:srgbClr val="76BC6A"/>
            </a:solidFill>
            <a:prstDash val="solid"/>
          </a:ln>
        </p:spPr>
      </p:sp>
      <p:sp>
        <p:nvSpPr>
          <p:cNvPr id="8" name="Shape 6"/>
          <p:cNvSpPr/>
          <p:nvPr/>
        </p:nvSpPr>
        <p:spPr>
          <a:xfrm>
            <a:off x="5359887" y="4257901"/>
            <a:ext cx="182880" cy="182880"/>
          </a:xfrm>
          <a:prstGeom prst="cube">
            <a:avLst/>
          </a:prstGeom>
          <a:noFill/>
          <a:ln w="1270">
            <a:solidFill>
              <a:srgbClr val="3240E4"/>
            </a:solidFill>
            <a:prstDash val="solid"/>
          </a:ln>
        </p:spPr>
      </p:sp>
      <p:sp>
        <p:nvSpPr>
          <p:cNvPr id="9" name="Shape 7"/>
          <p:cNvSpPr/>
          <p:nvPr/>
        </p:nvSpPr>
        <p:spPr>
          <a:xfrm>
            <a:off x="4934049" y="2237395"/>
            <a:ext cx="182880" cy="182880"/>
          </a:xfrm>
          <a:prstGeom prst="cube">
            <a:avLst/>
          </a:prstGeom>
          <a:noFill/>
          <a:ln w="1270">
            <a:solidFill>
              <a:srgbClr val="479B80"/>
            </a:solidFill>
            <a:prstDash val="solid"/>
          </a:ln>
        </p:spPr>
      </p:sp>
      <p:sp>
        <p:nvSpPr>
          <p:cNvPr id="10" name="Shape 8"/>
          <p:cNvSpPr/>
          <p:nvPr/>
        </p:nvSpPr>
        <p:spPr>
          <a:xfrm>
            <a:off x="7473542" y="934252"/>
            <a:ext cx="182880" cy="182880"/>
          </a:xfrm>
          <a:prstGeom prst="sun">
            <a:avLst/>
          </a:prstGeom>
          <a:noFill/>
          <a:ln w="1270">
            <a:solidFill>
              <a:srgbClr val="8941D6"/>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Color Harmony and Palettes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Color Theory: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Understanding basic color theory (e.g., complementary colors, analogous colors) can help you make more informed color grading decisions.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Color Palettes: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online tools to create color palettes that complement your images.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Consistency: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Maintain a consistent color palette throughout your portfolio or social media feed.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001911" y="2127893"/>
            <a:ext cx="182880" cy="182880"/>
          </a:xfrm>
          <a:prstGeom prst="cube">
            <a:avLst/>
          </a:prstGeom>
          <a:noFill/>
          <a:ln w="1270">
            <a:solidFill>
              <a:srgbClr val="8B461A"/>
            </a:solidFill>
            <a:prstDash val="solid"/>
          </a:ln>
        </p:spPr>
      </p:sp>
      <p:sp>
        <p:nvSpPr>
          <p:cNvPr id="7" name="Shape 5"/>
          <p:cNvSpPr/>
          <p:nvPr/>
        </p:nvSpPr>
        <p:spPr>
          <a:xfrm>
            <a:off x="4469405" y="3271523"/>
            <a:ext cx="182880" cy="182880"/>
          </a:xfrm>
          <a:prstGeom prst="rect">
            <a:avLst/>
          </a:prstGeom>
          <a:noFill/>
          <a:ln w="1270">
            <a:solidFill>
              <a:srgbClr val="5187A2"/>
            </a:solidFill>
            <a:prstDash val="solid"/>
          </a:ln>
        </p:spPr>
      </p:sp>
      <p:sp>
        <p:nvSpPr>
          <p:cNvPr id="8" name="Shape 6"/>
          <p:cNvSpPr/>
          <p:nvPr/>
        </p:nvSpPr>
        <p:spPr>
          <a:xfrm>
            <a:off x="4663022" y="2041671"/>
            <a:ext cx="182880" cy="182880"/>
          </a:xfrm>
          <a:prstGeom prst="rect">
            <a:avLst/>
          </a:prstGeom>
          <a:noFill/>
          <a:ln w="1270">
            <a:solidFill>
              <a:srgbClr val="A76EC3"/>
            </a:solidFill>
            <a:prstDash val="solid"/>
          </a:ln>
        </p:spPr>
      </p:sp>
      <p:sp>
        <p:nvSpPr>
          <p:cNvPr id="9" name="Shape 7"/>
          <p:cNvSpPr/>
          <p:nvPr/>
        </p:nvSpPr>
        <p:spPr>
          <a:xfrm>
            <a:off x="4686803" y="3622571"/>
            <a:ext cx="182880" cy="182880"/>
          </a:xfrm>
          <a:prstGeom prst="triangle">
            <a:avLst/>
          </a:prstGeom>
          <a:noFill/>
          <a:ln w="1270">
            <a:solidFill>
              <a:srgbClr val="FDF8A2"/>
            </a:solidFill>
            <a:prstDash val="solid"/>
          </a:ln>
        </p:spPr>
      </p:sp>
      <p:sp>
        <p:nvSpPr>
          <p:cNvPr id="10" name="Shape 8"/>
          <p:cNvSpPr/>
          <p:nvPr/>
        </p:nvSpPr>
        <p:spPr>
          <a:xfrm>
            <a:off x="481659" y="1232409"/>
            <a:ext cx="182880" cy="182880"/>
          </a:xfrm>
          <a:prstGeom prst="cube">
            <a:avLst/>
          </a:prstGeom>
          <a:noFill/>
          <a:ln w="1270">
            <a:solidFill>
              <a:srgbClr val="A1110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Batch Processing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it 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Applying the same edits to multiple images at once.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Use Cases: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Editing a series of photos from the same shoot, applying watermarks, or resizing images for the web.</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Benefits: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Saves time and ensures consistency across your images.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Availability: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Most professional photo editing software offers batch processing capabilities.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283332" y="867474"/>
            <a:ext cx="182880" cy="182880"/>
          </a:xfrm>
          <a:prstGeom prst="sun">
            <a:avLst/>
          </a:prstGeom>
          <a:noFill/>
          <a:ln w="1270">
            <a:solidFill>
              <a:srgbClr val="1D98D7"/>
            </a:solidFill>
            <a:prstDash val="solid"/>
          </a:ln>
        </p:spPr>
      </p:sp>
      <p:sp>
        <p:nvSpPr>
          <p:cNvPr id="7" name="Shape 5"/>
          <p:cNvSpPr/>
          <p:nvPr/>
        </p:nvSpPr>
        <p:spPr>
          <a:xfrm>
            <a:off x="7390909" y="1091407"/>
            <a:ext cx="182880" cy="182880"/>
          </a:xfrm>
          <a:prstGeom prst="triangle">
            <a:avLst/>
          </a:prstGeom>
          <a:noFill/>
          <a:ln w="1270">
            <a:solidFill>
              <a:srgbClr val="7D33A4"/>
            </a:solidFill>
            <a:prstDash val="solid"/>
          </a:ln>
        </p:spPr>
      </p:sp>
      <p:sp>
        <p:nvSpPr>
          <p:cNvPr id="8" name="Shape 6"/>
          <p:cNvSpPr/>
          <p:nvPr/>
        </p:nvSpPr>
        <p:spPr>
          <a:xfrm>
            <a:off x="4835462" y="1145337"/>
            <a:ext cx="182880" cy="182880"/>
          </a:xfrm>
          <a:prstGeom prst="sun">
            <a:avLst/>
          </a:prstGeom>
          <a:noFill/>
          <a:ln w="1270">
            <a:solidFill>
              <a:srgbClr val="CB712B"/>
            </a:solidFill>
            <a:prstDash val="solid"/>
          </a:ln>
        </p:spPr>
      </p:sp>
      <p:sp>
        <p:nvSpPr>
          <p:cNvPr id="9" name="Shape 7"/>
          <p:cNvSpPr/>
          <p:nvPr/>
        </p:nvSpPr>
        <p:spPr>
          <a:xfrm>
            <a:off x="2425190" y="3052398"/>
            <a:ext cx="182880" cy="182880"/>
          </a:xfrm>
          <a:prstGeom prst="cube">
            <a:avLst/>
          </a:prstGeom>
          <a:noFill/>
          <a:ln w="1270">
            <a:solidFill>
              <a:srgbClr val="7181C2"/>
            </a:solidFill>
            <a:prstDash val="solid"/>
          </a:ln>
        </p:spPr>
      </p:sp>
      <p:sp>
        <p:nvSpPr>
          <p:cNvPr id="10" name="Shape 8"/>
          <p:cNvSpPr/>
          <p:nvPr/>
        </p:nvSpPr>
        <p:spPr>
          <a:xfrm>
            <a:off x="6054912" y="2869895"/>
            <a:ext cx="182880" cy="182880"/>
          </a:xfrm>
          <a:prstGeom prst="cube">
            <a:avLst/>
          </a:prstGeom>
          <a:noFill/>
          <a:ln w="1270">
            <a:solidFill>
              <a:srgbClr val="FD28D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Understanding Basic Concepts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Before diving into the tools, let's understand some core concepts: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Resolution: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number of pixels in an image (e.g., 3000x2000). Higher resolution means more detail.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Exposure: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amount of light that reaches the camera sensor. Overexposed images are too bright, underexposed images are too dark.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Contrast: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difference between the lightest and darkest areas of an image. High contrast images have strong blacks and whites, low contrast images are more muted.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White Balance: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Corrects color casts caused by different light sources (e.g., sunlight, indoor lighting).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223028" y="3998285"/>
            <a:ext cx="182880" cy="182880"/>
          </a:xfrm>
          <a:prstGeom prst="triangle">
            <a:avLst/>
          </a:prstGeom>
          <a:noFill/>
          <a:ln w="1270">
            <a:solidFill>
              <a:srgbClr val="B855CF"/>
            </a:solidFill>
            <a:prstDash val="solid"/>
          </a:ln>
        </p:spPr>
      </p:sp>
      <p:sp>
        <p:nvSpPr>
          <p:cNvPr id="7" name="Shape 5"/>
          <p:cNvSpPr/>
          <p:nvPr/>
        </p:nvSpPr>
        <p:spPr>
          <a:xfrm>
            <a:off x="3197921" y="3157638"/>
            <a:ext cx="182880" cy="182880"/>
          </a:xfrm>
          <a:prstGeom prst="triangle">
            <a:avLst/>
          </a:prstGeom>
          <a:noFill/>
          <a:ln w="1270">
            <a:solidFill>
              <a:srgbClr val="6ADE91"/>
            </a:solidFill>
            <a:prstDash val="solid"/>
          </a:ln>
        </p:spPr>
      </p:sp>
      <p:sp>
        <p:nvSpPr>
          <p:cNvPr id="8" name="Shape 6"/>
          <p:cNvSpPr/>
          <p:nvPr/>
        </p:nvSpPr>
        <p:spPr>
          <a:xfrm>
            <a:off x="2682491" y="2282659"/>
            <a:ext cx="182880" cy="182880"/>
          </a:xfrm>
          <a:prstGeom prst="rect">
            <a:avLst/>
          </a:prstGeom>
          <a:noFill/>
          <a:ln w="1270">
            <a:solidFill>
              <a:srgbClr val="7CDF49"/>
            </a:solidFill>
            <a:prstDash val="solid"/>
          </a:ln>
        </p:spPr>
      </p:sp>
      <p:sp>
        <p:nvSpPr>
          <p:cNvPr id="9" name="Shape 7"/>
          <p:cNvSpPr/>
          <p:nvPr/>
        </p:nvSpPr>
        <p:spPr>
          <a:xfrm>
            <a:off x="1195315" y="3835441"/>
            <a:ext cx="182880" cy="182880"/>
          </a:xfrm>
          <a:prstGeom prst="cube">
            <a:avLst/>
          </a:prstGeom>
          <a:noFill/>
          <a:ln w="1270">
            <a:solidFill>
              <a:srgbClr val="81D1AA"/>
            </a:solidFill>
            <a:prstDash val="solid"/>
          </a:ln>
        </p:spPr>
      </p:sp>
      <p:sp>
        <p:nvSpPr>
          <p:cNvPr id="10" name="Shape 8"/>
          <p:cNvSpPr/>
          <p:nvPr/>
        </p:nvSpPr>
        <p:spPr>
          <a:xfrm>
            <a:off x="3331447" y="1345981"/>
            <a:ext cx="182880" cy="182880"/>
          </a:xfrm>
          <a:prstGeom prst="cube">
            <a:avLst/>
          </a:prstGeom>
          <a:noFill/>
          <a:ln w="1270">
            <a:solidFill>
              <a:srgbClr val="9EDB8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Keyboard Shortcuts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Efficiency Boost: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Learning keyboard shortcuts can significantly speed up your editing workflow.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Common Shortcuts: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Ctrl+Z (Undo), Ctrl+S (Save), Ctrl+C (Copy), Ctrl+V (Paste), etc.</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Customization: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Most software allows you to customize keyboard shortcuts to your preferences.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713289" y="207128"/>
            <a:ext cx="182880" cy="182880"/>
          </a:xfrm>
          <a:prstGeom prst="triangle">
            <a:avLst/>
          </a:prstGeom>
          <a:noFill/>
          <a:ln w="1270">
            <a:solidFill>
              <a:srgbClr val="81D96F"/>
            </a:solidFill>
            <a:prstDash val="solid"/>
          </a:ln>
        </p:spPr>
      </p:sp>
      <p:sp>
        <p:nvSpPr>
          <p:cNvPr id="7" name="Shape 5"/>
          <p:cNvSpPr/>
          <p:nvPr/>
        </p:nvSpPr>
        <p:spPr>
          <a:xfrm>
            <a:off x="6405946" y="3490263"/>
            <a:ext cx="182880" cy="182880"/>
          </a:xfrm>
          <a:prstGeom prst="triangle">
            <a:avLst/>
          </a:prstGeom>
          <a:noFill/>
          <a:ln w="1270">
            <a:solidFill>
              <a:srgbClr val="04EF4D"/>
            </a:solidFill>
            <a:prstDash val="solid"/>
          </a:ln>
        </p:spPr>
      </p:sp>
      <p:sp>
        <p:nvSpPr>
          <p:cNvPr id="8" name="Shape 6"/>
          <p:cNvSpPr/>
          <p:nvPr/>
        </p:nvSpPr>
        <p:spPr>
          <a:xfrm>
            <a:off x="4518670" y="3891558"/>
            <a:ext cx="182880" cy="182880"/>
          </a:xfrm>
          <a:prstGeom prst="cube">
            <a:avLst/>
          </a:prstGeom>
          <a:noFill/>
          <a:ln w="1270">
            <a:solidFill>
              <a:srgbClr val="AB1D93"/>
            </a:solidFill>
            <a:prstDash val="solid"/>
          </a:ln>
        </p:spPr>
      </p:sp>
      <p:sp>
        <p:nvSpPr>
          <p:cNvPr id="9" name="Shape 7"/>
          <p:cNvSpPr/>
          <p:nvPr/>
        </p:nvSpPr>
        <p:spPr>
          <a:xfrm>
            <a:off x="7305150" y="2285813"/>
            <a:ext cx="182880" cy="182880"/>
          </a:xfrm>
          <a:prstGeom prst="rect">
            <a:avLst/>
          </a:prstGeom>
          <a:noFill/>
          <a:ln w="1270">
            <a:solidFill>
              <a:srgbClr val="E3B2D6"/>
            </a:solidFill>
            <a:prstDash val="solid"/>
          </a:ln>
        </p:spPr>
      </p:sp>
      <p:sp>
        <p:nvSpPr>
          <p:cNvPr id="10" name="Shape 8"/>
          <p:cNvSpPr/>
          <p:nvPr/>
        </p:nvSpPr>
        <p:spPr>
          <a:xfrm>
            <a:off x="2227531" y="324667"/>
            <a:ext cx="182880" cy="182880"/>
          </a:xfrm>
          <a:prstGeom prst="sun">
            <a:avLst/>
          </a:prstGeom>
          <a:noFill/>
          <a:ln w="1270">
            <a:solidFill>
              <a:srgbClr val="1EA49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Backup Your Photos!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This is crucial, regardless of your editing skills.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Multiple Locations: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Store your photos in at least two locations (e.g., external hard drive, cloud storage).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Cloud Services: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Consider using cloud storage services like Google Photos, Dropbox, or iCloud for automatic backups.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Regular Backups: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Make regular backups to protect your photos from data loss due to hardware failure, theft, or other unforeseen circumstances.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21</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101704" y="2038188"/>
            <a:ext cx="182880" cy="182880"/>
          </a:xfrm>
          <a:prstGeom prst="rect">
            <a:avLst/>
          </a:prstGeom>
          <a:noFill/>
          <a:ln w="1270">
            <a:solidFill>
              <a:srgbClr val="16B8EA"/>
            </a:solidFill>
            <a:prstDash val="solid"/>
          </a:ln>
        </p:spPr>
      </p:sp>
      <p:sp>
        <p:nvSpPr>
          <p:cNvPr id="7" name="Shape 5"/>
          <p:cNvSpPr/>
          <p:nvPr/>
        </p:nvSpPr>
        <p:spPr>
          <a:xfrm>
            <a:off x="2927788" y="24529"/>
            <a:ext cx="182880" cy="182880"/>
          </a:xfrm>
          <a:prstGeom prst="triangle">
            <a:avLst/>
          </a:prstGeom>
          <a:noFill/>
          <a:ln w="1270">
            <a:solidFill>
              <a:srgbClr val="2D225A"/>
            </a:solidFill>
            <a:prstDash val="solid"/>
          </a:ln>
        </p:spPr>
      </p:sp>
      <p:sp>
        <p:nvSpPr>
          <p:cNvPr id="8" name="Shape 6"/>
          <p:cNvSpPr/>
          <p:nvPr/>
        </p:nvSpPr>
        <p:spPr>
          <a:xfrm>
            <a:off x="6838864" y="1017898"/>
            <a:ext cx="182880" cy="182880"/>
          </a:xfrm>
          <a:prstGeom prst="rect">
            <a:avLst/>
          </a:prstGeom>
          <a:noFill/>
          <a:ln w="1270">
            <a:solidFill>
              <a:srgbClr val="87D178"/>
            </a:solidFill>
            <a:prstDash val="solid"/>
          </a:ln>
        </p:spPr>
      </p:sp>
      <p:sp>
        <p:nvSpPr>
          <p:cNvPr id="9" name="Shape 7"/>
          <p:cNvSpPr/>
          <p:nvPr/>
        </p:nvSpPr>
        <p:spPr>
          <a:xfrm>
            <a:off x="5710142" y="3921672"/>
            <a:ext cx="182880" cy="182880"/>
          </a:xfrm>
          <a:prstGeom prst="rect">
            <a:avLst/>
          </a:prstGeom>
          <a:noFill/>
          <a:ln w="1270">
            <a:solidFill>
              <a:srgbClr val="51F75E"/>
            </a:solidFill>
            <a:prstDash val="solid"/>
          </a:ln>
        </p:spPr>
      </p:sp>
      <p:sp>
        <p:nvSpPr>
          <p:cNvPr id="10" name="Shape 8"/>
          <p:cNvSpPr/>
          <p:nvPr/>
        </p:nvSpPr>
        <p:spPr>
          <a:xfrm>
            <a:off x="1766682" y="4547972"/>
            <a:ext cx="182880" cy="182880"/>
          </a:xfrm>
          <a:prstGeom prst="rect">
            <a:avLst/>
          </a:prstGeom>
          <a:noFill/>
          <a:ln w="1270">
            <a:solidFill>
              <a:srgbClr val="516C4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Ethical Considerations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Transparency: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Be transparent about the extent of your editing, especially in commercial or journalistic contexts.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Realistic Expectations: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Avoid creating unrealistic expectations of beauty or body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Respect for the Subject: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Be respectful of the subject's likeness and avoid making changes that could be harmful or offensive.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22</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82739" y="2496361"/>
            <a:ext cx="182880" cy="182880"/>
          </a:xfrm>
          <a:prstGeom prst="triangle">
            <a:avLst/>
          </a:prstGeom>
          <a:noFill/>
          <a:ln w="1270">
            <a:solidFill>
              <a:srgbClr val="D0F0CB"/>
            </a:solidFill>
            <a:prstDash val="solid"/>
          </a:ln>
        </p:spPr>
      </p:sp>
      <p:sp>
        <p:nvSpPr>
          <p:cNvPr id="7" name="Shape 5"/>
          <p:cNvSpPr/>
          <p:nvPr/>
        </p:nvSpPr>
        <p:spPr>
          <a:xfrm>
            <a:off x="7362095" y="1852532"/>
            <a:ext cx="182880" cy="182880"/>
          </a:xfrm>
          <a:prstGeom prst="rect">
            <a:avLst/>
          </a:prstGeom>
          <a:noFill/>
          <a:ln w="1270">
            <a:solidFill>
              <a:srgbClr val="6F3CE5"/>
            </a:solidFill>
            <a:prstDash val="solid"/>
          </a:ln>
        </p:spPr>
      </p:sp>
      <p:sp>
        <p:nvSpPr>
          <p:cNvPr id="8" name="Shape 6"/>
          <p:cNvSpPr/>
          <p:nvPr/>
        </p:nvSpPr>
        <p:spPr>
          <a:xfrm>
            <a:off x="5188113" y="495620"/>
            <a:ext cx="182880" cy="182880"/>
          </a:xfrm>
          <a:prstGeom prst="cube">
            <a:avLst/>
          </a:prstGeom>
          <a:noFill/>
          <a:ln w="1270">
            <a:solidFill>
              <a:srgbClr val="FC11FB"/>
            </a:solidFill>
            <a:prstDash val="solid"/>
          </a:ln>
        </p:spPr>
      </p:sp>
      <p:sp>
        <p:nvSpPr>
          <p:cNvPr id="9" name="Shape 7"/>
          <p:cNvSpPr/>
          <p:nvPr/>
        </p:nvSpPr>
        <p:spPr>
          <a:xfrm>
            <a:off x="3295805" y="375135"/>
            <a:ext cx="182880" cy="182880"/>
          </a:xfrm>
          <a:prstGeom prst="triangle">
            <a:avLst/>
          </a:prstGeom>
          <a:noFill/>
          <a:ln w="1270">
            <a:solidFill>
              <a:srgbClr val="6773DB"/>
            </a:solidFill>
            <a:prstDash val="solid"/>
          </a:ln>
        </p:spPr>
      </p:sp>
      <p:sp>
        <p:nvSpPr>
          <p:cNvPr id="10" name="Shape 8"/>
          <p:cNvSpPr/>
          <p:nvPr/>
        </p:nvSpPr>
        <p:spPr>
          <a:xfrm>
            <a:off x="8157575" y="4349269"/>
            <a:ext cx="182880" cy="182880"/>
          </a:xfrm>
          <a:prstGeom prst="rect">
            <a:avLst/>
          </a:prstGeom>
          <a:noFill/>
          <a:ln w="1270">
            <a:solidFill>
              <a:srgbClr val="583F5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Choosing Your Editing Software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Many software options are available, from free to professional. Here are a few popular choices: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Free Options: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GIMP (Powerful, open-source)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Photopea (Browser-based, similar to Photoshop)</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Paint.NET (Simple, user-friendly)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Paid Options: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Adobe Photoshop (Industry standard, feature-rich)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Adobe Lightroom (Excellent for workflow and organization)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Capture One (Professional-grade image processing)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199034" y="1835006"/>
            <a:ext cx="182880" cy="182880"/>
          </a:xfrm>
          <a:prstGeom prst="rect">
            <a:avLst/>
          </a:prstGeom>
          <a:noFill/>
          <a:ln w="1270">
            <a:solidFill>
              <a:srgbClr val="4D78B8"/>
            </a:solidFill>
            <a:prstDash val="solid"/>
          </a:ln>
        </p:spPr>
      </p:sp>
      <p:sp>
        <p:nvSpPr>
          <p:cNvPr id="7" name="Shape 5"/>
          <p:cNvSpPr/>
          <p:nvPr/>
        </p:nvSpPr>
        <p:spPr>
          <a:xfrm>
            <a:off x="80804" y="858228"/>
            <a:ext cx="182880" cy="182880"/>
          </a:xfrm>
          <a:prstGeom prst="triangle">
            <a:avLst/>
          </a:prstGeom>
          <a:noFill/>
          <a:ln w="1270">
            <a:solidFill>
              <a:srgbClr val="6445D0"/>
            </a:solidFill>
            <a:prstDash val="solid"/>
          </a:ln>
        </p:spPr>
      </p:sp>
      <p:sp>
        <p:nvSpPr>
          <p:cNvPr id="8" name="Shape 6"/>
          <p:cNvSpPr/>
          <p:nvPr/>
        </p:nvSpPr>
        <p:spPr>
          <a:xfrm>
            <a:off x="5013268" y="4118700"/>
            <a:ext cx="182880" cy="182880"/>
          </a:xfrm>
          <a:prstGeom prst="sun">
            <a:avLst/>
          </a:prstGeom>
          <a:noFill/>
          <a:ln w="1270">
            <a:solidFill>
              <a:srgbClr val="19B4D2"/>
            </a:solidFill>
            <a:prstDash val="solid"/>
          </a:ln>
        </p:spPr>
      </p:sp>
      <p:sp>
        <p:nvSpPr>
          <p:cNvPr id="9" name="Shape 7"/>
          <p:cNvSpPr/>
          <p:nvPr/>
        </p:nvSpPr>
        <p:spPr>
          <a:xfrm>
            <a:off x="7682216" y="4180051"/>
            <a:ext cx="182880" cy="182880"/>
          </a:xfrm>
          <a:prstGeom prst="cube">
            <a:avLst/>
          </a:prstGeom>
          <a:noFill/>
          <a:ln w="1270">
            <a:solidFill>
              <a:srgbClr val="87C29A"/>
            </a:solidFill>
            <a:prstDash val="solid"/>
          </a:ln>
        </p:spPr>
      </p:sp>
      <p:sp>
        <p:nvSpPr>
          <p:cNvPr id="10" name="Shape 8"/>
          <p:cNvSpPr/>
          <p:nvPr/>
        </p:nvSpPr>
        <p:spPr>
          <a:xfrm>
            <a:off x="1098810" y="1447416"/>
            <a:ext cx="182880" cy="182880"/>
          </a:xfrm>
          <a:prstGeom prst="sun">
            <a:avLst/>
          </a:prstGeom>
          <a:noFill/>
          <a:ln w="1270">
            <a:solidFill>
              <a:srgbClr val="9A899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Basic Adjustments: Exposure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Exposure adjustments control the overall brightness of your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Increasing Exposure: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Makes the image brighter. Use when the image is too dark.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Decreasing Exposure: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Makes the image darker. Use when the image is too bright.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Histogram: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the histogram as a guide. A balanced histogram generally indicates a well-exposed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Shadows/Highlights: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Adjust these separately for finer control over darker and brighter areas.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694142" y="1675103"/>
            <a:ext cx="182880" cy="182880"/>
          </a:xfrm>
          <a:prstGeom prst="sun">
            <a:avLst/>
          </a:prstGeom>
          <a:noFill/>
          <a:ln w="1270">
            <a:solidFill>
              <a:srgbClr val="9F3549"/>
            </a:solidFill>
            <a:prstDash val="solid"/>
          </a:ln>
        </p:spPr>
      </p:sp>
      <p:sp>
        <p:nvSpPr>
          <p:cNvPr id="7" name="Shape 5"/>
          <p:cNvSpPr/>
          <p:nvPr/>
        </p:nvSpPr>
        <p:spPr>
          <a:xfrm>
            <a:off x="5856635" y="1734660"/>
            <a:ext cx="182880" cy="182880"/>
          </a:xfrm>
          <a:prstGeom prst="rect">
            <a:avLst/>
          </a:prstGeom>
          <a:noFill/>
          <a:ln w="1270">
            <a:solidFill>
              <a:srgbClr val="7E2B74"/>
            </a:solidFill>
            <a:prstDash val="solid"/>
          </a:ln>
        </p:spPr>
      </p:sp>
      <p:sp>
        <p:nvSpPr>
          <p:cNvPr id="8" name="Shape 6"/>
          <p:cNvSpPr/>
          <p:nvPr/>
        </p:nvSpPr>
        <p:spPr>
          <a:xfrm>
            <a:off x="799288" y="2496830"/>
            <a:ext cx="182880" cy="182880"/>
          </a:xfrm>
          <a:prstGeom prst="rect">
            <a:avLst/>
          </a:prstGeom>
          <a:noFill/>
          <a:ln w="1270">
            <a:solidFill>
              <a:srgbClr val="15D78A"/>
            </a:solidFill>
            <a:prstDash val="solid"/>
          </a:ln>
        </p:spPr>
      </p:sp>
      <p:sp>
        <p:nvSpPr>
          <p:cNvPr id="9" name="Shape 7"/>
          <p:cNvSpPr/>
          <p:nvPr/>
        </p:nvSpPr>
        <p:spPr>
          <a:xfrm>
            <a:off x="5563232" y="3045413"/>
            <a:ext cx="182880" cy="182880"/>
          </a:xfrm>
          <a:prstGeom prst="cube">
            <a:avLst/>
          </a:prstGeom>
          <a:noFill/>
          <a:ln w="1270">
            <a:solidFill>
              <a:srgbClr val="1D4F46"/>
            </a:solidFill>
            <a:prstDash val="solid"/>
          </a:ln>
        </p:spPr>
      </p:sp>
      <p:sp>
        <p:nvSpPr>
          <p:cNvPr id="10" name="Shape 8"/>
          <p:cNvSpPr/>
          <p:nvPr/>
        </p:nvSpPr>
        <p:spPr>
          <a:xfrm>
            <a:off x="615608" y="2545096"/>
            <a:ext cx="182880" cy="182880"/>
          </a:xfrm>
          <a:prstGeom prst="rect">
            <a:avLst/>
          </a:prstGeom>
          <a:noFill/>
          <a:ln w="1270">
            <a:solidFill>
              <a:srgbClr val="6E721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Basic Adjustments: Contrast</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Contrast adjustments affect the difference between the light and dark areas.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Increasing Contrast: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Makes the highlights brighter and the shadows darker, enhancing the details.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Decreasing Contrast: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Reduces the difference between light and dark, creating a softer look.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Experiment: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Small adjustments often yield the best results. Avoid extreme contrast changes.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87809" y="3875048"/>
            <a:ext cx="182880" cy="182880"/>
          </a:xfrm>
          <a:prstGeom prst="rect">
            <a:avLst/>
          </a:prstGeom>
          <a:noFill/>
          <a:ln w="1270">
            <a:solidFill>
              <a:srgbClr val="730B7C"/>
            </a:solidFill>
            <a:prstDash val="solid"/>
          </a:ln>
        </p:spPr>
      </p:sp>
      <p:sp>
        <p:nvSpPr>
          <p:cNvPr id="7" name="Shape 5"/>
          <p:cNvSpPr/>
          <p:nvPr/>
        </p:nvSpPr>
        <p:spPr>
          <a:xfrm>
            <a:off x="172408" y="3745003"/>
            <a:ext cx="182880" cy="182880"/>
          </a:xfrm>
          <a:prstGeom prst="rect">
            <a:avLst/>
          </a:prstGeom>
          <a:noFill/>
          <a:ln w="1270">
            <a:solidFill>
              <a:srgbClr val="12C9AF"/>
            </a:solidFill>
            <a:prstDash val="solid"/>
          </a:ln>
        </p:spPr>
      </p:sp>
      <p:sp>
        <p:nvSpPr>
          <p:cNvPr id="8" name="Shape 6"/>
          <p:cNvSpPr/>
          <p:nvPr/>
        </p:nvSpPr>
        <p:spPr>
          <a:xfrm>
            <a:off x="1275232" y="4145345"/>
            <a:ext cx="182880" cy="182880"/>
          </a:xfrm>
          <a:prstGeom prst="triangle">
            <a:avLst/>
          </a:prstGeom>
          <a:noFill/>
          <a:ln w="1270">
            <a:solidFill>
              <a:srgbClr val="86C36E"/>
            </a:solidFill>
            <a:prstDash val="solid"/>
          </a:ln>
        </p:spPr>
      </p:sp>
      <p:sp>
        <p:nvSpPr>
          <p:cNvPr id="9" name="Shape 7"/>
          <p:cNvSpPr/>
          <p:nvPr/>
        </p:nvSpPr>
        <p:spPr>
          <a:xfrm>
            <a:off x="6404813" y="13519"/>
            <a:ext cx="182880" cy="182880"/>
          </a:xfrm>
          <a:prstGeom prst="triangle">
            <a:avLst/>
          </a:prstGeom>
          <a:noFill/>
          <a:ln w="1270">
            <a:solidFill>
              <a:srgbClr val="D7E40D"/>
            </a:solidFill>
            <a:prstDash val="solid"/>
          </a:ln>
        </p:spPr>
      </p:sp>
      <p:sp>
        <p:nvSpPr>
          <p:cNvPr id="10" name="Shape 8"/>
          <p:cNvSpPr/>
          <p:nvPr/>
        </p:nvSpPr>
        <p:spPr>
          <a:xfrm>
            <a:off x="6757375" y="638823"/>
            <a:ext cx="182880" cy="182880"/>
          </a:xfrm>
          <a:prstGeom prst="triangle">
            <a:avLst/>
          </a:prstGeom>
          <a:noFill/>
          <a:ln w="1270">
            <a:solidFill>
              <a:srgbClr val="F62A0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Basic Adjustments: White Balance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White Balance corrects color casts caused by different light sources.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Presets: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Most software offers presets for common lighting conditions (e.g., Daylight, Cloudy, Tungsten).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Temperature: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Adjust the color temperature (cool/blue to warm/yellow).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Tint: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Adjust the green/magenta balance.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Eyedropper Tool: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the eyedropper tool to click on a neutral gray area in the image for automatic white balance correction.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499957" y="1364043"/>
            <a:ext cx="182880" cy="182880"/>
          </a:xfrm>
          <a:prstGeom prst="cube">
            <a:avLst/>
          </a:prstGeom>
          <a:noFill/>
          <a:ln w="1270">
            <a:solidFill>
              <a:srgbClr val="E3133E"/>
            </a:solidFill>
            <a:prstDash val="solid"/>
          </a:ln>
        </p:spPr>
      </p:sp>
      <p:sp>
        <p:nvSpPr>
          <p:cNvPr id="7" name="Shape 5"/>
          <p:cNvSpPr/>
          <p:nvPr/>
        </p:nvSpPr>
        <p:spPr>
          <a:xfrm>
            <a:off x="5795796" y="1148983"/>
            <a:ext cx="182880" cy="182880"/>
          </a:xfrm>
          <a:prstGeom prst="cube">
            <a:avLst/>
          </a:prstGeom>
          <a:noFill/>
          <a:ln w="1270">
            <a:solidFill>
              <a:srgbClr val="7E9544"/>
            </a:solidFill>
            <a:prstDash val="solid"/>
          </a:ln>
        </p:spPr>
      </p:sp>
      <p:sp>
        <p:nvSpPr>
          <p:cNvPr id="8" name="Shape 6"/>
          <p:cNvSpPr/>
          <p:nvPr/>
        </p:nvSpPr>
        <p:spPr>
          <a:xfrm>
            <a:off x="6451017" y="76823"/>
            <a:ext cx="182880" cy="182880"/>
          </a:xfrm>
          <a:prstGeom prst="sun">
            <a:avLst/>
          </a:prstGeom>
          <a:noFill/>
          <a:ln w="1270">
            <a:solidFill>
              <a:srgbClr val="3A62E7"/>
            </a:solidFill>
            <a:prstDash val="solid"/>
          </a:ln>
        </p:spPr>
      </p:sp>
      <p:sp>
        <p:nvSpPr>
          <p:cNvPr id="9" name="Shape 7"/>
          <p:cNvSpPr/>
          <p:nvPr/>
        </p:nvSpPr>
        <p:spPr>
          <a:xfrm>
            <a:off x="4320952" y="3788346"/>
            <a:ext cx="182880" cy="182880"/>
          </a:xfrm>
          <a:prstGeom prst="cube">
            <a:avLst/>
          </a:prstGeom>
          <a:noFill/>
          <a:ln w="1270">
            <a:solidFill>
              <a:srgbClr val="AD3C97"/>
            </a:solidFill>
            <a:prstDash val="solid"/>
          </a:ln>
        </p:spPr>
      </p:sp>
      <p:sp>
        <p:nvSpPr>
          <p:cNvPr id="10" name="Shape 8"/>
          <p:cNvSpPr/>
          <p:nvPr/>
        </p:nvSpPr>
        <p:spPr>
          <a:xfrm>
            <a:off x="1499213" y="1377210"/>
            <a:ext cx="182880" cy="182880"/>
          </a:xfrm>
          <a:prstGeom prst="rect">
            <a:avLst/>
          </a:prstGeom>
          <a:noFill/>
          <a:ln w="1270">
            <a:solidFill>
              <a:srgbClr val="D1502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Color Correction and Enhancement</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Enhance the colors in your images using: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Saturation: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Controls the intensity of the colors. Increasing saturation makes colors more vibrant, decreasing it makes them more muted.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Vibrance: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Similar to saturation but affects the less saturated colors more, preventing skin tones from becoming overly vibrant.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Shifts the colors within the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Color Grading: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Adjusting the colors of the shadows, midtones, and highlights independently to create a specific mood.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504282" y="1274528"/>
            <a:ext cx="182880" cy="182880"/>
          </a:xfrm>
          <a:prstGeom prst="cube">
            <a:avLst/>
          </a:prstGeom>
          <a:noFill/>
          <a:ln w="1270">
            <a:solidFill>
              <a:srgbClr val="0A6383"/>
            </a:solidFill>
            <a:prstDash val="solid"/>
          </a:ln>
        </p:spPr>
      </p:sp>
      <p:sp>
        <p:nvSpPr>
          <p:cNvPr id="7" name="Shape 5"/>
          <p:cNvSpPr/>
          <p:nvPr/>
        </p:nvSpPr>
        <p:spPr>
          <a:xfrm>
            <a:off x="2571942" y="13660"/>
            <a:ext cx="182880" cy="182880"/>
          </a:xfrm>
          <a:prstGeom prst="triangle">
            <a:avLst/>
          </a:prstGeom>
          <a:noFill/>
          <a:ln w="1270">
            <a:solidFill>
              <a:srgbClr val="2233AA"/>
            </a:solidFill>
            <a:prstDash val="solid"/>
          </a:ln>
        </p:spPr>
      </p:sp>
      <p:sp>
        <p:nvSpPr>
          <p:cNvPr id="8" name="Shape 6"/>
          <p:cNvSpPr/>
          <p:nvPr/>
        </p:nvSpPr>
        <p:spPr>
          <a:xfrm>
            <a:off x="3590428" y="3293939"/>
            <a:ext cx="182880" cy="182880"/>
          </a:xfrm>
          <a:prstGeom prst="cube">
            <a:avLst/>
          </a:prstGeom>
          <a:noFill/>
          <a:ln w="1270">
            <a:solidFill>
              <a:srgbClr val="874C28"/>
            </a:solidFill>
            <a:prstDash val="solid"/>
          </a:ln>
        </p:spPr>
      </p:sp>
      <p:sp>
        <p:nvSpPr>
          <p:cNvPr id="9" name="Shape 7"/>
          <p:cNvSpPr/>
          <p:nvPr/>
        </p:nvSpPr>
        <p:spPr>
          <a:xfrm>
            <a:off x="1571339" y="1368701"/>
            <a:ext cx="182880" cy="182880"/>
          </a:xfrm>
          <a:prstGeom prst="cube">
            <a:avLst/>
          </a:prstGeom>
          <a:noFill/>
          <a:ln w="1270">
            <a:solidFill>
              <a:srgbClr val="89DFCB"/>
            </a:solidFill>
            <a:prstDash val="solid"/>
          </a:ln>
        </p:spPr>
      </p:sp>
      <p:sp>
        <p:nvSpPr>
          <p:cNvPr id="10" name="Shape 8"/>
          <p:cNvSpPr/>
          <p:nvPr/>
        </p:nvSpPr>
        <p:spPr>
          <a:xfrm>
            <a:off x="2192531" y="675012"/>
            <a:ext cx="182880" cy="182880"/>
          </a:xfrm>
          <a:prstGeom prst="cube">
            <a:avLst/>
          </a:prstGeom>
          <a:noFill/>
          <a:ln w="1270">
            <a:solidFill>
              <a:srgbClr val="34824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Cropping and Straightening</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Cropping and straightening are fundamental for improving composition.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Cropping: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Removes unwanted elements, changes the aspect ratio, or focuses attention on a specific subject.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Straightening: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Corrects tilted horizons or vertical lines. Use the straightening tool and drag a line along the horizon to automatically straighten the image.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Aspect Ratio:</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Maintain the orginal or chose a common aspect ratio to create consistency for social media.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628076" y="959971"/>
            <a:ext cx="182880" cy="182880"/>
          </a:xfrm>
          <a:prstGeom prst="rect">
            <a:avLst/>
          </a:prstGeom>
          <a:noFill/>
          <a:ln w="1270">
            <a:solidFill>
              <a:srgbClr val="6084C2"/>
            </a:solidFill>
            <a:prstDash val="solid"/>
          </a:ln>
        </p:spPr>
      </p:sp>
      <p:sp>
        <p:nvSpPr>
          <p:cNvPr id="7" name="Shape 5"/>
          <p:cNvSpPr/>
          <p:nvPr/>
        </p:nvSpPr>
        <p:spPr>
          <a:xfrm>
            <a:off x="4955114" y="4418212"/>
            <a:ext cx="182880" cy="182880"/>
          </a:xfrm>
          <a:prstGeom prst="rect">
            <a:avLst/>
          </a:prstGeom>
          <a:noFill/>
          <a:ln w="1270">
            <a:solidFill>
              <a:srgbClr val="A5DD1C"/>
            </a:solidFill>
            <a:prstDash val="solid"/>
          </a:ln>
        </p:spPr>
      </p:sp>
      <p:sp>
        <p:nvSpPr>
          <p:cNvPr id="8" name="Shape 6"/>
          <p:cNvSpPr/>
          <p:nvPr/>
        </p:nvSpPr>
        <p:spPr>
          <a:xfrm>
            <a:off x="5789304" y="2482799"/>
            <a:ext cx="182880" cy="182880"/>
          </a:xfrm>
          <a:prstGeom prst="triangle">
            <a:avLst/>
          </a:prstGeom>
          <a:noFill/>
          <a:ln w="1270">
            <a:solidFill>
              <a:srgbClr val="93E63A"/>
            </a:solidFill>
            <a:prstDash val="solid"/>
          </a:ln>
        </p:spPr>
      </p:sp>
      <p:sp>
        <p:nvSpPr>
          <p:cNvPr id="9" name="Shape 7"/>
          <p:cNvSpPr/>
          <p:nvPr/>
        </p:nvSpPr>
        <p:spPr>
          <a:xfrm>
            <a:off x="2603378" y="2352994"/>
            <a:ext cx="182880" cy="182880"/>
          </a:xfrm>
          <a:prstGeom prst="triangle">
            <a:avLst/>
          </a:prstGeom>
          <a:noFill/>
          <a:ln w="1270">
            <a:solidFill>
              <a:srgbClr val="9B157F"/>
            </a:solidFill>
            <a:prstDash val="solid"/>
          </a:ln>
        </p:spPr>
      </p:sp>
      <p:sp>
        <p:nvSpPr>
          <p:cNvPr id="10" name="Shape 8"/>
          <p:cNvSpPr/>
          <p:nvPr/>
        </p:nvSpPr>
        <p:spPr>
          <a:xfrm>
            <a:off x="6586510" y="3863467"/>
            <a:ext cx="182880" cy="182880"/>
          </a:xfrm>
          <a:prstGeom prst="triangle">
            <a:avLst/>
          </a:prstGeom>
          <a:noFill/>
          <a:ln w="1270">
            <a:solidFill>
              <a:srgbClr val="70413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Basic Retouching: Blemish Removal</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Remove blemishes and imperfections using: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Spot Healing Brush: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Automatically samples surrounding areas to remove small imperfections. Great for pimples and dust spots.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Healing Brush:</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Allows you to manually select the source area for more precise healing. Useful for larger imperfections or areas with complex textures.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Clone Stamp Tool: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Copies pixels from one area to another. Best for covering up larger areas or replicating patterns.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2025-02-24T09:26:18Z</dcterms:created>
  <dcterms:modified xsi:type="dcterms:W3CDTF">2025-02-24T09:26:18Z</dcterms:modified>
</cp:coreProperties>
</file>