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2183531" y="1303171"/>
            <a:ext cx="182880" cy="182880"/>
          </a:xfrm>
          <a:prstGeom prst="cube">
            <a:avLst/>
          </a:prstGeom>
          <a:noFill/>
          <a:ln w="1270">
            <a:solidFill>
              <a:srgbClr val="BFD32C"/>
            </a:solidFill>
            <a:prstDash val="solid"/>
          </a:ln>
        </p:spPr>
      </p:sp>
      <p:sp>
        <p:nvSpPr>
          <p:cNvPr id="5" name="Shape 3"/>
          <p:cNvSpPr/>
          <p:nvPr/>
        </p:nvSpPr>
        <p:spPr>
          <a:xfrm>
            <a:off x="3597263" y="668841"/>
            <a:ext cx="182880" cy="182880"/>
          </a:xfrm>
          <a:prstGeom prst="cube">
            <a:avLst/>
          </a:prstGeom>
          <a:noFill/>
          <a:ln w="1270">
            <a:solidFill>
              <a:srgbClr val="0DC28A"/>
            </a:solidFill>
            <a:prstDash val="solid"/>
          </a:ln>
        </p:spPr>
      </p:sp>
      <p:sp>
        <p:nvSpPr>
          <p:cNvPr id="6" name="Shape 4"/>
          <p:cNvSpPr/>
          <p:nvPr/>
        </p:nvSpPr>
        <p:spPr>
          <a:xfrm>
            <a:off x="5354465" y="408636"/>
            <a:ext cx="182880" cy="182880"/>
          </a:xfrm>
          <a:prstGeom prst="triangle">
            <a:avLst/>
          </a:prstGeom>
          <a:noFill/>
          <a:ln w="1270">
            <a:solidFill>
              <a:srgbClr val="3F4EEA"/>
            </a:solidFill>
            <a:prstDash val="solid"/>
          </a:ln>
        </p:spPr>
      </p:sp>
      <p:sp>
        <p:nvSpPr>
          <p:cNvPr id="7" name="Shape 5"/>
          <p:cNvSpPr/>
          <p:nvPr/>
        </p:nvSpPr>
        <p:spPr>
          <a:xfrm>
            <a:off x="3148931" y="1700641"/>
            <a:ext cx="182880" cy="182880"/>
          </a:xfrm>
          <a:prstGeom prst="rect">
            <a:avLst/>
          </a:prstGeom>
          <a:noFill/>
          <a:ln w="1270">
            <a:solidFill>
              <a:srgbClr val="AB063B"/>
            </a:solidFill>
            <a:prstDash val="solid"/>
          </a:ln>
        </p:spPr>
      </p:sp>
      <p:sp>
        <p:nvSpPr>
          <p:cNvPr id="8" name="Shape 6"/>
          <p:cNvSpPr/>
          <p:nvPr/>
        </p:nvSpPr>
        <p:spPr>
          <a:xfrm>
            <a:off x="2192036" y="4368338"/>
            <a:ext cx="182880" cy="182880"/>
          </a:xfrm>
          <a:prstGeom prst="triangle">
            <a:avLst/>
          </a:prstGeom>
          <a:noFill/>
          <a:ln w="1270">
            <a:solidFill>
              <a:srgbClr val="62B5DF"/>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Choosing the Right Fonts for a Project</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guide you through selecting the perfect fonts for your next project. We'll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Understanding Font Types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Considering Your Project's Goals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Pairing Fonts Effectively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Practical Tips and Tools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Avoiding Common Mistakes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973057" y="2163491"/>
            <a:ext cx="182880" cy="182880"/>
          </a:xfrm>
          <a:prstGeom prst="rect">
            <a:avLst/>
          </a:prstGeom>
          <a:noFill/>
          <a:ln w="1270">
            <a:solidFill>
              <a:srgbClr val="11AD47"/>
            </a:solidFill>
            <a:prstDash val="solid"/>
          </a:ln>
        </p:spPr>
      </p:sp>
      <p:sp>
        <p:nvSpPr>
          <p:cNvPr id="7" name="Shape 5"/>
          <p:cNvSpPr/>
          <p:nvPr/>
        </p:nvSpPr>
        <p:spPr>
          <a:xfrm>
            <a:off x="1594990" y="2221216"/>
            <a:ext cx="182880" cy="182880"/>
          </a:xfrm>
          <a:prstGeom prst="triangle">
            <a:avLst/>
          </a:prstGeom>
          <a:noFill/>
          <a:ln w="1270">
            <a:solidFill>
              <a:srgbClr val="BE248D"/>
            </a:solidFill>
            <a:prstDash val="solid"/>
          </a:ln>
        </p:spPr>
      </p:sp>
      <p:sp>
        <p:nvSpPr>
          <p:cNvPr id="8" name="Shape 6"/>
          <p:cNvSpPr/>
          <p:nvPr/>
        </p:nvSpPr>
        <p:spPr>
          <a:xfrm>
            <a:off x="6162187" y="1501558"/>
            <a:ext cx="182880" cy="182880"/>
          </a:xfrm>
          <a:prstGeom prst="rect">
            <a:avLst/>
          </a:prstGeom>
          <a:noFill/>
          <a:ln w="1270">
            <a:solidFill>
              <a:srgbClr val="08E215"/>
            </a:solidFill>
            <a:prstDash val="solid"/>
          </a:ln>
        </p:spPr>
      </p:sp>
      <p:sp>
        <p:nvSpPr>
          <p:cNvPr id="9" name="Shape 7"/>
          <p:cNvSpPr/>
          <p:nvPr/>
        </p:nvSpPr>
        <p:spPr>
          <a:xfrm>
            <a:off x="4696261" y="1884270"/>
            <a:ext cx="182880" cy="182880"/>
          </a:xfrm>
          <a:prstGeom prst="sun">
            <a:avLst/>
          </a:prstGeom>
          <a:noFill/>
          <a:ln w="1270">
            <a:solidFill>
              <a:srgbClr val="37B7FF"/>
            </a:solidFill>
            <a:prstDash val="solid"/>
          </a:ln>
        </p:spPr>
      </p:sp>
      <p:sp>
        <p:nvSpPr>
          <p:cNvPr id="10" name="Shape 8"/>
          <p:cNvSpPr/>
          <p:nvPr/>
        </p:nvSpPr>
        <p:spPr>
          <a:xfrm>
            <a:off x="6598734" y="3728600"/>
            <a:ext cx="182880" cy="182880"/>
          </a:xfrm>
          <a:prstGeom prst="sun">
            <a:avLst/>
          </a:prstGeom>
          <a:noFill/>
          <a:ln w="1270">
            <a:solidFill>
              <a:srgbClr val="2EBEF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Free Font Resources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Here are a few great places to find free, high-quality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Google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large library of open-source fonts that are easy to use on the web.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 Squirrel: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Offers free fonts for commercial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DaFont: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vast collection of fonts, but be sure to check the license before using them commercially.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Adobe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included with Adobe Creative Cloud subscriptions.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52200" y="1950427"/>
            <a:ext cx="182880" cy="182880"/>
          </a:xfrm>
          <a:prstGeom prst="rect">
            <a:avLst/>
          </a:prstGeom>
          <a:noFill/>
          <a:ln w="1270">
            <a:solidFill>
              <a:srgbClr val="BFEF1A"/>
            </a:solidFill>
            <a:prstDash val="solid"/>
          </a:ln>
        </p:spPr>
      </p:sp>
      <p:sp>
        <p:nvSpPr>
          <p:cNvPr id="7" name="Shape 5"/>
          <p:cNvSpPr/>
          <p:nvPr/>
        </p:nvSpPr>
        <p:spPr>
          <a:xfrm>
            <a:off x="1956761" y="252244"/>
            <a:ext cx="182880" cy="182880"/>
          </a:xfrm>
          <a:prstGeom prst="rect">
            <a:avLst/>
          </a:prstGeom>
          <a:noFill/>
          <a:ln w="1270">
            <a:solidFill>
              <a:srgbClr val="28F964"/>
            </a:solidFill>
            <a:prstDash val="solid"/>
          </a:ln>
        </p:spPr>
      </p:sp>
      <p:sp>
        <p:nvSpPr>
          <p:cNvPr id="8" name="Shape 6"/>
          <p:cNvSpPr/>
          <p:nvPr/>
        </p:nvSpPr>
        <p:spPr>
          <a:xfrm>
            <a:off x="1179892" y="328479"/>
            <a:ext cx="182880" cy="182880"/>
          </a:xfrm>
          <a:prstGeom prst="cube">
            <a:avLst/>
          </a:prstGeom>
          <a:noFill/>
          <a:ln w="1270">
            <a:solidFill>
              <a:srgbClr val="D8F5B3"/>
            </a:solidFill>
            <a:prstDash val="solid"/>
          </a:ln>
        </p:spPr>
      </p:sp>
      <p:sp>
        <p:nvSpPr>
          <p:cNvPr id="9" name="Shape 7"/>
          <p:cNvSpPr/>
          <p:nvPr/>
        </p:nvSpPr>
        <p:spPr>
          <a:xfrm>
            <a:off x="5123568" y="3615140"/>
            <a:ext cx="182880" cy="182880"/>
          </a:xfrm>
          <a:prstGeom prst="rect">
            <a:avLst/>
          </a:prstGeom>
          <a:noFill/>
          <a:ln w="1270">
            <a:solidFill>
              <a:srgbClr val="FC341E"/>
            </a:solidFill>
            <a:prstDash val="solid"/>
          </a:ln>
        </p:spPr>
      </p:sp>
      <p:sp>
        <p:nvSpPr>
          <p:cNvPr id="10" name="Shape 8"/>
          <p:cNvSpPr/>
          <p:nvPr/>
        </p:nvSpPr>
        <p:spPr>
          <a:xfrm>
            <a:off x="5160150" y="1166541"/>
            <a:ext cx="182880" cy="182880"/>
          </a:xfrm>
          <a:prstGeom prst="rect">
            <a:avLst/>
          </a:prstGeom>
          <a:noFill/>
          <a:ln w="1270">
            <a:solidFill>
              <a:srgbClr val="6D3B5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Tools to Help You Choose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Fontjoy: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Helps you pair fonts by generating random combinations.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Typewolf: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Showcases real-world websites and identifies the fonts they 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Canva Font Combinations: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Provides curated font pairings within the Canva design platform.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677696" y="4392602"/>
            <a:ext cx="182880" cy="182880"/>
          </a:xfrm>
          <a:prstGeom prst="rect">
            <a:avLst/>
          </a:prstGeom>
          <a:noFill/>
          <a:ln w="1270">
            <a:solidFill>
              <a:srgbClr val="098927"/>
            </a:solidFill>
            <a:prstDash val="solid"/>
          </a:ln>
        </p:spPr>
      </p:sp>
      <p:sp>
        <p:nvSpPr>
          <p:cNvPr id="7" name="Shape 5"/>
          <p:cNvSpPr/>
          <p:nvPr/>
        </p:nvSpPr>
        <p:spPr>
          <a:xfrm>
            <a:off x="7461828" y="781245"/>
            <a:ext cx="182880" cy="182880"/>
          </a:xfrm>
          <a:prstGeom prst="rect">
            <a:avLst/>
          </a:prstGeom>
          <a:noFill/>
          <a:ln w="1270">
            <a:solidFill>
              <a:srgbClr val="83E7A1"/>
            </a:solidFill>
            <a:prstDash val="solid"/>
          </a:ln>
        </p:spPr>
      </p:sp>
      <p:sp>
        <p:nvSpPr>
          <p:cNvPr id="8" name="Shape 6"/>
          <p:cNvSpPr/>
          <p:nvPr/>
        </p:nvSpPr>
        <p:spPr>
          <a:xfrm>
            <a:off x="6342099" y="1543742"/>
            <a:ext cx="182880" cy="182880"/>
          </a:xfrm>
          <a:prstGeom prst="rect">
            <a:avLst/>
          </a:prstGeom>
          <a:noFill/>
          <a:ln w="1270">
            <a:solidFill>
              <a:srgbClr val="97DE2F"/>
            </a:solidFill>
            <a:prstDash val="solid"/>
          </a:ln>
        </p:spPr>
      </p:sp>
      <p:sp>
        <p:nvSpPr>
          <p:cNvPr id="9" name="Shape 7"/>
          <p:cNvSpPr/>
          <p:nvPr/>
        </p:nvSpPr>
        <p:spPr>
          <a:xfrm>
            <a:off x="2519791" y="423561"/>
            <a:ext cx="182880" cy="182880"/>
          </a:xfrm>
          <a:prstGeom prst="cube">
            <a:avLst/>
          </a:prstGeom>
          <a:noFill/>
          <a:ln w="1270">
            <a:solidFill>
              <a:srgbClr val="4AFD1B"/>
            </a:solidFill>
            <a:prstDash val="solid"/>
          </a:ln>
        </p:spPr>
      </p:sp>
      <p:sp>
        <p:nvSpPr>
          <p:cNvPr id="10" name="Shape 8"/>
          <p:cNvSpPr/>
          <p:nvPr/>
        </p:nvSpPr>
        <p:spPr>
          <a:xfrm>
            <a:off x="4801253" y="4531965"/>
            <a:ext cx="182880" cy="182880"/>
          </a:xfrm>
          <a:prstGeom prst="sun">
            <a:avLst/>
          </a:prstGeom>
          <a:noFill/>
          <a:ln w="1270">
            <a:solidFill>
              <a:srgbClr val="34BE4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Avoiding Common Mistakes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Using Too Many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Keep it simple! Stick to a maximum of 2-3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Ignoring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Choose fonts that are easy to read, especially for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Misusing Decorative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decorative fonts sparingly for headlines or short titles.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Neglecting Licensing: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Make sure you have the appropriate license to use a font commercially.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926771" y="1964580"/>
            <a:ext cx="182880" cy="182880"/>
          </a:xfrm>
          <a:prstGeom prst="cube">
            <a:avLst/>
          </a:prstGeom>
          <a:noFill/>
          <a:ln w="1270">
            <a:solidFill>
              <a:srgbClr val="7B9E36"/>
            </a:solidFill>
            <a:prstDash val="solid"/>
          </a:ln>
        </p:spPr>
      </p:sp>
      <p:sp>
        <p:nvSpPr>
          <p:cNvPr id="7" name="Shape 5"/>
          <p:cNvSpPr/>
          <p:nvPr/>
        </p:nvSpPr>
        <p:spPr>
          <a:xfrm>
            <a:off x="1154527" y="628081"/>
            <a:ext cx="182880" cy="182880"/>
          </a:xfrm>
          <a:prstGeom prst="triangle">
            <a:avLst/>
          </a:prstGeom>
          <a:noFill/>
          <a:ln w="1270">
            <a:solidFill>
              <a:srgbClr val="B310C9"/>
            </a:solidFill>
            <a:prstDash val="solid"/>
          </a:ln>
        </p:spPr>
      </p:sp>
      <p:sp>
        <p:nvSpPr>
          <p:cNvPr id="8" name="Shape 6"/>
          <p:cNvSpPr/>
          <p:nvPr/>
        </p:nvSpPr>
        <p:spPr>
          <a:xfrm>
            <a:off x="2755540" y="592412"/>
            <a:ext cx="182880" cy="182880"/>
          </a:xfrm>
          <a:prstGeom prst="triangle">
            <a:avLst/>
          </a:prstGeom>
          <a:noFill/>
          <a:ln w="1270">
            <a:solidFill>
              <a:srgbClr val="57F9F9"/>
            </a:solidFill>
            <a:prstDash val="solid"/>
          </a:ln>
        </p:spPr>
      </p:sp>
      <p:sp>
        <p:nvSpPr>
          <p:cNvPr id="9" name="Shape 7"/>
          <p:cNvSpPr/>
          <p:nvPr/>
        </p:nvSpPr>
        <p:spPr>
          <a:xfrm>
            <a:off x="5262816" y="997181"/>
            <a:ext cx="182880" cy="182880"/>
          </a:xfrm>
          <a:prstGeom prst="cube">
            <a:avLst/>
          </a:prstGeom>
          <a:noFill/>
          <a:ln w="1270">
            <a:solidFill>
              <a:srgbClr val="8ABAE5"/>
            </a:solidFill>
            <a:prstDash val="solid"/>
          </a:ln>
        </p:spPr>
      </p:sp>
      <p:sp>
        <p:nvSpPr>
          <p:cNvPr id="10" name="Shape 8"/>
          <p:cNvSpPr/>
          <p:nvPr/>
        </p:nvSpPr>
        <p:spPr>
          <a:xfrm>
            <a:off x="3567712" y="3248533"/>
            <a:ext cx="182880" cy="182880"/>
          </a:xfrm>
          <a:prstGeom prst="cube">
            <a:avLst/>
          </a:prstGeom>
          <a:noFill/>
          <a:ln w="1270">
            <a:solidFill>
              <a:srgbClr val="B3FAE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Color and Fonts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 color contrast. Ensure your font color has sufficient contrast with the background color for readability.  Tools like WebAIM's Contrast Checker can help verify accessible color combinations.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858088" y="2058474"/>
            <a:ext cx="182880" cy="182880"/>
          </a:xfrm>
          <a:prstGeom prst="sun">
            <a:avLst/>
          </a:prstGeom>
          <a:noFill/>
          <a:ln w="1270">
            <a:solidFill>
              <a:srgbClr val="8E5360"/>
            </a:solidFill>
            <a:prstDash val="solid"/>
          </a:ln>
        </p:spPr>
      </p:sp>
      <p:sp>
        <p:nvSpPr>
          <p:cNvPr id="7" name="Shape 5"/>
          <p:cNvSpPr/>
          <p:nvPr/>
        </p:nvSpPr>
        <p:spPr>
          <a:xfrm>
            <a:off x="1477791" y="2796095"/>
            <a:ext cx="182880" cy="182880"/>
          </a:xfrm>
          <a:prstGeom prst="rect">
            <a:avLst/>
          </a:prstGeom>
          <a:noFill/>
          <a:ln w="1270">
            <a:solidFill>
              <a:srgbClr val="ED3FAF"/>
            </a:solidFill>
            <a:prstDash val="solid"/>
          </a:ln>
        </p:spPr>
      </p:sp>
      <p:sp>
        <p:nvSpPr>
          <p:cNvPr id="8" name="Shape 6"/>
          <p:cNvSpPr/>
          <p:nvPr/>
        </p:nvSpPr>
        <p:spPr>
          <a:xfrm>
            <a:off x="7126569" y="2712036"/>
            <a:ext cx="182880" cy="182880"/>
          </a:xfrm>
          <a:prstGeom prst="triangle">
            <a:avLst/>
          </a:prstGeom>
          <a:noFill/>
          <a:ln w="1270">
            <a:solidFill>
              <a:srgbClr val="457B77"/>
            </a:solidFill>
            <a:prstDash val="solid"/>
          </a:ln>
        </p:spPr>
      </p:sp>
      <p:sp>
        <p:nvSpPr>
          <p:cNvPr id="9" name="Shape 7"/>
          <p:cNvSpPr/>
          <p:nvPr/>
        </p:nvSpPr>
        <p:spPr>
          <a:xfrm>
            <a:off x="5542693" y="1419022"/>
            <a:ext cx="182880" cy="182880"/>
          </a:xfrm>
          <a:prstGeom prst="triangle">
            <a:avLst/>
          </a:prstGeom>
          <a:noFill/>
          <a:ln w="1270">
            <a:solidFill>
              <a:srgbClr val="23F2BD"/>
            </a:solidFill>
            <a:prstDash val="solid"/>
          </a:ln>
        </p:spPr>
      </p:sp>
      <p:sp>
        <p:nvSpPr>
          <p:cNvPr id="10" name="Shape 8"/>
          <p:cNvSpPr/>
          <p:nvPr/>
        </p:nvSpPr>
        <p:spPr>
          <a:xfrm>
            <a:off x="6269391" y="1632445"/>
            <a:ext cx="182880" cy="182880"/>
          </a:xfrm>
          <a:prstGeom prst="sun">
            <a:avLst/>
          </a:prstGeom>
          <a:noFill/>
          <a:ln w="1270">
            <a:solidFill>
              <a:srgbClr val="46333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Hierarchy and Font Styles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Use font styles (bold, italics, underline) sparingly and consistently.  Bold is great for emphasizing key words, while italics can be used for quotes or foreign words.  Underlining is generally discouraged on the web as it can be confused with links.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092216" y="2488683"/>
            <a:ext cx="182880" cy="182880"/>
          </a:xfrm>
          <a:prstGeom prst="triangle">
            <a:avLst/>
          </a:prstGeom>
          <a:noFill/>
          <a:ln w="1270">
            <a:solidFill>
              <a:srgbClr val="4B31A0"/>
            </a:solidFill>
            <a:prstDash val="solid"/>
          </a:ln>
        </p:spPr>
      </p:sp>
      <p:sp>
        <p:nvSpPr>
          <p:cNvPr id="7" name="Shape 5"/>
          <p:cNvSpPr/>
          <p:nvPr/>
        </p:nvSpPr>
        <p:spPr>
          <a:xfrm>
            <a:off x="4593071" y="2411349"/>
            <a:ext cx="182880" cy="182880"/>
          </a:xfrm>
          <a:prstGeom prst="sun">
            <a:avLst/>
          </a:prstGeom>
          <a:noFill/>
          <a:ln w="1270">
            <a:solidFill>
              <a:srgbClr val="63A1BC"/>
            </a:solidFill>
            <a:prstDash val="solid"/>
          </a:ln>
        </p:spPr>
      </p:sp>
      <p:sp>
        <p:nvSpPr>
          <p:cNvPr id="8" name="Shape 6"/>
          <p:cNvSpPr/>
          <p:nvPr/>
        </p:nvSpPr>
        <p:spPr>
          <a:xfrm>
            <a:off x="3230272" y="4504180"/>
            <a:ext cx="182880" cy="182880"/>
          </a:xfrm>
          <a:prstGeom prst="cube">
            <a:avLst/>
          </a:prstGeom>
          <a:noFill/>
          <a:ln w="1270">
            <a:solidFill>
              <a:srgbClr val="8C65D9"/>
            </a:solidFill>
            <a:prstDash val="solid"/>
          </a:ln>
        </p:spPr>
      </p:sp>
      <p:sp>
        <p:nvSpPr>
          <p:cNvPr id="9" name="Shape 7"/>
          <p:cNvSpPr/>
          <p:nvPr/>
        </p:nvSpPr>
        <p:spPr>
          <a:xfrm>
            <a:off x="2907615" y="1052076"/>
            <a:ext cx="182880" cy="182880"/>
          </a:xfrm>
          <a:prstGeom prst="cube">
            <a:avLst/>
          </a:prstGeom>
          <a:noFill/>
          <a:ln w="1270">
            <a:solidFill>
              <a:srgbClr val="DA65FA"/>
            </a:solidFill>
            <a:prstDash val="solid"/>
          </a:ln>
        </p:spPr>
      </p:sp>
      <p:sp>
        <p:nvSpPr>
          <p:cNvPr id="10" name="Shape 8"/>
          <p:cNvSpPr/>
          <p:nvPr/>
        </p:nvSpPr>
        <p:spPr>
          <a:xfrm>
            <a:off x="6601892" y="2939155"/>
            <a:ext cx="182880" cy="182880"/>
          </a:xfrm>
          <a:prstGeom prst="triangle">
            <a:avLst/>
          </a:prstGeom>
          <a:noFill/>
          <a:ln w="1270">
            <a:solidFill>
              <a:srgbClr val="288ED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Psychology of Fonts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Different fonts evoke different emotions and perceptions. Research the associations of certain font styles before applying them to your design.  A rounded, playful font might be suitable for a children's brand, while a sharp, angular font might be better for a tech company.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603106" y="2698414"/>
            <a:ext cx="182880" cy="182880"/>
          </a:xfrm>
          <a:prstGeom prst="sun">
            <a:avLst/>
          </a:prstGeom>
          <a:noFill/>
          <a:ln w="1270">
            <a:solidFill>
              <a:srgbClr val="FE4BD1"/>
            </a:solidFill>
            <a:prstDash val="solid"/>
          </a:ln>
        </p:spPr>
      </p:sp>
      <p:sp>
        <p:nvSpPr>
          <p:cNvPr id="7" name="Shape 5"/>
          <p:cNvSpPr/>
          <p:nvPr/>
        </p:nvSpPr>
        <p:spPr>
          <a:xfrm>
            <a:off x="4132825" y="2895247"/>
            <a:ext cx="182880" cy="182880"/>
          </a:xfrm>
          <a:prstGeom prst="rect">
            <a:avLst/>
          </a:prstGeom>
          <a:noFill/>
          <a:ln w="1270">
            <a:solidFill>
              <a:srgbClr val="18214C"/>
            </a:solidFill>
            <a:prstDash val="solid"/>
          </a:ln>
        </p:spPr>
      </p:sp>
      <p:sp>
        <p:nvSpPr>
          <p:cNvPr id="8" name="Shape 6"/>
          <p:cNvSpPr/>
          <p:nvPr/>
        </p:nvSpPr>
        <p:spPr>
          <a:xfrm>
            <a:off x="5165476" y="1582931"/>
            <a:ext cx="182880" cy="182880"/>
          </a:xfrm>
          <a:prstGeom prst="cube">
            <a:avLst/>
          </a:prstGeom>
          <a:noFill/>
          <a:ln w="1270">
            <a:solidFill>
              <a:srgbClr val="F22D89"/>
            </a:solidFill>
            <a:prstDash val="solid"/>
          </a:ln>
        </p:spPr>
      </p:sp>
      <p:sp>
        <p:nvSpPr>
          <p:cNvPr id="9" name="Shape 7"/>
          <p:cNvSpPr/>
          <p:nvPr/>
        </p:nvSpPr>
        <p:spPr>
          <a:xfrm>
            <a:off x="3025356" y="994596"/>
            <a:ext cx="182880" cy="182880"/>
          </a:xfrm>
          <a:prstGeom prst="rect">
            <a:avLst/>
          </a:prstGeom>
          <a:noFill/>
          <a:ln w="1270">
            <a:solidFill>
              <a:srgbClr val="9C1EA1"/>
            </a:solidFill>
            <a:prstDash val="solid"/>
          </a:ln>
        </p:spPr>
      </p:sp>
      <p:sp>
        <p:nvSpPr>
          <p:cNvPr id="10" name="Shape 8"/>
          <p:cNvSpPr/>
          <p:nvPr/>
        </p:nvSpPr>
        <p:spPr>
          <a:xfrm>
            <a:off x="3537871" y="323424"/>
            <a:ext cx="182880" cy="182880"/>
          </a:xfrm>
          <a:prstGeom prst="triangle">
            <a:avLst/>
          </a:prstGeom>
          <a:noFill/>
          <a:ln w="1270">
            <a:solidFill>
              <a:srgbClr val="F98B4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Mobile-First Font Considerations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When designing for mobile, prioritize readability. Use larger font sizes and generous line spacing. Test your designs on different devices to ensure that the fonts are rendering correctly.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394085" y="3425597"/>
            <a:ext cx="182880" cy="182880"/>
          </a:xfrm>
          <a:prstGeom prst="triangle">
            <a:avLst/>
          </a:prstGeom>
          <a:noFill/>
          <a:ln w="1270">
            <a:solidFill>
              <a:srgbClr val="070016"/>
            </a:solidFill>
            <a:prstDash val="solid"/>
          </a:ln>
        </p:spPr>
      </p:sp>
      <p:sp>
        <p:nvSpPr>
          <p:cNvPr id="7" name="Shape 5"/>
          <p:cNvSpPr/>
          <p:nvPr/>
        </p:nvSpPr>
        <p:spPr>
          <a:xfrm>
            <a:off x="2990566" y="456328"/>
            <a:ext cx="182880" cy="182880"/>
          </a:xfrm>
          <a:prstGeom prst="rect">
            <a:avLst/>
          </a:prstGeom>
          <a:noFill/>
          <a:ln w="1270">
            <a:solidFill>
              <a:srgbClr val="868C9C"/>
            </a:solidFill>
            <a:prstDash val="solid"/>
          </a:ln>
        </p:spPr>
      </p:sp>
      <p:sp>
        <p:nvSpPr>
          <p:cNvPr id="8" name="Shape 6"/>
          <p:cNvSpPr/>
          <p:nvPr/>
        </p:nvSpPr>
        <p:spPr>
          <a:xfrm>
            <a:off x="3461602" y="1217446"/>
            <a:ext cx="182880" cy="182880"/>
          </a:xfrm>
          <a:prstGeom prst="cube">
            <a:avLst/>
          </a:prstGeom>
          <a:noFill/>
          <a:ln w="1270">
            <a:solidFill>
              <a:srgbClr val="1E6540"/>
            </a:solidFill>
            <a:prstDash val="solid"/>
          </a:ln>
        </p:spPr>
      </p:sp>
      <p:sp>
        <p:nvSpPr>
          <p:cNvPr id="9" name="Shape 7"/>
          <p:cNvSpPr/>
          <p:nvPr/>
        </p:nvSpPr>
        <p:spPr>
          <a:xfrm>
            <a:off x="6361470" y="2031549"/>
            <a:ext cx="182880" cy="182880"/>
          </a:xfrm>
          <a:prstGeom prst="sun">
            <a:avLst/>
          </a:prstGeom>
          <a:noFill/>
          <a:ln w="1270">
            <a:solidFill>
              <a:srgbClr val="72B029"/>
            </a:solidFill>
            <a:prstDash val="solid"/>
          </a:ln>
        </p:spPr>
      </p:sp>
      <p:sp>
        <p:nvSpPr>
          <p:cNvPr id="10" name="Shape 8"/>
          <p:cNvSpPr/>
          <p:nvPr/>
        </p:nvSpPr>
        <p:spPr>
          <a:xfrm>
            <a:off x="3083051" y="2510348"/>
            <a:ext cx="182880" cy="182880"/>
          </a:xfrm>
          <a:prstGeom prst="sun">
            <a:avLst/>
          </a:prstGeom>
          <a:noFill/>
          <a:ln w="1270">
            <a:solidFill>
              <a:srgbClr val="8CF98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Font Fallbacks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Always specify fallback fonts in your CSS. If a user's browser doesn't have the primary font installed, the fallback font will be used instead. This ensures that your text is always readable, even if the intended font isn't available.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504934" y="3896098"/>
            <a:ext cx="182880" cy="182880"/>
          </a:xfrm>
          <a:prstGeom prst="rect">
            <a:avLst/>
          </a:prstGeom>
          <a:noFill/>
          <a:ln w="1270">
            <a:solidFill>
              <a:srgbClr val="B7AB10"/>
            </a:solidFill>
            <a:prstDash val="solid"/>
          </a:ln>
        </p:spPr>
      </p:sp>
      <p:sp>
        <p:nvSpPr>
          <p:cNvPr id="7" name="Shape 5"/>
          <p:cNvSpPr/>
          <p:nvPr/>
        </p:nvSpPr>
        <p:spPr>
          <a:xfrm>
            <a:off x="6948973" y="1156932"/>
            <a:ext cx="182880" cy="182880"/>
          </a:xfrm>
          <a:prstGeom prst="sun">
            <a:avLst/>
          </a:prstGeom>
          <a:noFill/>
          <a:ln w="1270">
            <a:solidFill>
              <a:srgbClr val="591075"/>
            </a:solidFill>
            <a:prstDash val="solid"/>
          </a:ln>
        </p:spPr>
      </p:sp>
      <p:sp>
        <p:nvSpPr>
          <p:cNvPr id="8" name="Shape 6"/>
          <p:cNvSpPr/>
          <p:nvPr/>
        </p:nvSpPr>
        <p:spPr>
          <a:xfrm>
            <a:off x="1191163" y="1039069"/>
            <a:ext cx="182880" cy="182880"/>
          </a:xfrm>
          <a:prstGeom prst="rect">
            <a:avLst/>
          </a:prstGeom>
          <a:noFill/>
          <a:ln w="1270">
            <a:solidFill>
              <a:srgbClr val="F42BD0"/>
            </a:solidFill>
            <a:prstDash val="solid"/>
          </a:ln>
        </p:spPr>
      </p:sp>
      <p:sp>
        <p:nvSpPr>
          <p:cNvPr id="9" name="Shape 7"/>
          <p:cNvSpPr/>
          <p:nvPr/>
        </p:nvSpPr>
        <p:spPr>
          <a:xfrm>
            <a:off x="1639356" y="3620856"/>
            <a:ext cx="182880" cy="182880"/>
          </a:xfrm>
          <a:prstGeom prst="rect">
            <a:avLst/>
          </a:prstGeom>
          <a:noFill/>
          <a:ln w="1270">
            <a:solidFill>
              <a:srgbClr val="398C7B"/>
            </a:solidFill>
            <a:prstDash val="solid"/>
          </a:ln>
        </p:spPr>
      </p:sp>
      <p:sp>
        <p:nvSpPr>
          <p:cNvPr id="10" name="Shape 8"/>
          <p:cNvSpPr/>
          <p:nvPr/>
        </p:nvSpPr>
        <p:spPr>
          <a:xfrm>
            <a:off x="6525933" y="1966415"/>
            <a:ext cx="182880" cy="182880"/>
          </a:xfrm>
          <a:prstGeom prst="cube">
            <a:avLst/>
          </a:prstGeom>
          <a:noFill/>
          <a:ln w="1270">
            <a:solidFill>
              <a:srgbClr val="D5E61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Performance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Large font files can slow down your website. Optimize your fonts by using web fonts in modern formats like WOFF2.  Consider using a font loading strategy that prioritizes the display of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939828" y="1702234"/>
            <a:ext cx="182880" cy="182880"/>
          </a:xfrm>
          <a:prstGeom prst="cube">
            <a:avLst/>
          </a:prstGeom>
          <a:noFill/>
          <a:ln w="1270">
            <a:solidFill>
              <a:srgbClr val="BED45C"/>
            </a:solidFill>
            <a:prstDash val="solid"/>
          </a:ln>
        </p:spPr>
      </p:sp>
      <p:sp>
        <p:nvSpPr>
          <p:cNvPr id="7" name="Shape 5"/>
          <p:cNvSpPr/>
          <p:nvPr/>
        </p:nvSpPr>
        <p:spPr>
          <a:xfrm>
            <a:off x="1395668" y="2301265"/>
            <a:ext cx="182880" cy="182880"/>
          </a:xfrm>
          <a:prstGeom prst="sun">
            <a:avLst/>
          </a:prstGeom>
          <a:noFill/>
          <a:ln w="1270">
            <a:solidFill>
              <a:srgbClr val="95FB6B"/>
            </a:solidFill>
            <a:prstDash val="solid"/>
          </a:ln>
        </p:spPr>
      </p:sp>
      <p:sp>
        <p:nvSpPr>
          <p:cNvPr id="8" name="Shape 6"/>
          <p:cNvSpPr/>
          <p:nvPr/>
        </p:nvSpPr>
        <p:spPr>
          <a:xfrm>
            <a:off x="1537073" y="3956997"/>
            <a:ext cx="182880" cy="182880"/>
          </a:xfrm>
          <a:prstGeom prst="rect">
            <a:avLst/>
          </a:prstGeom>
          <a:noFill/>
          <a:ln w="1270">
            <a:solidFill>
              <a:srgbClr val="366F43"/>
            </a:solidFill>
            <a:prstDash val="solid"/>
          </a:ln>
        </p:spPr>
      </p:sp>
      <p:sp>
        <p:nvSpPr>
          <p:cNvPr id="9" name="Shape 7"/>
          <p:cNvSpPr/>
          <p:nvPr/>
        </p:nvSpPr>
        <p:spPr>
          <a:xfrm>
            <a:off x="6153780" y="358156"/>
            <a:ext cx="182880" cy="182880"/>
          </a:xfrm>
          <a:prstGeom prst="triangle">
            <a:avLst/>
          </a:prstGeom>
          <a:noFill/>
          <a:ln w="1270">
            <a:solidFill>
              <a:srgbClr val="03AD9D"/>
            </a:solidFill>
            <a:prstDash val="solid"/>
          </a:ln>
        </p:spPr>
      </p:sp>
      <p:sp>
        <p:nvSpPr>
          <p:cNvPr id="10" name="Shape 8"/>
          <p:cNvSpPr/>
          <p:nvPr/>
        </p:nvSpPr>
        <p:spPr>
          <a:xfrm>
            <a:off x="3561485" y="1936420"/>
            <a:ext cx="182880" cy="182880"/>
          </a:xfrm>
          <a:prstGeom prst="cube">
            <a:avLst/>
          </a:prstGeom>
          <a:noFill/>
          <a:ln w="1270">
            <a:solidFill>
              <a:srgbClr val="C2FD1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Testing and Iteration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Always test your font choices with real users. Gather feedback on readability and overall appeal. Iterate on your design based on the feedback you receive. The best font choices are the ones that work for your target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936053" y="4353146"/>
            <a:ext cx="182880" cy="182880"/>
          </a:xfrm>
          <a:prstGeom prst="triangle">
            <a:avLst/>
          </a:prstGeom>
          <a:noFill/>
          <a:ln w="1270">
            <a:solidFill>
              <a:srgbClr val="814CD3"/>
            </a:solidFill>
            <a:prstDash val="solid"/>
          </a:ln>
        </p:spPr>
      </p:sp>
      <p:sp>
        <p:nvSpPr>
          <p:cNvPr id="7" name="Shape 5"/>
          <p:cNvSpPr/>
          <p:nvPr/>
        </p:nvSpPr>
        <p:spPr>
          <a:xfrm>
            <a:off x="3359210" y="3630821"/>
            <a:ext cx="182880" cy="182880"/>
          </a:xfrm>
          <a:prstGeom prst="triangle">
            <a:avLst/>
          </a:prstGeom>
          <a:noFill/>
          <a:ln w="1270">
            <a:solidFill>
              <a:srgbClr val="B64401"/>
            </a:solidFill>
            <a:prstDash val="solid"/>
          </a:ln>
        </p:spPr>
      </p:sp>
      <p:sp>
        <p:nvSpPr>
          <p:cNvPr id="8" name="Shape 6"/>
          <p:cNvSpPr/>
          <p:nvPr/>
        </p:nvSpPr>
        <p:spPr>
          <a:xfrm>
            <a:off x="2074651" y="1755965"/>
            <a:ext cx="182880" cy="182880"/>
          </a:xfrm>
          <a:prstGeom prst="cube">
            <a:avLst/>
          </a:prstGeom>
          <a:noFill/>
          <a:ln w="1270">
            <a:solidFill>
              <a:srgbClr val="332973"/>
            </a:solidFill>
            <a:prstDash val="solid"/>
          </a:ln>
        </p:spPr>
      </p:sp>
      <p:sp>
        <p:nvSpPr>
          <p:cNvPr id="9" name="Shape 7"/>
          <p:cNvSpPr/>
          <p:nvPr/>
        </p:nvSpPr>
        <p:spPr>
          <a:xfrm>
            <a:off x="2388670" y="3871117"/>
            <a:ext cx="182880" cy="182880"/>
          </a:xfrm>
          <a:prstGeom prst="triangle">
            <a:avLst/>
          </a:prstGeom>
          <a:noFill/>
          <a:ln w="1270">
            <a:solidFill>
              <a:srgbClr val="E9DB08"/>
            </a:solidFill>
            <a:prstDash val="solid"/>
          </a:ln>
        </p:spPr>
      </p:sp>
      <p:sp>
        <p:nvSpPr>
          <p:cNvPr id="10" name="Shape 8"/>
          <p:cNvSpPr/>
          <p:nvPr/>
        </p:nvSpPr>
        <p:spPr>
          <a:xfrm>
            <a:off x="4669840" y="1452769"/>
            <a:ext cx="182880" cy="182880"/>
          </a:xfrm>
          <a:prstGeom prst="cube">
            <a:avLst/>
          </a:prstGeom>
          <a:noFill/>
          <a:ln w="1270">
            <a:solidFill>
              <a:srgbClr val="D0D0F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What are Fonts (Typography Basics)?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Fonts are the visual representation of text. Typography is the art and technique of arranging type to make written language legible, readable, and appealing when displayed.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Key Concepts: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 Family: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set of related typefaces (e.g., Arial).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Typeface: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specific design within a font family (e.g., Arial Bold).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Fonts with small decorative strokes (serifs) at the end of letter strokes (e.g., Times New Roman).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Sans-serif: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Fonts without serifs (e.g., Arial).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Weight: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thickness of the font (e.g., Light, Regular, Bold).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160977" y="3689021"/>
            <a:ext cx="182880" cy="182880"/>
          </a:xfrm>
          <a:prstGeom prst="triangle">
            <a:avLst/>
          </a:prstGeom>
          <a:noFill/>
          <a:ln w="1270">
            <a:solidFill>
              <a:srgbClr val="4A04D2"/>
            </a:solidFill>
            <a:prstDash val="solid"/>
          </a:ln>
        </p:spPr>
      </p:sp>
      <p:sp>
        <p:nvSpPr>
          <p:cNvPr id="7" name="Shape 5"/>
          <p:cNvSpPr/>
          <p:nvPr/>
        </p:nvSpPr>
        <p:spPr>
          <a:xfrm>
            <a:off x="3128265" y="4343003"/>
            <a:ext cx="182880" cy="182880"/>
          </a:xfrm>
          <a:prstGeom prst="sun">
            <a:avLst/>
          </a:prstGeom>
          <a:noFill/>
          <a:ln w="1270">
            <a:solidFill>
              <a:srgbClr val="689767"/>
            </a:solidFill>
            <a:prstDash val="solid"/>
          </a:ln>
        </p:spPr>
      </p:sp>
      <p:sp>
        <p:nvSpPr>
          <p:cNvPr id="8" name="Shape 6"/>
          <p:cNvSpPr/>
          <p:nvPr/>
        </p:nvSpPr>
        <p:spPr>
          <a:xfrm>
            <a:off x="7704889" y="2032992"/>
            <a:ext cx="182880" cy="182880"/>
          </a:xfrm>
          <a:prstGeom prst="rect">
            <a:avLst/>
          </a:prstGeom>
          <a:noFill/>
          <a:ln w="1270">
            <a:solidFill>
              <a:srgbClr val="C84C77"/>
            </a:solidFill>
            <a:prstDash val="solid"/>
          </a:ln>
        </p:spPr>
      </p:sp>
      <p:sp>
        <p:nvSpPr>
          <p:cNvPr id="9" name="Shape 7"/>
          <p:cNvSpPr/>
          <p:nvPr/>
        </p:nvSpPr>
        <p:spPr>
          <a:xfrm>
            <a:off x="125707" y="905625"/>
            <a:ext cx="182880" cy="182880"/>
          </a:xfrm>
          <a:prstGeom prst="sun">
            <a:avLst/>
          </a:prstGeom>
          <a:noFill/>
          <a:ln w="1270">
            <a:solidFill>
              <a:srgbClr val="962CEC"/>
            </a:solidFill>
            <a:prstDash val="solid"/>
          </a:ln>
        </p:spPr>
      </p:sp>
      <p:sp>
        <p:nvSpPr>
          <p:cNvPr id="10" name="Shape 8"/>
          <p:cNvSpPr/>
          <p:nvPr/>
        </p:nvSpPr>
        <p:spPr>
          <a:xfrm>
            <a:off x="4105410" y="1337262"/>
            <a:ext cx="182880" cy="182880"/>
          </a:xfrm>
          <a:prstGeom prst="sun">
            <a:avLst/>
          </a:prstGeom>
          <a:noFill/>
          <a:ln w="1270">
            <a:solidFill>
              <a:srgbClr val="D7A8E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Legibility vs. Readability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Legibility refers to how easily individual characters can be distinguished from each other. Readability refers to how easily a block of text can be read and understood. Both are important for a good user experience. Focus on font size, line height, and letter spacing.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965116" y="878079"/>
            <a:ext cx="182880" cy="182880"/>
          </a:xfrm>
          <a:prstGeom prst="rect">
            <a:avLst/>
          </a:prstGeom>
          <a:noFill/>
          <a:ln w="1270">
            <a:solidFill>
              <a:srgbClr val="41F6DC"/>
            </a:solidFill>
            <a:prstDash val="solid"/>
          </a:ln>
        </p:spPr>
      </p:sp>
      <p:sp>
        <p:nvSpPr>
          <p:cNvPr id="7" name="Shape 5"/>
          <p:cNvSpPr/>
          <p:nvPr/>
        </p:nvSpPr>
        <p:spPr>
          <a:xfrm>
            <a:off x="6360290" y="1892515"/>
            <a:ext cx="182880" cy="182880"/>
          </a:xfrm>
          <a:prstGeom prst="rect">
            <a:avLst/>
          </a:prstGeom>
          <a:noFill/>
          <a:ln w="1270">
            <a:solidFill>
              <a:srgbClr val="AAFFAF"/>
            </a:solidFill>
            <a:prstDash val="solid"/>
          </a:ln>
        </p:spPr>
      </p:sp>
      <p:sp>
        <p:nvSpPr>
          <p:cNvPr id="8" name="Shape 6"/>
          <p:cNvSpPr/>
          <p:nvPr/>
        </p:nvSpPr>
        <p:spPr>
          <a:xfrm>
            <a:off x="1476961" y="290030"/>
            <a:ext cx="182880" cy="182880"/>
          </a:xfrm>
          <a:prstGeom prst="sun">
            <a:avLst/>
          </a:prstGeom>
          <a:noFill/>
          <a:ln w="1270">
            <a:solidFill>
              <a:srgbClr val="5C7316"/>
            </a:solidFill>
            <a:prstDash val="solid"/>
          </a:ln>
        </p:spPr>
      </p:sp>
      <p:sp>
        <p:nvSpPr>
          <p:cNvPr id="9" name="Shape 7"/>
          <p:cNvSpPr/>
          <p:nvPr/>
        </p:nvSpPr>
        <p:spPr>
          <a:xfrm>
            <a:off x="1036623" y="2954874"/>
            <a:ext cx="182880" cy="182880"/>
          </a:xfrm>
          <a:prstGeom prst="sun">
            <a:avLst/>
          </a:prstGeom>
          <a:noFill/>
          <a:ln w="1270">
            <a:solidFill>
              <a:srgbClr val="CD6C99"/>
            </a:solidFill>
            <a:prstDash val="solid"/>
          </a:ln>
        </p:spPr>
      </p:sp>
      <p:sp>
        <p:nvSpPr>
          <p:cNvPr id="10" name="Shape 8"/>
          <p:cNvSpPr/>
          <p:nvPr/>
        </p:nvSpPr>
        <p:spPr>
          <a:xfrm>
            <a:off x="6752342" y="1875106"/>
            <a:ext cx="182880" cy="182880"/>
          </a:xfrm>
          <a:prstGeom prst="cube">
            <a:avLst/>
          </a:prstGeom>
          <a:noFill/>
          <a:ln w="1270">
            <a:solidFill>
              <a:srgbClr val="EF02A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Consistency is Key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Maintain consistency in your font usage throughout your project. Use the same font styles for headings and body text on every page. This creates a sense of visual harmony and reinforces your brand identity.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93979" y="4451670"/>
            <a:ext cx="182880" cy="182880"/>
          </a:xfrm>
          <a:prstGeom prst="sun">
            <a:avLst/>
          </a:prstGeom>
          <a:noFill/>
          <a:ln w="1270">
            <a:solidFill>
              <a:srgbClr val="62C2EF"/>
            </a:solidFill>
            <a:prstDash val="solid"/>
          </a:ln>
        </p:spPr>
      </p:sp>
      <p:sp>
        <p:nvSpPr>
          <p:cNvPr id="7" name="Shape 5"/>
          <p:cNvSpPr/>
          <p:nvPr/>
        </p:nvSpPr>
        <p:spPr>
          <a:xfrm>
            <a:off x="861424" y="278191"/>
            <a:ext cx="182880" cy="182880"/>
          </a:xfrm>
          <a:prstGeom prst="cube">
            <a:avLst/>
          </a:prstGeom>
          <a:noFill/>
          <a:ln w="1270">
            <a:solidFill>
              <a:srgbClr val="9CE716"/>
            </a:solidFill>
            <a:prstDash val="solid"/>
          </a:ln>
        </p:spPr>
      </p:sp>
      <p:sp>
        <p:nvSpPr>
          <p:cNvPr id="8" name="Shape 6"/>
          <p:cNvSpPr/>
          <p:nvPr/>
        </p:nvSpPr>
        <p:spPr>
          <a:xfrm>
            <a:off x="5967698" y="3959692"/>
            <a:ext cx="182880" cy="182880"/>
          </a:xfrm>
          <a:prstGeom prst="sun">
            <a:avLst/>
          </a:prstGeom>
          <a:noFill/>
          <a:ln w="1270">
            <a:solidFill>
              <a:srgbClr val="14ADCC"/>
            </a:solidFill>
            <a:prstDash val="solid"/>
          </a:ln>
        </p:spPr>
      </p:sp>
      <p:sp>
        <p:nvSpPr>
          <p:cNvPr id="9" name="Shape 7"/>
          <p:cNvSpPr/>
          <p:nvPr/>
        </p:nvSpPr>
        <p:spPr>
          <a:xfrm>
            <a:off x="3464421" y="540354"/>
            <a:ext cx="182880" cy="182880"/>
          </a:xfrm>
          <a:prstGeom prst="sun">
            <a:avLst/>
          </a:prstGeom>
          <a:noFill/>
          <a:ln w="1270">
            <a:solidFill>
              <a:srgbClr val="E9C7B0"/>
            </a:solidFill>
            <a:prstDash val="solid"/>
          </a:ln>
        </p:spPr>
      </p:sp>
      <p:sp>
        <p:nvSpPr>
          <p:cNvPr id="10" name="Shape 8"/>
          <p:cNvSpPr/>
          <p:nvPr/>
        </p:nvSpPr>
        <p:spPr>
          <a:xfrm>
            <a:off x="2417084" y="592795"/>
            <a:ext cx="182880" cy="182880"/>
          </a:xfrm>
          <a:prstGeom prst="triangle">
            <a:avLst/>
          </a:prstGeom>
          <a:noFill/>
          <a:ln w="1270">
            <a:solidFill>
              <a:srgbClr val="2E1C8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Accessibility Considerations (Revisited)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Ensure your font choices are accessible to users with visual impairments. Use sufficient color contrast, avoid using too much text in all caps, and provide alternative text for images of text. Consider dyslexic-friendly fonts if your audience may include individuals with dyslexia.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357113" y="2339294"/>
            <a:ext cx="182880" cy="182880"/>
          </a:xfrm>
          <a:prstGeom prst="cube">
            <a:avLst/>
          </a:prstGeom>
          <a:noFill/>
          <a:ln w="1270">
            <a:solidFill>
              <a:srgbClr val="C2AD5B"/>
            </a:solidFill>
            <a:prstDash val="solid"/>
          </a:ln>
        </p:spPr>
      </p:sp>
      <p:sp>
        <p:nvSpPr>
          <p:cNvPr id="7" name="Shape 5"/>
          <p:cNvSpPr/>
          <p:nvPr/>
        </p:nvSpPr>
        <p:spPr>
          <a:xfrm>
            <a:off x="7651739" y="82970"/>
            <a:ext cx="182880" cy="182880"/>
          </a:xfrm>
          <a:prstGeom prst="sun">
            <a:avLst/>
          </a:prstGeom>
          <a:noFill/>
          <a:ln w="1270">
            <a:solidFill>
              <a:srgbClr val="CE4299"/>
            </a:solidFill>
            <a:prstDash val="solid"/>
          </a:ln>
        </p:spPr>
      </p:sp>
      <p:sp>
        <p:nvSpPr>
          <p:cNvPr id="8" name="Shape 6"/>
          <p:cNvSpPr/>
          <p:nvPr/>
        </p:nvSpPr>
        <p:spPr>
          <a:xfrm>
            <a:off x="6687626" y="3557249"/>
            <a:ext cx="182880" cy="182880"/>
          </a:xfrm>
          <a:prstGeom prst="sun">
            <a:avLst/>
          </a:prstGeom>
          <a:noFill/>
          <a:ln w="1270">
            <a:solidFill>
              <a:srgbClr val="31CAE8"/>
            </a:solidFill>
            <a:prstDash val="solid"/>
          </a:ln>
        </p:spPr>
      </p:sp>
      <p:sp>
        <p:nvSpPr>
          <p:cNvPr id="9" name="Shape 7"/>
          <p:cNvSpPr/>
          <p:nvPr/>
        </p:nvSpPr>
        <p:spPr>
          <a:xfrm>
            <a:off x="1189294" y="2439746"/>
            <a:ext cx="182880" cy="182880"/>
          </a:xfrm>
          <a:prstGeom prst="triangle">
            <a:avLst/>
          </a:prstGeom>
          <a:noFill/>
          <a:ln w="1270">
            <a:solidFill>
              <a:srgbClr val="C4E4B6"/>
            </a:solidFill>
            <a:prstDash val="solid"/>
          </a:ln>
        </p:spPr>
      </p:sp>
      <p:sp>
        <p:nvSpPr>
          <p:cNvPr id="10" name="Shape 8"/>
          <p:cNvSpPr/>
          <p:nvPr/>
        </p:nvSpPr>
        <p:spPr>
          <a:xfrm>
            <a:off x="1462088" y="578084"/>
            <a:ext cx="182880" cy="182880"/>
          </a:xfrm>
          <a:prstGeom prst="cube">
            <a:avLst/>
          </a:prstGeom>
          <a:noFill/>
          <a:ln w="1270">
            <a:solidFill>
              <a:srgbClr val="9A9A9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Conclusion: Make Informed Choices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Choosing the right fonts is a crucial part of creating a successful project. By understanding font types, considering your project's goals, and following these tips, you can make informed choices that will enhance your design and improve the user experience. Good luck!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288135" y="2100552"/>
            <a:ext cx="182880" cy="182880"/>
          </a:xfrm>
          <a:prstGeom prst="rect">
            <a:avLst/>
          </a:prstGeom>
          <a:noFill/>
          <a:ln w="1270">
            <a:solidFill>
              <a:srgbClr val="4C862D"/>
            </a:solidFill>
            <a:prstDash val="solid"/>
          </a:ln>
        </p:spPr>
      </p:sp>
      <p:sp>
        <p:nvSpPr>
          <p:cNvPr id="7" name="Shape 5"/>
          <p:cNvSpPr/>
          <p:nvPr/>
        </p:nvSpPr>
        <p:spPr>
          <a:xfrm>
            <a:off x="74383" y="711883"/>
            <a:ext cx="182880" cy="182880"/>
          </a:xfrm>
          <a:prstGeom prst="rect">
            <a:avLst/>
          </a:prstGeom>
          <a:noFill/>
          <a:ln w="1270">
            <a:solidFill>
              <a:srgbClr val="0B6A4C"/>
            </a:solidFill>
            <a:prstDash val="solid"/>
          </a:ln>
        </p:spPr>
      </p:sp>
      <p:sp>
        <p:nvSpPr>
          <p:cNvPr id="8" name="Shape 6"/>
          <p:cNvSpPr/>
          <p:nvPr/>
        </p:nvSpPr>
        <p:spPr>
          <a:xfrm>
            <a:off x="4477279" y="3589869"/>
            <a:ext cx="182880" cy="182880"/>
          </a:xfrm>
          <a:prstGeom prst="sun">
            <a:avLst/>
          </a:prstGeom>
          <a:noFill/>
          <a:ln w="1270">
            <a:solidFill>
              <a:srgbClr val="FB70A0"/>
            </a:solidFill>
            <a:prstDash val="solid"/>
          </a:ln>
        </p:spPr>
      </p:sp>
      <p:sp>
        <p:nvSpPr>
          <p:cNvPr id="9" name="Shape 7"/>
          <p:cNvSpPr/>
          <p:nvPr/>
        </p:nvSpPr>
        <p:spPr>
          <a:xfrm>
            <a:off x="606894" y="4113065"/>
            <a:ext cx="182880" cy="182880"/>
          </a:xfrm>
          <a:prstGeom prst="cube">
            <a:avLst/>
          </a:prstGeom>
          <a:noFill/>
          <a:ln w="1270">
            <a:solidFill>
              <a:srgbClr val="B44871"/>
            </a:solidFill>
            <a:prstDash val="solid"/>
          </a:ln>
        </p:spPr>
      </p:sp>
      <p:sp>
        <p:nvSpPr>
          <p:cNvPr id="10" name="Shape 8"/>
          <p:cNvSpPr/>
          <p:nvPr/>
        </p:nvSpPr>
        <p:spPr>
          <a:xfrm>
            <a:off x="789719" y="2893308"/>
            <a:ext cx="182880" cy="182880"/>
          </a:xfrm>
          <a:prstGeom prst="triangle">
            <a:avLst/>
          </a:prstGeom>
          <a:noFill/>
          <a:ln w="1270">
            <a:solidFill>
              <a:srgbClr val="7263A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Serif vs. Sans-serif: A Quick Comparison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Serif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Traditional, classic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Often used for body text in print (books, newspapers)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Examples: Times New Roman, Garamond, Georgia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Sans-serif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Modern, clean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Often used for headings and on-screen text (websites, apps)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Examples: Arial, Helvetica, Open Sans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873128" y="3596710"/>
            <a:ext cx="182880" cy="182880"/>
          </a:xfrm>
          <a:prstGeom prst="triangle">
            <a:avLst/>
          </a:prstGeom>
          <a:noFill/>
          <a:ln w="1270">
            <a:solidFill>
              <a:srgbClr val="41C964"/>
            </a:solidFill>
            <a:prstDash val="solid"/>
          </a:ln>
        </p:spPr>
      </p:sp>
      <p:sp>
        <p:nvSpPr>
          <p:cNvPr id="7" name="Shape 5"/>
          <p:cNvSpPr/>
          <p:nvPr/>
        </p:nvSpPr>
        <p:spPr>
          <a:xfrm>
            <a:off x="4585826" y="2744507"/>
            <a:ext cx="182880" cy="182880"/>
          </a:xfrm>
          <a:prstGeom prst="cube">
            <a:avLst/>
          </a:prstGeom>
          <a:noFill/>
          <a:ln w="1270">
            <a:solidFill>
              <a:srgbClr val="0C15F8"/>
            </a:solidFill>
            <a:prstDash val="solid"/>
          </a:ln>
        </p:spPr>
      </p:sp>
      <p:sp>
        <p:nvSpPr>
          <p:cNvPr id="8" name="Shape 6"/>
          <p:cNvSpPr/>
          <p:nvPr/>
        </p:nvSpPr>
        <p:spPr>
          <a:xfrm>
            <a:off x="5547747" y="1249524"/>
            <a:ext cx="182880" cy="182880"/>
          </a:xfrm>
          <a:prstGeom prst="triangle">
            <a:avLst/>
          </a:prstGeom>
          <a:noFill/>
          <a:ln w="1270">
            <a:solidFill>
              <a:srgbClr val="B30C3E"/>
            </a:solidFill>
            <a:prstDash val="solid"/>
          </a:ln>
        </p:spPr>
      </p:sp>
      <p:sp>
        <p:nvSpPr>
          <p:cNvPr id="9" name="Shape 7"/>
          <p:cNvSpPr/>
          <p:nvPr/>
        </p:nvSpPr>
        <p:spPr>
          <a:xfrm>
            <a:off x="7372802" y="721360"/>
            <a:ext cx="182880" cy="182880"/>
          </a:xfrm>
          <a:prstGeom prst="triangle">
            <a:avLst/>
          </a:prstGeom>
          <a:noFill/>
          <a:ln w="1270">
            <a:solidFill>
              <a:srgbClr val="62C0C4"/>
            </a:solidFill>
            <a:prstDash val="solid"/>
          </a:ln>
        </p:spPr>
      </p:sp>
      <p:sp>
        <p:nvSpPr>
          <p:cNvPr id="10" name="Shape 8"/>
          <p:cNvSpPr/>
          <p:nvPr/>
        </p:nvSpPr>
        <p:spPr>
          <a:xfrm>
            <a:off x="2783285" y="510654"/>
            <a:ext cx="182880" cy="182880"/>
          </a:xfrm>
          <a:prstGeom prst="triangle">
            <a:avLst/>
          </a:prstGeom>
          <a:noFill/>
          <a:ln w="1270">
            <a:solidFill>
              <a:srgbClr val="7EBAF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Other Font Classifications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Beyond Serif and Sans-serif: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Script: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Resemble handwriting (e.g., Brush Script, Pacifico). Use sparingly for a touch of elegance or personality.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Display/Decorative: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Unique and attention-grabbing fonts. Best used for headlines or short titles (e.g., Impact, Lobster).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Monospace: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Each character takes up the same amount of horizontal space (e.g., Courier New). Often used for code or technical documents.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677356" y="2614428"/>
            <a:ext cx="182880" cy="182880"/>
          </a:xfrm>
          <a:prstGeom prst="sun">
            <a:avLst/>
          </a:prstGeom>
          <a:noFill/>
          <a:ln w="1270">
            <a:solidFill>
              <a:srgbClr val="E0440A"/>
            </a:solidFill>
            <a:prstDash val="solid"/>
          </a:ln>
        </p:spPr>
      </p:sp>
      <p:sp>
        <p:nvSpPr>
          <p:cNvPr id="7" name="Shape 5"/>
          <p:cNvSpPr/>
          <p:nvPr/>
        </p:nvSpPr>
        <p:spPr>
          <a:xfrm>
            <a:off x="3940291" y="541955"/>
            <a:ext cx="182880" cy="182880"/>
          </a:xfrm>
          <a:prstGeom prst="triangle">
            <a:avLst/>
          </a:prstGeom>
          <a:noFill/>
          <a:ln w="1270">
            <a:solidFill>
              <a:srgbClr val="845491"/>
            </a:solidFill>
            <a:prstDash val="solid"/>
          </a:ln>
        </p:spPr>
      </p:sp>
      <p:sp>
        <p:nvSpPr>
          <p:cNvPr id="8" name="Shape 6"/>
          <p:cNvSpPr/>
          <p:nvPr/>
        </p:nvSpPr>
        <p:spPr>
          <a:xfrm>
            <a:off x="7691143" y="3276645"/>
            <a:ext cx="182880" cy="182880"/>
          </a:xfrm>
          <a:prstGeom prst="triangle">
            <a:avLst/>
          </a:prstGeom>
          <a:noFill/>
          <a:ln w="1270">
            <a:solidFill>
              <a:srgbClr val="4F6217"/>
            </a:solidFill>
            <a:prstDash val="solid"/>
          </a:ln>
        </p:spPr>
      </p:sp>
      <p:sp>
        <p:nvSpPr>
          <p:cNvPr id="9" name="Shape 7"/>
          <p:cNvSpPr/>
          <p:nvPr/>
        </p:nvSpPr>
        <p:spPr>
          <a:xfrm>
            <a:off x="2865449" y="2376387"/>
            <a:ext cx="182880" cy="182880"/>
          </a:xfrm>
          <a:prstGeom prst="triangle">
            <a:avLst/>
          </a:prstGeom>
          <a:noFill/>
          <a:ln w="1270">
            <a:solidFill>
              <a:srgbClr val="42AEBA"/>
            </a:solidFill>
            <a:prstDash val="solid"/>
          </a:ln>
        </p:spPr>
      </p:sp>
      <p:sp>
        <p:nvSpPr>
          <p:cNvPr id="10" name="Shape 8"/>
          <p:cNvSpPr/>
          <p:nvPr/>
        </p:nvSpPr>
        <p:spPr>
          <a:xfrm>
            <a:off x="3609667" y="1243161"/>
            <a:ext cx="182880" cy="182880"/>
          </a:xfrm>
          <a:prstGeom prst="triangle">
            <a:avLst/>
          </a:prstGeom>
          <a:noFill/>
          <a:ln w="1270">
            <a:solidFill>
              <a:srgbClr val="78615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Considering Your Project's Goals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What message are you trying to convey?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Brand Identity: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Fonts should align with your brand's personality (e.g., serious, playful, 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Target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Consider what fonts appeal to your target demographic.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Prioritize readability, especially for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Accessibility: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Ensure fonts are accessible to users with visual impairments.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212085" y="1315957"/>
            <a:ext cx="182880" cy="182880"/>
          </a:xfrm>
          <a:prstGeom prst="sun">
            <a:avLst/>
          </a:prstGeom>
          <a:noFill/>
          <a:ln w="1270">
            <a:solidFill>
              <a:srgbClr val="E3F911"/>
            </a:solidFill>
            <a:prstDash val="solid"/>
          </a:ln>
        </p:spPr>
      </p:sp>
      <p:sp>
        <p:nvSpPr>
          <p:cNvPr id="7" name="Shape 5"/>
          <p:cNvSpPr/>
          <p:nvPr/>
        </p:nvSpPr>
        <p:spPr>
          <a:xfrm>
            <a:off x="6278349" y="4266601"/>
            <a:ext cx="182880" cy="182880"/>
          </a:xfrm>
          <a:prstGeom prst="rect">
            <a:avLst/>
          </a:prstGeom>
          <a:noFill/>
          <a:ln w="1270">
            <a:solidFill>
              <a:srgbClr val="068472"/>
            </a:solidFill>
            <a:prstDash val="solid"/>
          </a:ln>
        </p:spPr>
      </p:sp>
      <p:sp>
        <p:nvSpPr>
          <p:cNvPr id="8" name="Shape 6"/>
          <p:cNvSpPr/>
          <p:nvPr/>
        </p:nvSpPr>
        <p:spPr>
          <a:xfrm>
            <a:off x="6683768" y="1843399"/>
            <a:ext cx="182880" cy="182880"/>
          </a:xfrm>
          <a:prstGeom prst="triangle">
            <a:avLst/>
          </a:prstGeom>
          <a:noFill/>
          <a:ln w="1270">
            <a:solidFill>
              <a:srgbClr val="4F3EC3"/>
            </a:solidFill>
            <a:prstDash val="solid"/>
          </a:ln>
        </p:spPr>
      </p:sp>
      <p:sp>
        <p:nvSpPr>
          <p:cNvPr id="9" name="Shape 7"/>
          <p:cNvSpPr/>
          <p:nvPr/>
        </p:nvSpPr>
        <p:spPr>
          <a:xfrm>
            <a:off x="3709422" y="4440036"/>
            <a:ext cx="182880" cy="182880"/>
          </a:xfrm>
          <a:prstGeom prst="cube">
            <a:avLst/>
          </a:prstGeom>
          <a:noFill/>
          <a:ln w="1270">
            <a:solidFill>
              <a:srgbClr val="4C7FF5"/>
            </a:solidFill>
            <a:prstDash val="solid"/>
          </a:ln>
        </p:spPr>
      </p:sp>
      <p:sp>
        <p:nvSpPr>
          <p:cNvPr id="10" name="Shape 8"/>
          <p:cNvSpPr/>
          <p:nvPr/>
        </p:nvSpPr>
        <p:spPr>
          <a:xfrm>
            <a:off x="2582863" y="3169790"/>
            <a:ext cx="182880" cy="182880"/>
          </a:xfrm>
          <a:prstGeom prst="rect">
            <a:avLst/>
          </a:prstGeom>
          <a:noFill/>
          <a:ln w="1270">
            <a:solidFill>
              <a:srgbClr val="100FD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Matching Fonts to the Medium</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Serif fonts are generally preferred for body text due to their readability on paper.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Web:</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Sans-serif fonts are often favored for on-screen text. Consider screen size and resolution.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Mobile: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clear and concise fonts that are easy to read on small screens. Optimize for different devices.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45051" y="2626055"/>
            <a:ext cx="182880" cy="182880"/>
          </a:xfrm>
          <a:prstGeom prst="cube">
            <a:avLst/>
          </a:prstGeom>
          <a:noFill/>
          <a:ln w="1270">
            <a:solidFill>
              <a:srgbClr val="3DD512"/>
            </a:solidFill>
            <a:prstDash val="solid"/>
          </a:ln>
        </p:spPr>
      </p:sp>
      <p:sp>
        <p:nvSpPr>
          <p:cNvPr id="7" name="Shape 5"/>
          <p:cNvSpPr/>
          <p:nvPr/>
        </p:nvSpPr>
        <p:spPr>
          <a:xfrm>
            <a:off x="397259" y="4078344"/>
            <a:ext cx="182880" cy="182880"/>
          </a:xfrm>
          <a:prstGeom prst="sun">
            <a:avLst/>
          </a:prstGeom>
          <a:noFill/>
          <a:ln w="1270">
            <a:solidFill>
              <a:srgbClr val="064AEB"/>
            </a:solidFill>
            <a:prstDash val="solid"/>
          </a:ln>
        </p:spPr>
      </p:sp>
      <p:sp>
        <p:nvSpPr>
          <p:cNvPr id="8" name="Shape 6"/>
          <p:cNvSpPr/>
          <p:nvPr/>
        </p:nvSpPr>
        <p:spPr>
          <a:xfrm>
            <a:off x="1298317" y="1041328"/>
            <a:ext cx="182880" cy="182880"/>
          </a:xfrm>
          <a:prstGeom prst="rect">
            <a:avLst/>
          </a:prstGeom>
          <a:noFill/>
          <a:ln w="1270">
            <a:solidFill>
              <a:srgbClr val="049256"/>
            </a:solidFill>
            <a:prstDash val="solid"/>
          </a:ln>
        </p:spPr>
      </p:sp>
      <p:sp>
        <p:nvSpPr>
          <p:cNvPr id="9" name="Shape 7"/>
          <p:cNvSpPr/>
          <p:nvPr/>
        </p:nvSpPr>
        <p:spPr>
          <a:xfrm>
            <a:off x="5657798" y="3469899"/>
            <a:ext cx="182880" cy="182880"/>
          </a:xfrm>
          <a:prstGeom prst="cube">
            <a:avLst/>
          </a:prstGeom>
          <a:noFill/>
          <a:ln w="1270">
            <a:solidFill>
              <a:srgbClr val="CB6B3C"/>
            </a:solidFill>
            <a:prstDash val="solid"/>
          </a:ln>
        </p:spPr>
      </p:sp>
      <p:sp>
        <p:nvSpPr>
          <p:cNvPr id="10" name="Shape 8"/>
          <p:cNvSpPr/>
          <p:nvPr/>
        </p:nvSpPr>
        <p:spPr>
          <a:xfrm>
            <a:off x="7176030" y="234296"/>
            <a:ext cx="182880" cy="182880"/>
          </a:xfrm>
          <a:prstGeom prst="sun">
            <a:avLst/>
          </a:prstGeom>
          <a:noFill/>
          <a:ln w="1270">
            <a:solidFill>
              <a:srgbClr val="E7DF0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Font Pairing: Creating Visual Harmony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Combining different fonts can add visual interest and hierarchy to your design. Here are some general principles: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Choose fonts with distinct differences (e.g., a serif heading with a sans-serif body).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Hierarchy: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different font sizes and weights to guide the reader's eye.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Limit the Number of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Stick to 2-3 fonts per project to maintain a cohesive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39794" y="4413069"/>
            <a:ext cx="182880" cy="182880"/>
          </a:xfrm>
          <a:prstGeom prst="cube">
            <a:avLst/>
          </a:prstGeom>
          <a:noFill/>
          <a:ln w="1270">
            <a:solidFill>
              <a:srgbClr val="7E7C23"/>
            </a:solidFill>
            <a:prstDash val="solid"/>
          </a:ln>
        </p:spPr>
      </p:sp>
      <p:sp>
        <p:nvSpPr>
          <p:cNvPr id="7" name="Shape 5"/>
          <p:cNvSpPr/>
          <p:nvPr/>
        </p:nvSpPr>
        <p:spPr>
          <a:xfrm>
            <a:off x="3380864" y="650983"/>
            <a:ext cx="182880" cy="182880"/>
          </a:xfrm>
          <a:prstGeom prst="cube">
            <a:avLst/>
          </a:prstGeom>
          <a:noFill/>
          <a:ln w="1270">
            <a:solidFill>
              <a:srgbClr val="868FF7"/>
            </a:solidFill>
            <a:prstDash val="solid"/>
          </a:ln>
        </p:spPr>
      </p:sp>
      <p:sp>
        <p:nvSpPr>
          <p:cNvPr id="8" name="Shape 6"/>
          <p:cNvSpPr/>
          <p:nvPr/>
        </p:nvSpPr>
        <p:spPr>
          <a:xfrm>
            <a:off x="6389735" y="747120"/>
            <a:ext cx="182880" cy="182880"/>
          </a:xfrm>
          <a:prstGeom prst="sun">
            <a:avLst/>
          </a:prstGeom>
          <a:noFill/>
          <a:ln w="1270">
            <a:solidFill>
              <a:srgbClr val="C38AA7"/>
            </a:solidFill>
            <a:prstDash val="solid"/>
          </a:ln>
        </p:spPr>
      </p:sp>
      <p:sp>
        <p:nvSpPr>
          <p:cNvPr id="9" name="Shape 7"/>
          <p:cNvSpPr/>
          <p:nvPr/>
        </p:nvSpPr>
        <p:spPr>
          <a:xfrm>
            <a:off x="8212467" y="2919857"/>
            <a:ext cx="182880" cy="182880"/>
          </a:xfrm>
          <a:prstGeom prst="sun">
            <a:avLst/>
          </a:prstGeom>
          <a:noFill/>
          <a:ln w="1270">
            <a:solidFill>
              <a:srgbClr val="70EB15"/>
            </a:solidFill>
            <a:prstDash val="solid"/>
          </a:ln>
        </p:spPr>
      </p:sp>
      <p:sp>
        <p:nvSpPr>
          <p:cNvPr id="10" name="Shape 8"/>
          <p:cNvSpPr/>
          <p:nvPr/>
        </p:nvSpPr>
        <p:spPr>
          <a:xfrm>
            <a:off x="1613726" y="1318100"/>
            <a:ext cx="182880" cy="182880"/>
          </a:xfrm>
          <a:prstGeom prst="sun">
            <a:avLst/>
          </a:prstGeom>
          <a:noFill/>
          <a:ln w="1270">
            <a:solidFill>
              <a:srgbClr val="83B4C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Font Pairing Examples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Classic &amp; Clean: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Open Sans (Sans-serif) + Merriweather (Serif)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Modern &amp; 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Montserrat (Sans-serif) + Raleway (Sans-serif)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Elegant &amp; Readable: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Playfair Display (Serif) + Montserrat (Sans-serif)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Experiment with different combinations to find what works best for your project. There are also many font pairing tools to help you!</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59698" y="1402162"/>
            <a:ext cx="182880" cy="182880"/>
          </a:xfrm>
          <a:prstGeom prst="sun">
            <a:avLst/>
          </a:prstGeom>
          <a:noFill/>
          <a:ln w="1270">
            <a:solidFill>
              <a:srgbClr val="B6FAB2"/>
            </a:solidFill>
            <a:prstDash val="solid"/>
          </a:ln>
        </p:spPr>
      </p:sp>
      <p:sp>
        <p:nvSpPr>
          <p:cNvPr id="7" name="Shape 5"/>
          <p:cNvSpPr/>
          <p:nvPr/>
        </p:nvSpPr>
        <p:spPr>
          <a:xfrm>
            <a:off x="2969659" y="4439095"/>
            <a:ext cx="182880" cy="182880"/>
          </a:xfrm>
          <a:prstGeom prst="rect">
            <a:avLst/>
          </a:prstGeom>
          <a:noFill/>
          <a:ln w="1270">
            <a:solidFill>
              <a:srgbClr val="435F05"/>
            </a:solidFill>
            <a:prstDash val="solid"/>
          </a:ln>
        </p:spPr>
      </p:sp>
      <p:sp>
        <p:nvSpPr>
          <p:cNvPr id="8" name="Shape 6"/>
          <p:cNvSpPr/>
          <p:nvPr/>
        </p:nvSpPr>
        <p:spPr>
          <a:xfrm>
            <a:off x="4854147" y="2271123"/>
            <a:ext cx="182880" cy="182880"/>
          </a:xfrm>
          <a:prstGeom prst="cube">
            <a:avLst/>
          </a:prstGeom>
          <a:noFill/>
          <a:ln w="1270">
            <a:solidFill>
              <a:srgbClr val="D37F5F"/>
            </a:solidFill>
            <a:prstDash val="solid"/>
          </a:ln>
        </p:spPr>
      </p:sp>
      <p:sp>
        <p:nvSpPr>
          <p:cNvPr id="9" name="Shape 7"/>
          <p:cNvSpPr/>
          <p:nvPr/>
        </p:nvSpPr>
        <p:spPr>
          <a:xfrm>
            <a:off x="1430223" y="2280723"/>
            <a:ext cx="182880" cy="182880"/>
          </a:xfrm>
          <a:prstGeom prst="rect">
            <a:avLst/>
          </a:prstGeom>
          <a:noFill/>
          <a:ln w="1270">
            <a:solidFill>
              <a:srgbClr val="0E5354"/>
            </a:solidFill>
            <a:prstDash val="solid"/>
          </a:ln>
        </p:spPr>
      </p:sp>
      <p:sp>
        <p:nvSpPr>
          <p:cNvPr id="10" name="Shape 8"/>
          <p:cNvSpPr/>
          <p:nvPr/>
        </p:nvSpPr>
        <p:spPr>
          <a:xfrm>
            <a:off x="3810273" y="1465819"/>
            <a:ext cx="182880" cy="182880"/>
          </a:xfrm>
          <a:prstGeom prst="sun">
            <a:avLst/>
          </a:prstGeom>
          <a:noFill/>
          <a:ln w="1270">
            <a:solidFill>
              <a:srgbClr val="A4ACC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Practical Tips for Choosing Fonts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Start with the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Choose a readable font for the main content first, then select a complementary font for headings.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Consider Font Size and Line Height: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Adjust font size and line height to improve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Test Your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Preview your designs with different fonts and get feedback from others.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Pay Attention to Kerning and Tracking: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These settings control the spacing between letters and words.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2025-02-24T09:26:17Z</dcterms:created>
  <dcterms:modified xsi:type="dcterms:W3CDTF">2025-02-24T09:26:17Z</dcterms:modified>
</cp:coreProperties>
</file>