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4524935" y="2748592"/>
            <a:ext cx="182880" cy="182880"/>
          </a:xfrm>
          <a:prstGeom prst="sun">
            <a:avLst/>
          </a:prstGeom>
          <a:noFill/>
          <a:ln w="1270">
            <a:solidFill>
              <a:srgbClr val="98E69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10708" y="2515168"/>
            <a:ext cx="182880" cy="182880"/>
          </a:xfrm>
          <a:prstGeom prst="triangle">
            <a:avLst/>
          </a:prstGeom>
          <a:noFill/>
          <a:ln w="1270">
            <a:solidFill>
              <a:srgbClr val="E0819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869334" y="2646329"/>
            <a:ext cx="182880" cy="182880"/>
          </a:xfrm>
          <a:prstGeom prst="sun">
            <a:avLst/>
          </a:prstGeom>
          <a:noFill/>
          <a:ln w="1270">
            <a:solidFill>
              <a:srgbClr val="2C36C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896653" y="2909339"/>
            <a:ext cx="182880" cy="182880"/>
          </a:xfrm>
          <a:prstGeom prst="rect">
            <a:avLst/>
          </a:prstGeom>
          <a:noFill/>
          <a:ln w="1270">
            <a:solidFill>
              <a:srgbClr val="D2C93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63677" y="2618210"/>
            <a:ext cx="182880" cy="182880"/>
          </a:xfrm>
          <a:prstGeom prst="rect">
            <a:avLst/>
          </a:prstGeom>
          <a:noFill/>
          <a:ln w="1270">
            <a:solidFill>
              <a:srgbClr val="F639A4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Client Communication &amp; Presentation Skills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In this session, we'll cover: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Client Needs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Effective Communication Strategies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Building Rapport and Trust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Presentation Techniques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Handling Questions and Objections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Following Up and Maintaining Relationships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93748" y="1744585"/>
            <a:ext cx="182880" cy="182880"/>
          </a:xfrm>
          <a:prstGeom prst="rect">
            <a:avLst/>
          </a:prstGeom>
          <a:noFill/>
          <a:ln w="1270">
            <a:solidFill>
              <a:srgbClr val="0109A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315837" y="4113147"/>
            <a:ext cx="182880" cy="182880"/>
          </a:xfrm>
          <a:prstGeom prst="triangle">
            <a:avLst/>
          </a:prstGeom>
          <a:noFill/>
          <a:ln w="1270">
            <a:solidFill>
              <a:srgbClr val="15D95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1176" y="2466197"/>
            <a:ext cx="182880" cy="182880"/>
          </a:xfrm>
          <a:prstGeom prst="sun">
            <a:avLst/>
          </a:prstGeom>
          <a:noFill/>
          <a:ln w="1270">
            <a:solidFill>
              <a:srgbClr val="ACBD2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63198" y="4568701"/>
            <a:ext cx="182880" cy="182880"/>
          </a:xfrm>
          <a:prstGeom prst="sun">
            <a:avLst/>
          </a:prstGeom>
          <a:noFill/>
          <a:ln w="1270">
            <a:solidFill>
              <a:srgbClr val="FB077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90000" y="3755697"/>
            <a:ext cx="182880" cy="182880"/>
          </a:xfrm>
          <a:prstGeom prst="triangle">
            <a:avLst/>
          </a:prstGeom>
          <a:noFill/>
          <a:ln w="1270">
            <a:solidFill>
              <a:srgbClr val="7FE3E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Effective Presentation Techniques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During your presentation: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Start Strong: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Grab your audience's attention with a compelling opening.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Maintain Eye Contact: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 with your audience by making eye contact with individuals.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Speak Clearly and Confidently: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Project your voice and vary your tone.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Visual Aids Effectively: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Keep visuals simple and relevant.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Engage Your Audience: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Ask questions, encourage participation, and tell stories.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849012" y="174922"/>
            <a:ext cx="182880" cy="182880"/>
          </a:xfrm>
          <a:prstGeom prst="cube">
            <a:avLst/>
          </a:prstGeom>
          <a:noFill/>
          <a:ln w="1270">
            <a:solidFill>
              <a:srgbClr val="516E8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391881" y="421373"/>
            <a:ext cx="182880" cy="182880"/>
          </a:xfrm>
          <a:prstGeom prst="rect">
            <a:avLst/>
          </a:prstGeom>
          <a:noFill/>
          <a:ln w="1270">
            <a:solidFill>
              <a:srgbClr val="77A19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691846" y="4126012"/>
            <a:ext cx="182880" cy="182880"/>
          </a:xfrm>
          <a:prstGeom prst="sun">
            <a:avLst/>
          </a:prstGeom>
          <a:noFill/>
          <a:ln w="1270">
            <a:solidFill>
              <a:srgbClr val="F9792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15211" y="3781831"/>
            <a:ext cx="182880" cy="182880"/>
          </a:xfrm>
          <a:prstGeom prst="triangle">
            <a:avLst/>
          </a:prstGeom>
          <a:noFill/>
          <a:ln w="1270">
            <a:solidFill>
              <a:srgbClr val="72405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250830" y="3755679"/>
            <a:ext cx="182880" cy="182880"/>
          </a:xfrm>
          <a:prstGeom prst="rect">
            <a:avLst/>
          </a:prstGeom>
          <a:noFill/>
          <a:ln w="1270">
            <a:solidFill>
              <a:srgbClr val="F6B12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Handling Questions and Objections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prepared to: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Listen Carefully: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 the question or objection before responding.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Acknowledge the Concern: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Show that you understand the client's point of view.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 a Clear and Concise Answer: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Address the concern directly and thoroughly.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Honest: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If you don't know the answer, admit it and offer to find out.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Stay Calm and Professional: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Avoid getting defensive or argumentative.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901747" y="2217529"/>
            <a:ext cx="182880" cy="182880"/>
          </a:xfrm>
          <a:prstGeom prst="sun">
            <a:avLst/>
          </a:prstGeom>
          <a:noFill/>
          <a:ln w="1270">
            <a:solidFill>
              <a:srgbClr val="FC683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02501" y="4147866"/>
            <a:ext cx="182880" cy="182880"/>
          </a:xfrm>
          <a:prstGeom prst="cube">
            <a:avLst/>
          </a:prstGeom>
          <a:noFill/>
          <a:ln w="1270">
            <a:solidFill>
              <a:srgbClr val="F888C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573252" y="953256"/>
            <a:ext cx="182880" cy="182880"/>
          </a:xfrm>
          <a:prstGeom prst="sun">
            <a:avLst/>
          </a:prstGeom>
          <a:noFill/>
          <a:ln w="1270">
            <a:solidFill>
              <a:srgbClr val="C7E0D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970233" y="3935115"/>
            <a:ext cx="182880" cy="182880"/>
          </a:xfrm>
          <a:prstGeom prst="cube">
            <a:avLst/>
          </a:prstGeom>
          <a:noFill/>
          <a:ln w="1270">
            <a:solidFill>
              <a:srgbClr val="BA1FC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990190" y="2589120"/>
            <a:ext cx="182880" cy="182880"/>
          </a:xfrm>
          <a:prstGeom prst="rect">
            <a:avLst/>
          </a:prstGeom>
          <a:noFill/>
          <a:ln w="1270">
            <a:solidFill>
              <a:srgbClr val="F28DE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Following Up After Meetings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Always follow up to: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Summarize Key Decisions: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Confirm what was agreed upon.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Outline Next Steps: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Clearly define who is responsible for what.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 Additional Information: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Share any relevant documents or resources.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the Client: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Express your appreciation for their time.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Reinforce Your Commitment: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Reiterate your dedication to their success.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177522" y="3653684"/>
            <a:ext cx="182880" cy="182880"/>
          </a:xfrm>
          <a:prstGeom prst="cube">
            <a:avLst/>
          </a:prstGeom>
          <a:noFill/>
          <a:ln w="1270">
            <a:solidFill>
              <a:srgbClr val="DA41F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649970" y="28881"/>
            <a:ext cx="182880" cy="182880"/>
          </a:xfrm>
          <a:prstGeom prst="triangle">
            <a:avLst/>
          </a:prstGeom>
          <a:noFill/>
          <a:ln w="1270">
            <a:solidFill>
              <a:srgbClr val="A1B34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08499" y="3740812"/>
            <a:ext cx="182880" cy="182880"/>
          </a:xfrm>
          <a:prstGeom prst="triangle">
            <a:avLst/>
          </a:prstGeom>
          <a:noFill/>
          <a:ln w="1270">
            <a:solidFill>
              <a:srgbClr val="53AEE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86931" y="3921229"/>
            <a:ext cx="182880" cy="182880"/>
          </a:xfrm>
          <a:prstGeom prst="rect">
            <a:avLst/>
          </a:prstGeom>
          <a:noFill/>
          <a:ln w="1270">
            <a:solidFill>
              <a:srgbClr val="34228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808225" y="895574"/>
            <a:ext cx="182880" cy="182880"/>
          </a:xfrm>
          <a:prstGeom prst="triangle">
            <a:avLst/>
          </a:prstGeom>
          <a:noFill/>
          <a:ln w="1270">
            <a:solidFill>
              <a:srgbClr val="FF4CE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Maintaining Long-Term Relationships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Build lasting relationships by: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Staying in Touch: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Regularly communicate with your clients, even when there's no specific project.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Providing Value: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Offer helpful insights and resources.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Seeking Feedback: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Ask for feedback on your performance and identify areas for improvement.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Being Proactive: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Anticipate their needs and offer solutions.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Showing Appreciation: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Recognize their loyalty and support.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836668" y="408938"/>
            <a:ext cx="182880" cy="182880"/>
          </a:xfrm>
          <a:prstGeom prst="rect">
            <a:avLst/>
          </a:prstGeom>
          <a:noFill/>
          <a:ln w="1270">
            <a:solidFill>
              <a:srgbClr val="80D7D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4893" y="548348"/>
            <a:ext cx="182880" cy="182880"/>
          </a:xfrm>
          <a:prstGeom prst="sun">
            <a:avLst/>
          </a:prstGeom>
          <a:noFill/>
          <a:ln w="1270">
            <a:solidFill>
              <a:srgbClr val="51781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672402" y="4290073"/>
            <a:ext cx="182880" cy="182880"/>
          </a:xfrm>
          <a:prstGeom prst="rect">
            <a:avLst/>
          </a:prstGeom>
          <a:noFill/>
          <a:ln w="1270">
            <a:solidFill>
              <a:srgbClr val="1A32A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02872" y="1107465"/>
            <a:ext cx="182880" cy="182880"/>
          </a:xfrm>
          <a:prstGeom prst="sun">
            <a:avLst/>
          </a:prstGeom>
          <a:noFill/>
          <a:ln w="1270">
            <a:solidFill>
              <a:srgbClr val="6ADA7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37031" y="194528"/>
            <a:ext cx="182880" cy="182880"/>
          </a:xfrm>
          <a:prstGeom prst="cube">
            <a:avLst/>
          </a:prstGeom>
          <a:noFill/>
          <a:ln w="1270">
            <a:solidFill>
              <a:srgbClr val="607B7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Dealing with Difficult Clients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Strategies for handling difficult clients: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Stay Calm: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Don't let their emotions affect you.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Listen Actively: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 their concerns and frustrations.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Empathize: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Acknowledge their feelings and show that you care.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Find Solutions: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Work together to find a mutually agreeable resolution.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Set Boundaries: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 clear about what you can and cannot do.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620216" y="98936"/>
            <a:ext cx="182880" cy="182880"/>
          </a:xfrm>
          <a:prstGeom prst="rect">
            <a:avLst/>
          </a:prstGeom>
          <a:noFill/>
          <a:ln w="1270">
            <a:solidFill>
              <a:srgbClr val="87B3B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660677" y="506013"/>
            <a:ext cx="182880" cy="182880"/>
          </a:xfrm>
          <a:prstGeom prst="sun">
            <a:avLst/>
          </a:prstGeom>
          <a:noFill/>
          <a:ln w="1270">
            <a:solidFill>
              <a:srgbClr val="2658C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11280" y="4308699"/>
            <a:ext cx="182880" cy="182880"/>
          </a:xfrm>
          <a:prstGeom prst="rect">
            <a:avLst/>
          </a:prstGeom>
          <a:noFill/>
          <a:ln w="1270">
            <a:solidFill>
              <a:srgbClr val="78529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674390" y="3165822"/>
            <a:ext cx="182880" cy="182880"/>
          </a:xfrm>
          <a:prstGeom prst="sun">
            <a:avLst/>
          </a:prstGeom>
          <a:noFill/>
          <a:ln w="1270">
            <a:solidFill>
              <a:srgbClr val="1832E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615727" y="3373727"/>
            <a:ext cx="182880" cy="182880"/>
          </a:xfrm>
          <a:prstGeom prst="triangle">
            <a:avLst/>
          </a:prstGeom>
          <a:noFill/>
          <a:ln w="1270">
            <a:solidFill>
              <a:srgbClr val="8EE3A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Tips for Virtual Communication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Mastering Virtual Communication: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 Your Technology: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Ensure your camera, microphone, and internet connection are working properly.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Minimize Distractions: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Find a quiet and professional workspace.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Dress Appropriately: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Maintain a professional appearance.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Mindful of Body Language: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Maintain eye contact and use open posture.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Engage with the Audience: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interactive features like polls and Q&amp;A.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572604" y="3484239"/>
            <a:ext cx="182880" cy="182880"/>
          </a:xfrm>
          <a:prstGeom prst="rect">
            <a:avLst/>
          </a:prstGeom>
          <a:noFill/>
          <a:ln w="1270">
            <a:solidFill>
              <a:srgbClr val="F802B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792219" y="4149765"/>
            <a:ext cx="182880" cy="182880"/>
          </a:xfrm>
          <a:prstGeom prst="triangle">
            <a:avLst/>
          </a:prstGeom>
          <a:noFill/>
          <a:ln w="1270">
            <a:solidFill>
              <a:srgbClr val="E4857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8560" y="4212254"/>
            <a:ext cx="182880" cy="182880"/>
          </a:xfrm>
          <a:prstGeom prst="cube">
            <a:avLst/>
          </a:prstGeom>
          <a:noFill/>
          <a:ln w="1270">
            <a:solidFill>
              <a:srgbClr val="CB5F9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254960" y="28223"/>
            <a:ext cx="182880" cy="182880"/>
          </a:xfrm>
          <a:prstGeom prst="triangle">
            <a:avLst/>
          </a:prstGeom>
          <a:noFill/>
          <a:ln w="1270">
            <a:solidFill>
              <a:srgbClr val="83115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77840" y="4142689"/>
            <a:ext cx="182880" cy="182880"/>
          </a:xfrm>
          <a:prstGeom prst="cube">
            <a:avLst/>
          </a:prstGeom>
          <a:noFill/>
          <a:ln w="1270">
            <a:solidFill>
              <a:srgbClr val="D8D7A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Using Visual Aids Effectively (Dos &amp; Don'ts)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 Aid Guidelines: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high-quality images.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text concise and readable.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consistent formatting.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visuals that support your message.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Don't: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cluttered slides.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Read directly from the slides.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distracting animations or transitions.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Overload slides with information.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723839" y="4356415"/>
            <a:ext cx="182880" cy="182880"/>
          </a:xfrm>
          <a:prstGeom prst="rect">
            <a:avLst/>
          </a:prstGeom>
          <a:noFill/>
          <a:ln w="1270">
            <a:solidFill>
              <a:srgbClr val="187E7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966427" y="3243703"/>
            <a:ext cx="182880" cy="182880"/>
          </a:xfrm>
          <a:prstGeom prst="cube">
            <a:avLst/>
          </a:prstGeom>
          <a:noFill/>
          <a:ln w="1270">
            <a:solidFill>
              <a:srgbClr val="CEBDE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54671" y="1474138"/>
            <a:ext cx="182880" cy="182880"/>
          </a:xfrm>
          <a:prstGeom prst="sun">
            <a:avLst/>
          </a:prstGeom>
          <a:noFill/>
          <a:ln w="1270">
            <a:solidFill>
              <a:srgbClr val="5AEAC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624541" y="2514314"/>
            <a:ext cx="182880" cy="182880"/>
          </a:xfrm>
          <a:prstGeom prst="triangle">
            <a:avLst/>
          </a:prstGeom>
          <a:noFill/>
          <a:ln w="1270">
            <a:solidFill>
              <a:srgbClr val="9A8C8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922550" y="79267"/>
            <a:ext cx="182880" cy="182880"/>
          </a:xfrm>
          <a:prstGeom prst="rect">
            <a:avLst/>
          </a:prstGeom>
          <a:noFill/>
          <a:ln w="1270">
            <a:solidFill>
              <a:srgbClr val="F6510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Practice Makes Perfect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 your skills: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Record Yourself: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Review your presentations and identify areas for improvement.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Seek Feedback: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Ask colleagues or mentors for constructive criticism.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Attend Workshops and Training: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Continue to develop your communication and presentation skills.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Practice Regularly: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more you practice, the more confident and effective you will become.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053038" y="4073672"/>
            <a:ext cx="182880" cy="182880"/>
          </a:xfrm>
          <a:prstGeom prst="cube">
            <a:avLst/>
          </a:prstGeom>
          <a:noFill/>
          <a:ln w="1270">
            <a:solidFill>
              <a:srgbClr val="92767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044032" y="998439"/>
            <a:ext cx="182880" cy="182880"/>
          </a:xfrm>
          <a:prstGeom prst="triangle">
            <a:avLst/>
          </a:prstGeom>
          <a:noFill/>
          <a:ln w="1270">
            <a:solidFill>
              <a:srgbClr val="FA638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83181" y="498073"/>
            <a:ext cx="182880" cy="182880"/>
          </a:xfrm>
          <a:prstGeom prst="sun">
            <a:avLst/>
          </a:prstGeom>
          <a:noFill/>
          <a:ln w="1270">
            <a:solidFill>
              <a:srgbClr val="00CF8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658770" y="2517657"/>
            <a:ext cx="182880" cy="182880"/>
          </a:xfrm>
          <a:prstGeom prst="sun">
            <a:avLst/>
          </a:prstGeom>
          <a:noFill/>
          <a:ln w="1270">
            <a:solidFill>
              <a:srgbClr val="8016F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80818" y="3343949"/>
            <a:ext cx="182880" cy="182880"/>
          </a:xfrm>
          <a:prstGeom prst="sun">
            <a:avLst/>
          </a:prstGeom>
          <a:noFill/>
          <a:ln w="1270">
            <a:solidFill>
              <a:srgbClr val="74DFE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Power of Storytelling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Using Stories Effectively: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Connect with Your Audience: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Stories make your message more relatable and memorable.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Illustrate Key Points: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stories to bring your points to life.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Evoke Emotion: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Stories can create a strong emotional connection with your audience.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it Relevant: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Make sure your stories are relevant to your topic and audience.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Practice Your Delivery: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Practice telling your stories with passion and enthusiasm.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535327" y="3787146"/>
            <a:ext cx="182880" cy="182880"/>
          </a:xfrm>
          <a:prstGeom prst="rect">
            <a:avLst/>
          </a:prstGeom>
          <a:noFill/>
          <a:ln w="1270">
            <a:solidFill>
              <a:srgbClr val="EC99F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858194" y="2428199"/>
            <a:ext cx="182880" cy="182880"/>
          </a:xfrm>
          <a:prstGeom prst="triangle">
            <a:avLst/>
          </a:prstGeom>
          <a:noFill/>
          <a:ln w="1270">
            <a:solidFill>
              <a:srgbClr val="02474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384655" y="367655"/>
            <a:ext cx="182880" cy="182880"/>
          </a:xfrm>
          <a:prstGeom prst="sun">
            <a:avLst/>
          </a:prstGeom>
          <a:noFill/>
          <a:ln w="1270">
            <a:solidFill>
              <a:srgbClr val="E8258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70908" y="3206055"/>
            <a:ext cx="182880" cy="182880"/>
          </a:xfrm>
          <a:prstGeom prst="triangle">
            <a:avLst/>
          </a:prstGeom>
          <a:noFill/>
          <a:ln w="1270">
            <a:solidFill>
              <a:srgbClr val="60AB1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39000" y="4063214"/>
            <a:ext cx="182880" cy="182880"/>
          </a:xfrm>
          <a:prstGeom prst="triangle">
            <a:avLst/>
          </a:prstGeom>
          <a:noFill/>
          <a:ln w="1270">
            <a:solidFill>
              <a:srgbClr val="129C4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Different Personality Types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Adapting to Different Personalities: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Analytical: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 data and facts.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Amiable: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Focus on building relationships.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Driver: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 direct and results-oriented.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Expressive: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 enthusiastic and engaging.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Adapting your style improves communication!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288835" y="1257402"/>
            <a:ext cx="182880" cy="182880"/>
          </a:xfrm>
          <a:prstGeom prst="sun">
            <a:avLst/>
          </a:prstGeom>
          <a:noFill/>
          <a:ln w="1270">
            <a:solidFill>
              <a:srgbClr val="71A3B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42283" y="1165616"/>
            <a:ext cx="182880" cy="182880"/>
          </a:xfrm>
          <a:prstGeom prst="cube">
            <a:avLst/>
          </a:prstGeom>
          <a:noFill/>
          <a:ln w="1270">
            <a:solidFill>
              <a:srgbClr val="DA903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853733" y="3510973"/>
            <a:ext cx="182880" cy="182880"/>
          </a:xfrm>
          <a:prstGeom prst="triangle">
            <a:avLst/>
          </a:prstGeom>
          <a:noFill/>
          <a:ln w="1270">
            <a:solidFill>
              <a:srgbClr val="3815B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557925" y="1157544"/>
            <a:ext cx="182880" cy="182880"/>
          </a:xfrm>
          <a:prstGeom prst="triangle">
            <a:avLst/>
          </a:prstGeom>
          <a:noFill/>
          <a:ln w="1270">
            <a:solidFill>
              <a:srgbClr val="551B2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02059" y="2842669"/>
            <a:ext cx="182880" cy="182880"/>
          </a:xfrm>
          <a:prstGeom prst="triangle">
            <a:avLst/>
          </a:prstGeom>
          <a:noFill/>
          <a:ln w="1270">
            <a:solidFill>
              <a:srgbClr val="99338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is Client Communication Important?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Strong client communication leads to: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Stronger Relationships: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Build trust and loyalty.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Increased Client Satisfaction: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Meet their needs and expectations.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Reduced Misunderstandings: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Avoid costly mistakes.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Better Project Outcomes: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Achieve desired results together.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Positive Word-of-Mouth: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Generate new business through referrals.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067300" y="3284403"/>
            <a:ext cx="182880" cy="182880"/>
          </a:xfrm>
          <a:prstGeom prst="rect">
            <a:avLst/>
          </a:prstGeom>
          <a:noFill/>
          <a:ln w="1270">
            <a:solidFill>
              <a:srgbClr val="27FB0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92038" y="3841009"/>
            <a:ext cx="182880" cy="182880"/>
          </a:xfrm>
          <a:prstGeom prst="triangle">
            <a:avLst/>
          </a:prstGeom>
          <a:noFill/>
          <a:ln w="1270">
            <a:solidFill>
              <a:srgbClr val="DC50D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206683" y="2136021"/>
            <a:ext cx="182880" cy="182880"/>
          </a:xfrm>
          <a:prstGeom prst="cube">
            <a:avLst/>
          </a:prstGeom>
          <a:noFill/>
          <a:ln w="1270">
            <a:solidFill>
              <a:srgbClr val="84CD5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00955" y="983490"/>
            <a:ext cx="182880" cy="182880"/>
          </a:xfrm>
          <a:prstGeom prst="triangle">
            <a:avLst/>
          </a:prstGeom>
          <a:noFill/>
          <a:ln w="1270">
            <a:solidFill>
              <a:srgbClr val="003F0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437883" y="3486567"/>
            <a:ext cx="182880" cy="182880"/>
          </a:xfrm>
          <a:prstGeom prst="triangle">
            <a:avLst/>
          </a:prstGeom>
          <a:noFill/>
          <a:ln w="1270">
            <a:solidFill>
              <a:srgbClr val="6B3ED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Handling Objections with Confidence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Objection Handling Strategies: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Listen: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Fully understand the objection.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Acknowledge: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Show you understand their concern.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Clarify: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Ask questions to understand the root cause.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Respond: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 a clear and concise answer.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Confirm: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their concern is addressed.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0830" y="2573132"/>
            <a:ext cx="182880" cy="182880"/>
          </a:xfrm>
          <a:prstGeom prst="triangle">
            <a:avLst/>
          </a:prstGeom>
          <a:noFill/>
          <a:ln w="1270">
            <a:solidFill>
              <a:srgbClr val="125BA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85050" y="3864351"/>
            <a:ext cx="182880" cy="182880"/>
          </a:xfrm>
          <a:prstGeom prst="cube">
            <a:avLst/>
          </a:prstGeom>
          <a:noFill/>
          <a:ln w="1270">
            <a:solidFill>
              <a:srgbClr val="250A5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343748" y="3666643"/>
            <a:ext cx="182880" cy="182880"/>
          </a:xfrm>
          <a:prstGeom prst="cube">
            <a:avLst/>
          </a:prstGeom>
          <a:noFill/>
          <a:ln w="1270">
            <a:solidFill>
              <a:srgbClr val="238C2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648307" y="2936620"/>
            <a:ext cx="182880" cy="182880"/>
          </a:xfrm>
          <a:prstGeom prst="cube">
            <a:avLst/>
          </a:prstGeom>
          <a:noFill/>
          <a:ln w="1270">
            <a:solidFill>
              <a:srgbClr val="CE15E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096095" y="1412614"/>
            <a:ext cx="182880" cy="182880"/>
          </a:xfrm>
          <a:prstGeom prst="sun">
            <a:avLst/>
          </a:prstGeom>
          <a:noFill/>
          <a:ln w="1270">
            <a:solidFill>
              <a:srgbClr val="3E8B7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Ethical Communication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Always communicate: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Honestly: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 truthful and transparent.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Respectfully: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Treat everyone with dignity.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Fairly: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Avoid bias and discrimination.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Responsibly: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Consider the impact of your words.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Ethical communication builds trust and long-term relationships.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027119" y="2459416"/>
            <a:ext cx="182880" cy="182880"/>
          </a:xfrm>
          <a:prstGeom prst="triangle">
            <a:avLst/>
          </a:prstGeom>
          <a:noFill/>
          <a:ln w="1270">
            <a:solidFill>
              <a:srgbClr val="6D168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2011" y="1064698"/>
            <a:ext cx="182880" cy="182880"/>
          </a:xfrm>
          <a:prstGeom prst="triangle">
            <a:avLst/>
          </a:prstGeom>
          <a:noFill/>
          <a:ln w="1270">
            <a:solidFill>
              <a:srgbClr val="62B9E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29906" y="1820935"/>
            <a:ext cx="182880" cy="182880"/>
          </a:xfrm>
          <a:prstGeom prst="rect">
            <a:avLst/>
          </a:prstGeom>
          <a:noFill/>
          <a:ln w="1270">
            <a:solidFill>
              <a:srgbClr val="AC1B7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971526" y="4435627"/>
            <a:ext cx="182880" cy="182880"/>
          </a:xfrm>
          <a:prstGeom prst="sun">
            <a:avLst/>
          </a:prstGeom>
          <a:noFill/>
          <a:ln w="1270">
            <a:solidFill>
              <a:srgbClr val="050F2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024636" y="4417548"/>
            <a:ext cx="182880" cy="182880"/>
          </a:xfrm>
          <a:prstGeom prst="sun">
            <a:avLst/>
          </a:prstGeom>
          <a:noFill/>
          <a:ln w="1270">
            <a:solidFill>
              <a:srgbClr val="2AC0D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Tailoring Your Message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One size doesn't fit all: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the Audience: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Adjust your language and tone.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 on Benefits: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Highlight the advantages for the client.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Visuals: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Choose visuals that resonate with the audience.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it Concise: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Get to the point quickly.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Practice Your Delivery: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Rehearse to ensure clarity and confidence.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403369" y="4541932"/>
            <a:ext cx="182880" cy="182880"/>
          </a:xfrm>
          <a:prstGeom prst="sun">
            <a:avLst/>
          </a:prstGeom>
          <a:noFill/>
          <a:ln w="1270">
            <a:solidFill>
              <a:srgbClr val="D6050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157012" y="1312372"/>
            <a:ext cx="182880" cy="182880"/>
          </a:xfrm>
          <a:prstGeom prst="cube">
            <a:avLst/>
          </a:prstGeom>
          <a:noFill/>
          <a:ln w="1270">
            <a:solidFill>
              <a:srgbClr val="ADCE0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022241" y="209642"/>
            <a:ext cx="182880" cy="182880"/>
          </a:xfrm>
          <a:prstGeom prst="rect">
            <a:avLst/>
          </a:prstGeom>
          <a:noFill/>
          <a:ln w="1270">
            <a:solidFill>
              <a:srgbClr val="ECDD5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4541" y="118277"/>
            <a:ext cx="182880" cy="182880"/>
          </a:xfrm>
          <a:prstGeom prst="rect">
            <a:avLst/>
          </a:prstGeom>
          <a:noFill/>
          <a:ln w="1270">
            <a:solidFill>
              <a:srgbClr val="EF658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85263" y="2372848"/>
            <a:ext cx="182880" cy="182880"/>
          </a:xfrm>
          <a:prstGeom prst="rect">
            <a:avLst/>
          </a:prstGeom>
          <a:noFill/>
          <a:ln w="1270">
            <a:solidFill>
              <a:srgbClr val="DDD53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Conflict Resolution Techniques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Resolving Disagreements: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Identify the Problem: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Clearly define the issue.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 on Interests: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 the underlying needs.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Generate Options: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Brainstorm possible solutions.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Evaluate Solutions: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Assess the pros and cons.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Reach Agreement: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Find a mutually acceptable solution.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161881" y="2982760"/>
            <a:ext cx="182880" cy="182880"/>
          </a:xfrm>
          <a:prstGeom prst="cube">
            <a:avLst/>
          </a:prstGeom>
          <a:noFill/>
          <a:ln w="1270">
            <a:solidFill>
              <a:srgbClr val="33AF2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094895" y="3029037"/>
            <a:ext cx="182880" cy="182880"/>
          </a:xfrm>
          <a:prstGeom prst="sun">
            <a:avLst/>
          </a:prstGeom>
          <a:noFill/>
          <a:ln w="1270">
            <a:solidFill>
              <a:srgbClr val="082CD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207939" y="2115060"/>
            <a:ext cx="182880" cy="182880"/>
          </a:xfrm>
          <a:prstGeom prst="sun">
            <a:avLst/>
          </a:prstGeom>
          <a:noFill/>
          <a:ln w="1270">
            <a:solidFill>
              <a:srgbClr val="134A8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18744" y="2256361"/>
            <a:ext cx="182880" cy="182880"/>
          </a:xfrm>
          <a:prstGeom prst="cube">
            <a:avLst/>
          </a:prstGeom>
          <a:noFill/>
          <a:ln w="1270">
            <a:solidFill>
              <a:srgbClr val="7ACB5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128334" y="228286"/>
            <a:ext cx="182880" cy="182880"/>
          </a:xfrm>
          <a:prstGeom prst="cube">
            <a:avLst/>
          </a:prstGeom>
          <a:noFill/>
          <a:ln w="1270">
            <a:solidFill>
              <a:srgbClr val="7899F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Leveraging Feedback for Improvement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Turning Feedback into Growth: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Actively Seek Feedback: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Regularly ask for input from clients and colleagues.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Open to Criticism: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Don't take feedback personally.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 on the Message: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Concentrate on the content of the feedback, not the delivery.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the Giver: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Show appreciation for their honesty.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Implement Changes: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feedback to improve your communication skills.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086791" y="3040292"/>
            <a:ext cx="182880" cy="182880"/>
          </a:xfrm>
          <a:prstGeom prst="cube">
            <a:avLst/>
          </a:prstGeom>
          <a:noFill/>
          <a:ln w="1270">
            <a:solidFill>
              <a:srgbClr val="8418A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74076" y="4134548"/>
            <a:ext cx="182880" cy="182880"/>
          </a:xfrm>
          <a:prstGeom prst="sun">
            <a:avLst/>
          </a:prstGeom>
          <a:noFill/>
          <a:ln w="1270">
            <a:solidFill>
              <a:srgbClr val="B5C57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517377" y="3727826"/>
            <a:ext cx="182880" cy="182880"/>
          </a:xfrm>
          <a:prstGeom prst="triangle">
            <a:avLst/>
          </a:prstGeom>
          <a:noFill/>
          <a:ln w="1270">
            <a:solidFill>
              <a:srgbClr val="9F029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83211" y="3818202"/>
            <a:ext cx="182880" cy="182880"/>
          </a:xfrm>
          <a:prstGeom prst="triangle">
            <a:avLst/>
          </a:prstGeom>
          <a:noFill/>
          <a:ln w="1270">
            <a:solidFill>
              <a:srgbClr val="8A902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049061" y="3027982"/>
            <a:ext cx="182880" cy="182880"/>
          </a:xfrm>
          <a:prstGeom prst="triangle">
            <a:avLst/>
          </a:prstGeom>
          <a:noFill/>
          <a:ln w="1270">
            <a:solidFill>
              <a:srgbClr val="7A448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Measuring Communication Effectiveness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to Know You're Succeeding: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Client Satisfaction Surveys: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Gauge client satisfaction with your communication.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Project Outcomes: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Assess whether communication contributed to project success.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Feedback: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Gather feedback from clients and colleagues.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Repeat Business: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Track whether clients return for more services.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Referrals: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Monitor whether clients refer new business to you.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715123" y="4481204"/>
            <a:ext cx="182880" cy="182880"/>
          </a:xfrm>
          <a:prstGeom prst="rect">
            <a:avLst/>
          </a:prstGeom>
          <a:noFill/>
          <a:ln w="1270">
            <a:solidFill>
              <a:srgbClr val="B2A3D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974341" y="1978681"/>
            <a:ext cx="182880" cy="182880"/>
          </a:xfrm>
          <a:prstGeom prst="triangle">
            <a:avLst/>
          </a:prstGeom>
          <a:noFill/>
          <a:ln w="1270">
            <a:solidFill>
              <a:srgbClr val="1A6FB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174015" y="355861"/>
            <a:ext cx="182880" cy="182880"/>
          </a:xfrm>
          <a:prstGeom prst="sun">
            <a:avLst/>
          </a:prstGeom>
          <a:noFill/>
          <a:ln w="1270">
            <a:solidFill>
              <a:srgbClr val="9B1A5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732170" y="1824298"/>
            <a:ext cx="182880" cy="182880"/>
          </a:xfrm>
          <a:prstGeom prst="sun">
            <a:avLst/>
          </a:prstGeom>
          <a:noFill/>
          <a:ln w="1270">
            <a:solidFill>
              <a:srgbClr val="B63E0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275754" y="3275724"/>
            <a:ext cx="182880" cy="182880"/>
          </a:xfrm>
          <a:prstGeom prst="rect">
            <a:avLst/>
          </a:prstGeom>
          <a:noFill/>
          <a:ln w="1270">
            <a:solidFill>
              <a:srgbClr val="AF6AB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Final Thoughts &amp; Key Takeaways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Remember: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Client communication is crucial for success.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Active listening, clear messaging, and building rapport are essential.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Practice your presentation skills and handle objections with confidence.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Follow up consistently and maintain long-term relationships.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Continuously seek feedback and improve your skills.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Good luck and thank you!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26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501120" y="3138302"/>
            <a:ext cx="182880" cy="182880"/>
          </a:xfrm>
          <a:prstGeom prst="rect">
            <a:avLst/>
          </a:prstGeom>
          <a:noFill/>
          <a:ln w="1270">
            <a:solidFill>
              <a:srgbClr val="49AED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186547" y="949764"/>
            <a:ext cx="182880" cy="182880"/>
          </a:xfrm>
          <a:prstGeom prst="cube">
            <a:avLst/>
          </a:prstGeom>
          <a:noFill/>
          <a:ln w="1270">
            <a:solidFill>
              <a:srgbClr val="80C2C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983987" y="616418"/>
            <a:ext cx="182880" cy="182880"/>
          </a:xfrm>
          <a:prstGeom prst="sun">
            <a:avLst/>
          </a:prstGeom>
          <a:noFill/>
          <a:ln w="1270">
            <a:solidFill>
              <a:srgbClr val="695DD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97499" y="1508583"/>
            <a:ext cx="182880" cy="182880"/>
          </a:xfrm>
          <a:prstGeom prst="cube">
            <a:avLst/>
          </a:prstGeom>
          <a:noFill/>
          <a:ln w="1270">
            <a:solidFill>
              <a:srgbClr val="2272F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923973" y="2660613"/>
            <a:ext cx="182880" cy="182880"/>
          </a:xfrm>
          <a:prstGeom prst="triangle">
            <a:avLst/>
          </a:prstGeom>
          <a:noFill/>
          <a:ln w="1270">
            <a:solidFill>
              <a:srgbClr val="2147B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Client Needs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Before you communicate, understand: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Their Goals: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What are they trying to achieve?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Their Challenges: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What obstacles are they facing?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Their Expectations: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What do they expect from you?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Their Communication Style: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How do they prefer to communicate (email, phone, in-person)?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Their Technical Knowledge: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Tailor your language to their level.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64225" y="2177689"/>
            <a:ext cx="182880" cy="182880"/>
          </a:xfrm>
          <a:prstGeom prst="triangle">
            <a:avLst/>
          </a:prstGeom>
          <a:noFill/>
          <a:ln w="1270">
            <a:solidFill>
              <a:srgbClr val="8FF39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330776" y="1049310"/>
            <a:ext cx="182880" cy="182880"/>
          </a:xfrm>
          <a:prstGeom prst="cube">
            <a:avLst/>
          </a:prstGeom>
          <a:noFill/>
          <a:ln w="1270">
            <a:solidFill>
              <a:srgbClr val="C560A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90273" y="2153859"/>
            <a:ext cx="182880" cy="182880"/>
          </a:xfrm>
          <a:prstGeom prst="sun">
            <a:avLst/>
          </a:prstGeom>
          <a:noFill/>
          <a:ln w="1270">
            <a:solidFill>
              <a:srgbClr val="6B5EB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573114" y="3452932"/>
            <a:ext cx="182880" cy="182880"/>
          </a:xfrm>
          <a:prstGeom prst="cube">
            <a:avLst/>
          </a:prstGeom>
          <a:noFill/>
          <a:ln w="1270">
            <a:solidFill>
              <a:srgbClr val="5BD19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627095" y="2559308"/>
            <a:ext cx="182880" cy="182880"/>
          </a:xfrm>
          <a:prstGeom prst="triangle">
            <a:avLst/>
          </a:prstGeom>
          <a:noFill/>
          <a:ln w="1270">
            <a:solidFill>
              <a:srgbClr val="5FC9C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Active Listening: Key to Understanding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Active listening involves: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Paying Attention: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Focus on what the client is saying, both verbally and nonverbally.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Showing You're Listening: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verbal cues (e.g., 'I see,' 'Uh-huh') and nonverbal cues (e.g., nodding).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Providing Feedback: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Paraphrase and summarize to ensure understanding.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Deferring Judgment: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Avoid interrupting or formulating your response while the client is speaking.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Responding Appropriately: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Offer thoughtful and relevant responses.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371992" y="2827907"/>
            <a:ext cx="182880" cy="182880"/>
          </a:xfrm>
          <a:prstGeom prst="sun">
            <a:avLst/>
          </a:prstGeom>
          <a:noFill/>
          <a:ln w="1270">
            <a:solidFill>
              <a:srgbClr val="9BBA0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86631" y="2983651"/>
            <a:ext cx="182880" cy="182880"/>
          </a:xfrm>
          <a:prstGeom prst="triangle">
            <a:avLst/>
          </a:prstGeom>
          <a:noFill/>
          <a:ln w="1270">
            <a:solidFill>
              <a:srgbClr val="18EB8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87547" y="686389"/>
            <a:ext cx="182880" cy="182880"/>
          </a:xfrm>
          <a:prstGeom prst="cube">
            <a:avLst/>
          </a:prstGeom>
          <a:noFill/>
          <a:ln w="1270">
            <a:solidFill>
              <a:srgbClr val="A3F80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323862" y="2919802"/>
            <a:ext cx="182880" cy="182880"/>
          </a:xfrm>
          <a:prstGeom prst="triangle">
            <a:avLst/>
          </a:prstGeom>
          <a:noFill/>
          <a:ln w="1270">
            <a:solidFill>
              <a:srgbClr val="5C60F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867504" y="2766626"/>
            <a:ext cx="182880" cy="182880"/>
          </a:xfrm>
          <a:prstGeom prst="rect">
            <a:avLst/>
          </a:prstGeom>
          <a:noFill/>
          <a:ln w="1270">
            <a:solidFill>
              <a:srgbClr val="4F755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Effective Communication Channels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the right channel: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Email: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Best for detailed information, updates, and documentation.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Phone Calls: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Good for quick questions, urgent matters, and building rapport.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Video Conferencing: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Ideal for presentations, demonstrations, and face-to-face meetings.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In-Person Meetings: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Best for complex discussions, relationship building, and resolving issues.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Instant Messaging: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Suitable for quick updates and informal communication (if appropriate).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224464" y="3251388"/>
            <a:ext cx="182880" cy="182880"/>
          </a:xfrm>
          <a:prstGeom prst="triangle">
            <a:avLst/>
          </a:prstGeom>
          <a:noFill/>
          <a:ln w="1270">
            <a:solidFill>
              <a:srgbClr val="0AC78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10898" y="3881645"/>
            <a:ext cx="182880" cy="182880"/>
          </a:xfrm>
          <a:prstGeom prst="sun">
            <a:avLst/>
          </a:prstGeom>
          <a:noFill/>
          <a:ln w="1270">
            <a:solidFill>
              <a:srgbClr val="91E81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376124" y="2145430"/>
            <a:ext cx="182880" cy="182880"/>
          </a:xfrm>
          <a:prstGeom prst="rect">
            <a:avLst/>
          </a:prstGeom>
          <a:noFill/>
          <a:ln w="1270">
            <a:solidFill>
              <a:srgbClr val="91D02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19373" y="2216377"/>
            <a:ext cx="182880" cy="182880"/>
          </a:xfrm>
          <a:prstGeom prst="triangle">
            <a:avLst/>
          </a:prstGeom>
          <a:noFill/>
          <a:ln w="1270">
            <a:solidFill>
              <a:srgbClr val="86F6C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391652" y="4237997"/>
            <a:ext cx="182880" cy="182880"/>
          </a:xfrm>
          <a:prstGeom prst="rect">
            <a:avLst/>
          </a:prstGeom>
          <a:noFill/>
          <a:ln w="1270">
            <a:solidFill>
              <a:srgbClr val="951D8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Crafting Clear and Concise Messages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your messages: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Clear: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simple language and avoid jargon.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Concise: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Get to the point quickly and avoid unnecessary details.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Organized: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Structure your message logically with headings and bullet points.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Accurate: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Double-check your facts and figures.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Professional: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Maintain a professional tone and use proper grammar.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191262" y="2085778"/>
            <a:ext cx="182880" cy="182880"/>
          </a:xfrm>
          <a:prstGeom prst="sun">
            <a:avLst/>
          </a:prstGeom>
          <a:noFill/>
          <a:ln w="1270">
            <a:solidFill>
              <a:srgbClr val="3A156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867979" y="3000290"/>
            <a:ext cx="182880" cy="182880"/>
          </a:xfrm>
          <a:prstGeom prst="triangle">
            <a:avLst/>
          </a:prstGeom>
          <a:noFill/>
          <a:ln w="1270">
            <a:solidFill>
              <a:srgbClr val="3311A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908893" y="312811"/>
            <a:ext cx="182880" cy="182880"/>
          </a:xfrm>
          <a:prstGeom prst="triangle">
            <a:avLst/>
          </a:prstGeom>
          <a:noFill/>
          <a:ln w="1270">
            <a:solidFill>
              <a:srgbClr val="74D55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08869" y="3569566"/>
            <a:ext cx="182880" cy="182880"/>
          </a:xfrm>
          <a:prstGeom prst="triangle">
            <a:avLst/>
          </a:prstGeom>
          <a:noFill/>
          <a:ln w="1270">
            <a:solidFill>
              <a:srgbClr val="38017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3572" y="982339"/>
            <a:ext cx="182880" cy="182880"/>
          </a:xfrm>
          <a:prstGeom prst="sun">
            <a:avLst/>
          </a:prstGeom>
          <a:noFill/>
          <a:ln w="1270">
            <a:solidFill>
              <a:srgbClr val="A938D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Building Rapport and Trust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Building rapport involves: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Finding Common Ground: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Identify shared interests and values.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Being Empathetic: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Understand and acknowledge the client's feelings.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Being Reliable: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Follow through on your promises and commitments.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Being Authentic: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Be genuine and transparent in your interactions.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Showing Respect: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Value the client's opinions and perspectives.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455257" y="3320553"/>
            <a:ext cx="182880" cy="182880"/>
          </a:xfrm>
          <a:prstGeom prst="rect">
            <a:avLst/>
          </a:prstGeom>
          <a:noFill/>
          <a:ln w="1270">
            <a:solidFill>
              <a:srgbClr val="B3872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891413" y="2104139"/>
            <a:ext cx="182880" cy="182880"/>
          </a:xfrm>
          <a:prstGeom prst="cube">
            <a:avLst/>
          </a:prstGeom>
          <a:noFill/>
          <a:ln w="1270">
            <a:solidFill>
              <a:srgbClr val="F957C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786956" y="3989528"/>
            <a:ext cx="182880" cy="182880"/>
          </a:xfrm>
          <a:prstGeom prst="rect">
            <a:avLst/>
          </a:prstGeom>
          <a:noFill/>
          <a:ln w="1270">
            <a:solidFill>
              <a:srgbClr val="884D1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35860" y="557587"/>
            <a:ext cx="182880" cy="182880"/>
          </a:xfrm>
          <a:prstGeom prst="rect">
            <a:avLst/>
          </a:prstGeom>
          <a:noFill/>
          <a:ln w="1270">
            <a:solidFill>
              <a:srgbClr val="88893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91051" y="1356424"/>
            <a:ext cx="182880" cy="182880"/>
          </a:xfrm>
          <a:prstGeom prst="triangle">
            <a:avLst/>
          </a:prstGeom>
          <a:noFill/>
          <a:ln w="1270">
            <a:solidFill>
              <a:srgbClr val="3F45B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Nonverbal Communication Matters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Pay attention to your: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Body Language: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Maintain eye contact, smile, and use open posture.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Tone of Voice: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Speak clearly and confidently.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Facial Expressions: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Reflect the emotions of the conversation.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Personal Space: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Respect the client's personal space.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Appearance: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Dress professionally and appropriately.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141918" y="2865699"/>
            <a:ext cx="182880" cy="182880"/>
          </a:xfrm>
          <a:prstGeom prst="sun">
            <a:avLst/>
          </a:prstGeom>
          <a:noFill/>
          <a:ln w="1270">
            <a:solidFill>
              <a:srgbClr val="21796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035162" y="1313944"/>
            <a:ext cx="182880" cy="182880"/>
          </a:xfrm>
          <a:prstGeom prst="cube">
            <a:avLst/>
          </a:prstGeom>
          <a:noFill/>
          <a:ln w="1270">
            <a:solidFill>
              <a:srgbClr val="37AC4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846009" y="3840313"/>
            <a:ext cx="182880" cy="182880"/>
          </a:xfrm>
          <a:prstGeom prst="cube">
            <a:avLst/>
          </a:prstGeom>
          <a:noFill/>
          <a:ln w="1270">
            <a:solidFill>
              <a:srgbClr val="8F441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977215" y="1131866"/>
            <a:ext cx="182880" cy="182880"/>
          </a:xfrm>
          <a:prstGeom prst="triangle">
            <a:avLst/>
          </a:prstGeom>
          <a:noFill/>
          <a:ln w="1270">
            <a:solidFill>
              <a:srgbClr val="B88E5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124317" y="4502317"/>
            <a:ext cx="182880" cy="182880"/>
          </a:xfrm>
          <a:prstGeom prst="sun">
            <a:avLst/>
          </a:prstGeom>
          <a:noFill/>
          <a:ln w="1270">
            <a:solidFill>
              <a:srgbClr val="D36B4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Preparing for Presentations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Preparation is key: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Know Your Audience: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Tailor your presentation to their needs and interests.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Define Your Objectives: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What do you want to achieve with your presentation?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 a Clear Structure: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Outline your key points and supporting evidence.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Practice Your Delivery: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Rehearse your presentation to build confidence.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Prepare Visual Aids: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visuals to enhance your message and keep your audience engaged.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2025-02-24T09:26:20Z</dcterms:created>
  <dcterms:modified xsi:type="dcterms:W3CDTF">2025-02-24T09:26:20Z</dcterms:modified>
</cp:coreProperties>
</file>