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notesMasterIdLst>
    <p:notesMasterId r:id="rId2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Shape 0"/>
          <p:cNvSpPr/>
          <p:nvPr/>
        </p:nvSpPr>
        <p:spPr>
          <a:xfrm>
            <a:off x="457200" y="257175"/>
            <a:ext cx="8229600" cy="27432"/>
          </a:xfrm>
          <a:prstGeom prst="rect">
            <a:avLst/>
          </a:prstGeom>
          <a:solidFill>
            <a:srgbClr val="E94560"/>
          </a:solidFill>
          <a:ln/>
        </p:spPr>
      </p:sp>
      <p:sp>
        <p:nvSpPr>
          <p:cNvPr id="3" name="Shape 1"/>
          <p:cNvSpPr/>
          <p:nvPr/>
        </p:nvSpPr>
        <p:spPr>
          <a:xfrm>
            <a:off x="457200" y="4886325"/>
            <a:ext cx="8229600" cy="27432"/>
          </a:xfrm>
          <a:prstGeom prst="rect">
            <a:avLst/>
          </a:prstGeom>
          <a:solidFill>
            <a:srgbClr val="E94560"/>
          </a:solidFill>
          <a:ln/>
        </p:spPr>
      </p:sp>
      <p:sp>
        <p:nvSpPr>
          <p:cNvPr id="4" name="Shape 2"/>
          <p:cNvSpPr/>
          <p:nvPr/>
        </p:nvSpPr>
        <p:spPr>
          <a:xfrm>
            <a:off x="1392399" y="2305355"/>
            <a:ext cx="182880" cy="182880"/>
          </a:xfrm>
          <a:prstGeom prst="triangle">
            <a:avLst/>
          </a:prstGeom>
          <a:noFill/>
          <a:ln w="1270">
            <a:solidFill>
              <a:srgbClr val="CEB0B7"/>
            </a:solidFill>
            <a:prstDash val="solid"/>
          </a:ln>
        </p:spPr>
      </p:sp>
      <p:sp>
        <p:nvSpPr>
          <p:cNvPr id="5" name="Shape 3"/>
          <p:cNvSpPr/>
          <p:nvPr/>
        </p:nvSpPr>
        <p:spPr>
          <a:xfrm>
            <a:off x="6878966" y="412029"/>
            <a:ext cx="182880" cy="182880"/>
          </a:xfrm>
          <a:prstGeom prst="triangle">
            <a:avLst/>
          </a:prstGeom>
          <a:noFill/>
          <a:ln w="1270">
            <a:solidFill>
              <a:srgbClr val="51EBEC"/>
            </a:solidFill>
            <a:prstDash val="solid"/>
          </a:ln>
        </p:spPr>
      </p:sp>
      <p:sp>
        <p:nvSpPr>
          <p:cNvPr id="6" name="Shape 4"/>
          <p:cNvSpPr/>
          <p:nvPr/>
        </p:nvSpPr>
        <p:spPr>
          <a:xfrm>
            <a:off x="1816626" y="4481744"/>
            <a:ext cx="182880" cy="182880"/>
          </a:xfrm>
          <a:prstGeom prst="rect">
            <a:avLst/>
          </a:prstGeom>
          <a:noFill/>
          <a:ln w="1270">
            <a:solidFill>
              <a:srgbClr val="1A0731"/>
            </a:solidFill>
            <a:prstDash val="solid"/>
          </a:ln>
        </p:spPr>
      </p:sp>
      <p:sp>
        <p:nvSpPr>
          <p:cNvPr id="7" name="Shape 5"/>
          <p:cNvSpPr/>
          <p:nvPr/>
        </p:nvSpPr>
        <p:spPr>
          <a:xfrm>
            <a:off x="1853822" y="2386283"/>
            <a:ext cx="182880" cy="182880"/>
          </a:xfrm>
          <a:prstGeom prst="sun">
            <a:avLst/>
          </a:prstGeom>
          <a:noFill/>
          <a:ln w="1270">
            <a:solidFill>
              <a:srgbClr val="57FF81"/>
            </a:solidFill>
            <a:prstDash val="solid"/>
          </a:ln>
        </p:spPr>
      </p:sp>
      <p:sp>
        <p:nvSpPr>
          <p:cNvPr id="8" name="Shape 6"/>
          <p:cNvSpPr/>
          <p:nvPr/>
        </p:nvSpPr>
        <p:spPr>
          <a:xfrm>
            <a:off x="5814999" y="2386917"/>
            <a:ext cx="182880" cy="182880"/>
          </a:xfrm>
          <a:prstGeom prst="rect">
            <a:avLst/>
          </a:prstGeom>
          <a:noFill/>
          <a:ln w="1270">
            <a:solidFill>
              <a:srgbClr val="737302"/>
            </a:solidFill>
            <a:prstDash val="solid"/>
          </a:ln>
        </p:spPr>
      </p:sp>
      <p:sp>
        <p:nvSpPr>
          <p:cNvPr id="9" name="Text 7"/>
          <p:cNvSpPr/>
          <p:nvPr/>
        </p:nvSpPr>
        <p:spPr>
          <a:xfrm>
            <a:off x="457200" y="548640"/>
            <a:ext cx="8229600" cy="914400"/>
          </a:xfrm>
          <a:prstGeom prst="rect">
            <a:avLst/>
          </a:prstGeom>
          <a:noFill/>
          <a:ln/>
        </p:spPr>
        <p:txBody>
          <a:bodyPr wrap="square" rtlCol="0" anchor="ctr"/>
          <a:lstStyle/>
          <a:p>
            <a:pPr algn="ctr" indent="0" marL="0">
              <a:buNone/>
            </a:pPr>
            <a:r>
              <a:rPr lang="en-US" sz="3200" b="1" dirty="0">
                <a:solidFill>
                  <a:srgbClr val="E94560"/>
                </a:solidFill>
                <a:latin typeface="Montserrat" pitchFamily="34" charset="0"/>
                <a:ea typeface="Montserrat" pitchFamily="34" charset="-122"/>
                <a:cs typeface="Montserrat" pitchFamily="34" charset="-120"/>
              </a:rPr>
              <a:t>Color Theory: A Beginner's Guide</a:t>
            </a:r>
            <a:endParaRPr lang="en-US" sz="3200" dirty="0"/>
          </a:p>
        </p:txBody>
      </p:sp>
      <p:sp>
        <p:nvSpPr>
          <p:cNvPr id="10" name="Text 8"/>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Welcome! This presentation will cover: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RGB:</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Red, Green, Blue - Colors for screens.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CMYK: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Cyan, Magenta, Yellow, Key (Black) - Colors for printing.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HSB:</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Hue, Saturation, Brightness - A more intuitive color model.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Hex Codes: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shorthand for RGB colors.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Complementary Colors: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Finding colors that look good together.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Let's dive in!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1" name="Text 9"/>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a:t>
            </a:r>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726635" y="2448507"/>
            <a:ext cx="182880" cy="182880"/>
          </a:xfrm>
          <a:prstGeom prst="sun">
            <a:avLst/>
          </a:prstGeom>
          <a:noFill/>
          <a:ln w="1270">
            <a:solidFill>
              <a:srgbClr val="C23433"/>
            </a:solidFill>
            <a:prstDash val="solid"/>
          </a:ln>
        </p:spPr>
      </p:sp>
      <p:sp>
        <p:nvSpPr>
          <p:cNvPr id="7" name="Shape 5"/>
          <p:cNvSpPr/>
          <p:nvPr/>
        </p:nvSpPr>
        <p:spPr>
          <a:xfrm>
            <a:off x="360613" y="767754"/>
            <a:ext cx="182880" cy="182880"/>
          </a:xfrm>
          <a:prstGeom prst="rect">
            <a:avLst/>
          </a:prstGeom>
          <a:noFill/>
          <a:ln w="1270">
            <a:solidFill>
              <a:srgbClr val="5BE812"/>
            </a:solidFill>
            <a:prstDash val="solid"/>
          </a:ln>
        </p:spPr>
      </p:sp>
      <p:sp>
        <p:nvSpPr>
          <p:cNvPr id="8" name="Shape 6"/>
          <p:cNvSpPr/>
          <p:nvPr/>
        </p:nvSpPr>
        <p:spPr>
          <a:xfrm>
            <a:off x="5464636" y="346808"/>
            <a:ext cx="182880" cy="182880"/>
          </a:xfrm>
          <a:prstGeom prst="cube">
            <a:avLst/>
          </a:prstGeom>
          <a:noFill/>
          <a:ln w="1270">
            <a:solidFill>
              <a:srgbClr val="1E8EFD"/>
            </a:solidFill>
            <a:prstDash val="solid"/>
          </a:ln>
        </p:spPr>
      </p:sp>
      <p:sp>
        <p:nvSpPr>
          <p:cNvPr id="9" name="Shape 7"/>
          <p:cNvSpPr/>
          <p:nvPr/>
        </p:nvSpPr>
        <p:spPr>
          <a:xfrm>
            <a:off x="1139864" y="590036"/>
            <a:ext cx="182880" cy="182880"/>
          </a:xfrm>
          <a:prstGeom prst="cube">
            <a:avLst/>
          </a:prstGeom>
          <a:noFill/>
          <a:ln w="1270">
            <a:solidFill>
              <a:srgbClr val="F5EC78"/>
            </a:solidFill>
            <a:prstDash val="solid"/>
          </a:ln>
        </p:spPr>
      </p:sp>
      <p:sp>
        <p:nvSpPr>
          <p:cNvPr id="10" name="Shape 8"/>
          <p:cNvSpPr/>
          <p:nvPr/>
        </p:nvSpPr>
        <p:spPr>
          <a:xfrm>
            <a:off x="5559681" y="2698291"/>
            <a:ext cx="182880" cy="182880"/>
          </a:xfrm>
          <a:prstGeom prst="cube">
            <a:avLst/>
          </a:prstGeom>
          <a:noFill/>
          <a:ln w="1270">
            <a:solidFill>
              <a:srgbClr val="1C7B8C"/>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Finding Complementary Colors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Color Wheel: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easiest way to find complementary colors is to use a color wheel.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Online Tools: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Many online color palette generators will automatically show you the complementary color.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Experiment: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Don't be afraid to try different shades and tints of complementary colors to find the perfect combination.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10</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872219" y="257492"/>
            <a:ext cx="182880" cy="182880"/>
          </a:xfrm>
          <a:prstGeom prst="triangle">
            <a:avLst/>
          </a:prstGeom>
          <a:noFill/>
          <a:ln w="1270">
            <a:solidFill>
              <a:srgbClr val="11F327"/>
            </a:solidFill>
            <a:prstDash val="solid"/>
          </a:ln>
        </p:spPr>
      </p:sp>
      <p:sp>
        <p:nvSpPr>
          <p:cNvPr id="7" name="Shape 5"/>
          <p:cNvSpPr/>
          <p:nvPr/>
        </p:nvSpPr>
        <p:spPr>
          <a:xfrm>
            <a:off x="678447" y="2093492"/>
            <a:ext cx="182880" cy="182880"/>
          </a:xfrm>
          <a:prstGeom prst="cube">
            <a:avLst/>
          </a:prstGeom>
          <a:noFill/>
          <a:ln w="1270">
            <a:solidFill>
              <a:srgbClr val="129DF2"/>
            </a:solidFill>
            <a:prstDash val="solid"/>
          </a:ln>
        </p:spPr>
      </p:sp>
      <p:sp>
        <p:nvSpPr>
          <p:cNvPr id="8" name="Shape 6"/>
          <p:cNvSpPr/>
          <p:nvPr/>
        </p:nvSpPr>
        <p:spPr>
          <a:xfrm>
            <a:off x="997428" y="316209"/>
            <a:ext cx="182880" cy="182880"/>
          </a:xfrm>
          <a:prstGeom prst="sun">
            <a:avLst/>
          </a:prstGeom>
          <a:noFill/>
          <a:ln w="1270">
            <a:solidFill>
              <a:srgbClr val="A2F280"/>
            </a:solidFill>
            <a:prstDash val="solid"/>
          </a:ln>
        </p:spPr>
      </p:sp>
      <p:sp>
        <p:nvSpPr>
          <p:cNvPr id="9" name="Shape 7"/>
          <p:cNvSpPr/>
          <p:nvPr/>
        </p:nvSpPr>
        <p:spPr>
          <a:xfrm>
            <a:off x="8107768" y="3123166"/>
            <a:ext cx="182880" cy="182880"/>
          </a:xfrm>
          <a:prstGeom prst="cube">
            <a:avLst/>
          </a:prstGeom>
          <a:noFill/>
          <a:ln w="1270">
            <a:solidFill>
              <a:srgbClr val="E16DD8"/>
            </a:solidFill>
            <a:prstDash val="solid"/>
          </a:ln>
        </p:spPr>
      </p:sp>
      <p:sp>
        <p:nvSpPr>
          <p:cNvPr id="10" name="Shape 8"/>
          <p:cNvSpPr/>
          <p:nvPr/>
        </p:nvSpPr>
        <p:spPr>
          <a:xfrm>
            <a:off x="7231091" y="229904"/>
            <a:ext cx="182880" cy="182880"/>
          </a:xfrm>
          <a:prstGeom prst="sun">
            <a:avLst/>
          </a:prstGeom>
          <a:noFill/>
          <a:ln w="1270">
            <a:solidFill>
              <a:srgbClr val="F5BFD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Using Complementary Colors in Design</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Websites: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a primary color for your website's background and a complementary color for buttons or calls to action.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Logos: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bold combination of complementary colors can make your logo stand out.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Art: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Artists often use complementary colors to create vibrant and dynamic paintings.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Photography: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Look for scenes where complementary colors naturally occur to create visually appealing photos.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11</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368504" y="1984037"/>
            <a:ext cx="182880" cy="182880"/>
          </a:xfrm>
          <a:prstGeom prst="sun">
            <a:avLst/>
          </a:prstGeom>
          <a:noFill/>
          <a:ln w="1270">
            <a:solidFill>
              <a:srgbClr val="AE2B0F"/>
            </a:solidFill>
            <a:prstDash val="solid"/>
          </a:ln>
        </p:spPr>
      </p:sp>
      <p:sp>
        <p:nvSpPr>
          <p:cNvPr id="7" name="Shape 5"/>
          <p:cNvSpPr/>
          <p:nvPr/>
        </p:nvSpPr>
        <p:spPr>
          <a:xfrm>
            <a:off x="5119875" y="1203726"/>
            <a:ext cx="182880" cy="182880"/>
          </a:xfrm>
          <a:prstGeom prst="triangle">
            <a:avLst/>
          </a:prstGeom>
          <a:noFill/>
          <a:ln w="1270">
            <a:solidFill>
              <a:srgbClr val="6E5D1C"/>
            </a:solidFill>
            <a:prstDash val="solid"/>
          </a:ln>
        </p:spPr>
      </p:sp>
      <p:sp>
        <p:nvSpPr>
          <p:cNvPr id="8" name="Shape 6"/>
          <p:cNvSpPr/>
          <p:nvPr/>
        </p:nvSpPr>
        <p:spPr>
          <a:xfrm>
            <a:off x="2928696" y="4285374"/>
            <a:ext cx="182880" cy="182880"/>
          </a:xfrm>
          <a:prstGeom prst="rect">
            <a:avLst/>
          </a:prstGeom>
          <a:noFill/>
          <a:ln w="1270">
            <a:solidFill>
              <a:srgbClr val="E6EC6D"/>
            </a:solidFill>
            <a:prstDash val="solid"/>
          </a:ln>
        </p:spPr>
      </p:sp>
      <p:sp>
        <p:nvSpPr>
          <p:cNvPr id="9" name="Shape 7"/>
          <p:cNvSpPr/>
          <p:nvPr/>
        </p:nvSpPr>
        <p:spPr>
          <a:xfrm>
            <a:off x="6282612" y="247875"/>
            <a:ext cx="182880" cy="182880"/>
          </a:xfrm>
          <a:prstGeom prst="sun">
            <a:avLst/>
          </a:prstGeom>
          <a:noFill/>
          <a:ln w="1270">
            <a:solidFill>
              <a:srgbClr val="9A5D9C"/>
            </a:solidFill>
            <a:prstDash val="solid"/>
          </a:ln>
        </p:spPr>
      </p:sp>
      <p:sp>
        <p:nvSpPr>
          <p:cNvPr id="10" name="Shape 8"/>
          <p:cNvSpPr/>
          <p:nvPr/>
        </p:nvSpPr>
        <p:spPr>
          <a:xfrm>
            <a:off x="6589283" y="1157901"/>
            <a:ext cx="182880" cy="182880"/>
          </a:xfrm>
          <a:prstGeom prst="cube">
            <a:avLst/>
          </a:prstGeom>
          <a:noFill/>
          <a:ln w="1270">
            <a:solidFill>
              <a:srgbClr val="4D78C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Triadic Colors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they 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Three colors that are equally spaced on the color wheel.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How they work: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Create a balanced and harmonious color scheme.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Red, Yellow, and Blue; Green, Orange, and Violet.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12</a:t>
            </a:r>
            <a:endParaRPr lang="en-US" sz="1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963928" y="4474775"/>
            <a:ext cx="182880" cy="182880"/>
          </a:xfrm>
          <a:prstGeom prst="rect">
            <a:avLst/>
          </a:prstGeom>
          <a:noFill/>
          <a:ln w="1270">
            <a:solidFill>
              <a:srgbClr val="3C9929"/>
            </a:solidFill>
            <a:prstDash val="solid"/>
          </a:ln>
        </p:spPr>
      </p:sp>
      <p:sp>
        <p:nvSpPr>
          <p:cNvPr id="7" name="Shape 5"/>
          <p:cNvSpPr/>
          <p:nvPr/>
        </p:nvSpPr>
        <p:spPr>
          <a:xfrm>
            <a:off x="1754588" y="2550284"/>
            <a:ext cx="182880" cy="182880"/>
          </a:xfrm>
          <a:prstGeom prst="cube">
            <a:avLst/>
          </a:prstGeom>
          <a:noFill/>
          <a:ln w="1270">
            <a:solidFill>
              <a:srgbClr val="B1BCAF"/>
            </a:solidFill>
            <a:prstDash val="solid"/>
          </a:ln>
        </p:spPr>
      </p:sp>
      <p:sp>
        <p:nvSpPr>
          <p:cNvPr id="8" name="Shape 6"/>
          <p:cNvSpPr/>
          <p:nvPr/>
        </p:nvSpPr>
        <p:spPr>
          <a:xfrm>
            <a:off x="3406948" y="918170"/>
            <a:ext cx="182880" cy="182880"/>
          </a:xfrm>
          <a:prstGeom prst="sun">
            <a:avLst/>
          </a:prstGeom>
          <a:noFill/>
          <a:ln w="1270">
            <a:solidFill>
              <a:srgbClr val="137148"/>
            </a:solidFill>
            <a:prstDash val="solid"/>
          </a:ln>
        </p:spPr>
      </p:sp>
      <p:sp>
        <p:nvSpPr>
          <p:cNvPr id="9" name="Shape 7"/>
          <p:cNvSpPr/>
          <p:nvPr/>
        </p:nvSpPr>
        <p:spPr>
          <a:xfrm>
            <a:off x="7489641" y="1191374"/>
            <a:ext cx="182880" cy="182880"/>
          </a:xfrm>
          <a:prstGeom prst="sun">
            <a:avLst/>
          </a:prstGeom>
          <a:noFill/>
          <a:ln w="1270">
            <a:solidFill>
              <a:srgbClr val="50AE49"/>
            </a:solidFill>
            <a:prstDash val="solid"/>
          </a:ln>
        </p:spPr>
      </p:sp>
      <p:sp>
        <p:nvSpPr>
          <p:cNvPr id="10" name="Shape 8"/>
          <p:cNvSpPr/>
          <p:nvPr/>
        </p:nvSpPr>
        <p:spPr>
          <a:xfrm>
            <a:off x="1280058" y="2273621"/>
            <a:ext cx="182880" cy="182880"/>
          </a:xfrm>
          <a:prstGeom prst="rect">
            <a:avLst/>
          </a:prstGeom>
          <a:noFill/>
          <a:ln w="1270">
            <a:solidFill>
              <a:srgbClr val="30E2A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Analogous Colors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they 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Colors that are next to each other on the color wheel.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How they work: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Create a harmonious and calming color scheme.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Blue, Blue-Green, and Green; Red, Red-Orange, and Orange.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13</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24275" y="2483368"/>
            <a:ext cx="182880" cy="182880"/>
          </a:xfrm>
          <a:prstGeom prst="sun">
            <a:avLst/>
          </a:prstGeom>
          <a:noFill/>
          <a:ln w="1270">
            <a:solidFill>
              <a:srgbClr val="EF82D4"/>
            </a:solidFill>
            <a:prstDash val="solid"/>
          </a:ln>
        </p:spPr>
      </p:sp>
      <p:sp>
        <p:nvSpPr>
          <p:cNvPr id="7" name="Shape 5"/>
          <p:cNvSpPr/>
          <p:nvPr/>
        </p:nvSpPr>
        <p:spPr>
          <a:xfrm>
            <a:off x="6056184" y="133826"/>
            <a:ext cx="182880" cy="182880"/>
          </a:xfrm>
          <a:prstGeom prst="cube">
            <a:avLst/>
          </a:prstGeom>
          <a:noFill/>
          <a:ln w="1270">
            <a:solidFill>
              <a:srgbClr val="0C7463"/>
            </a:solidFill>
            <a:prstDash val="solid"/>
          </a:ln>
        </p:spPr>
      </p:sp>
      <p:sp>
        <p:nvSpPr>
          <p:cNvPr id="8" name="Shape 6"/>
          <p:cNvSpPr/>
          <p:nvPr/>
        </p:nvSpPr>
        <p:spPr>
          <a:xfrm>
            <a:off x="5632633" y="783654"/>
            <a:ext cx="182880" cy="182880"/>
          </a:xfrm>
          <a:prstGeom prst="rect">
            <a:avLst/>
          </a:prstGeom>
          <a:noFill/>
          <a:ln w="1270">
            <a:solidFill>
              <a:srgbClr val="7C1475"/>
            </a:solidFill>
            <a:prstDash val="solid"/>
          </a:ln>
        </p:spPr>
      </p:sp>
      <p:sp>
        <p:nvSpPr>
          <p:cNvPr id="9" name="Shape 7"/>
          <p:cNvSpPr/>
          <p:nvPr/>
        </p:nvSpPr>
        <p:spPr>
          <a:xfrm>
            <a:off x="5351643" y="560235"/>
            <a:ext cx="182880" cy="182880"/>
          </a:xfrm>
          <a:prstGeom prst="rect">
            <a:avLst/>
          </a:prstGeom>
          <a:noFill/>
          <a:ln w="1270">
            <a:solidFill>
              <a:srgbClr val="79F989"/>
            </a:solidFill>
            <a:prstDash val="solid"/>
          </a:ln>
        </p:spPr>
      </p:sp>
      <p:sp>
        <p:nvSpPr>
          <p:cNvPr id="10" name="Shape 8"/>
          <p:cNvSpPr/>
          <p:nvPr/>
        </p:nvSpPr>
        <p:spPr>
          <a:xfrm>
            <a:off x="6963534" y="2566448"/>
            <a:ext cx="182880" cy="182880"/>
          </a:xfrm>
          <a:prstGeom prst="cube">
            <a:avLst/>
          </a:prstGeom>
          <a:noFill/>
          <a:ln w="1270">
            <a:solidFill>
              <a:srgbClr val="61D7A4"/>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Monochromatic Colors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they 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Different shades and tints of a single color.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How they work: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Create a simple and elegant color scheme.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Light Blue, Blue, and Dark Blue.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14</a:t>
            </a:r>
            <a:endParaRPr lang="en-US" sz="1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5209318" y="3878193"/>
            <a:ext cx="182880" cy="182880"/>
          </a:xfrm>
          <a:prstGeom prst="cube">
            <a:avLst/>
          </a:prstGeom>
          <a:noFill/>
          <a:ln w="1270">
            <a:solidFill>
              <a:srgbClr val="DCA932"/>
            </a:solidFill>
            <a:prstDash val="solid"/>
          </a:ln>
        </p:spPr>
      </p:sp>
      <p:sp>
        <p:nvSpPr>
          <p:cNvPr id="7" name="Shape 5"/>
          <p:cNvSpPr/>
          <p:nvPr/>
        </p:nvSpPr>
        <p:spPr>
          <a:xfrm>
            <a:off x="859716" y="4140185"/>
            <a:ext cx="182880" cy="182880"/>
          </a:xfrm>
          <a:prstGeom prst="rect">
            <a:avLst/>
          </a:prstGeom>
          <a:noFill/>
          <a:ln w="1270">
            <a:solidFill>
              <a:srgbClr val="008755"/>
            </a:solidFill>
            <a:prstDash val="solid"/>
          </a:ln>
        </p:spPr>
      </p:sp>
      <p:sp>
        <p:nvSpPr>
          <p:cNvPr id="8" name="Shape 6"/>
          <p:cNvSpPr/>
          <p:nvPr/>
        </p:nvSpPr>
        <p:spPr>
          <a:xfrm>
            <a:off x="4714786" y="471414"/>
            <a:ext cx="182880" cy="182880"/>
          </a:xfrm>
          <a:prstGeom prst="triangle">
            <a:avLst/>
          </a:prstGeom>
          <a:noFill/>
          <a:ln w="1270">
            <a:solidFill>
              <a:srgbClr val="473F33"/>
            </a:solidFill>
            <a:prstDash val="solid"/>
          </a:ln>
        </p:spPr>
      </p:sp>
      <p:sp>
        <p:nvSpPr>
          <p:cNvPr id="9" name="Shape 7"/>
          <p:cNvSpPr/>
          <p:nvPr/>
        </p:nvSpPr>
        <p:spPr>
          <a:xfrm>
            <a:off x="1904503" y="2946503"/>
            <a:ext cx="182880" cy="182880"/>
          </a:xfrm>
          <a:prstGeom prst="cube">
            <a:avLst/>
          </a:prstGeom>
          <a:noFill/>
          <a:ln w="1270">
            <a:solidFill>
              <a:srgbClr val="68F391"/>
            </a:solidFill>
            <a:prstDash val="solid"/>
          </a:ln>
        </p:spPr>
      </p:sp>
      <p:sp>
        <p:nvSpPr>
          <p:cNvPr id="10" name="Shape 8"/>
          <p:cNvSpPr/>
          <p:nvPr/>
        </p:nvSpPr>
        <p:spPr>
          <a:xfrm>
            <a:off x="1079878" y="2350191"/>
            <a:ext cx="182880" cy="182880"/>
          </a:xfrm>
          <a:prstGeom prst="sun">
            <a:avLst/>
          </a:prstGeom>
          <a:noFill/>
          <a:ln w="1270">
            <a:solidFill>
              <a:srgbClr val="358A5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Color Accessibility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Contrast: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Ensure sufficient contrast between text and background colors, especially for users with visual impairments.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Colorblindness: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Be mindful of how colorblind users perceive colors. Avoid relying solely on color to convey important information.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Tools: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 color contrast checkers and simulators to assess accessibility.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15</a:t>
            </a:r>
            <a:endParaRPr lang="en-US"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38246" y="3808741"/>
            <a:ext cx="182880" cy="182880"/>
          </a:xfrm>
          <a:prstGeom prst="triangle">
            <a:avLst/>
          </a:prstGeom>
          <a:noFill/>
          <a:ln w="1270">
            <a:solidFill>
              <a:srgbClr val="DD5BBD"/>
            </a:solidFill>
            <a:prstDash val="solid"/>
          </a:ln>
        </p:spPr>
      </p:sp>
      <p:sp>
        <p:nvSpPr>
          <p:cNvPr id="7" name="Shape 5"/>
          <p:cNvSpPr/>
          <p:nvPr/>
        </p:nvSpPr>
        <p:spPr>
          <a:xfrm>
            <a:off x="3038071" y="4322866"/>
            <a:ext cx="182880" cy="182880"/>
          </a:xfrm>
          <a:prstGeom prst="rect">
            <a:avLst/>
          </a:prstGeom>
          <a:noFill/>
          <a:ln w="1270">
            <a:solidFill>
              <a:srgbClr val="AE86FD"/>
            </a:solidFill>
            <a:prstDash val="solid"/>
          </a:ln>
        </p:spPr>
      </p:sp>
      <p:sp>
        <p:nvSpPr>
          <p:cNvPr id="8" name="Shape 6"/>
          <p:cNvSpPr/>
          <p:nvPr/>
        </p:nvSpPr>
        <p:spPr>
          <a:xfrm>
            <a:off x="5511678" y="1697455"/>
            <a:ext cx="182880" cy="182880"/>
          </a:xfrm>
          <a:prstGeom prst="sun">
            <a:avLst/>
          </a:prstGeom>
          <a:noFill/>
          <a:ln w="1270">
            <a:solidFill>
              <a:srgbClr val="8529F6"/>
            </a:solidFill>
            <a:prstDash val="solid"/>
          </a:ln>
        </p:spPr>
      </p:sp>
      <p:sp>
        <p:nvSpPr>
          <p:cNvPr id="9" name="Shape 7"/>
          <p:cNvSpPr/>
          <p:nvPr/>
        </p:nvSpPr>
        <p:spPr>
          <a:xfrm>
            <a:off x="1651286" y="2822727"/>
            <a:ext cx="182880" cy="182880"/>
          </a:xfrm>
          <a:prstGeom prst="rect">
            <a:avLst/>
          </a:prstGeom>
          <a:noFill/>
          <a:ln w="1270">
            <a:solidFill>
              <a:srgbClr val="41B94B"/>
            </a:solidFill>
            <a:prstDash val="solid"/>
          </a:ln>
        </p:spPr>
      </p:sp>
      <p:sp>
        <p:nvSpPr>
          <p:cNvPr id="10" name="Shape 8"/>
          <p:cNvSpPr/>
          <p:nvPr/>
        </p:nvSpPr>
        <p:spPr>
          <a:xfrm>
            <a:off x="3448188" y="4040632"/>
            <a:ext cx="182880" cy="182880"/>
          </a:xfrm>
          <a:prstGeom prst="triangle">
            <a:avLst/>
          </a:prstGeom>
          <a:noFill/>
          <a:ln w="1270">
            <a:solidFill>
              <a:srgbClr val="D6D8F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Color Psychology</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Excitement, energy, passion.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Blue: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Calmness, trust, stability.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Yellow: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Happiness, optimism, creativity.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Green: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Nature, growth, harmony.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Purple: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Royalty, luxury, mystery.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16</a:t>
            </a:r>
            <a:endParaRPr lang="en-US" sz="1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711148" y="2753021"/>
            <a:ext cx="182880" cy="182880"/>
          </a:xfrm>
          <a:prstGeom prst="cube">
            <a:avLst/>
          </a:prstGeom>
          <a:noFill/>
          <a:ln w="1270">
            <a:solidFill>
              <a:srgbClr val="2C753D"/>
            </a:solidFill>
            <a:prstDash val="solid"/>
          </a:ln>
        </p:spPr>
      </p:sp>
      <p:sp>
        <p:nvSpPr>
          <p:cNvPr id="7" name="Shape 5"/>
          <p:cNvSpPr/>
          <p:nvPr/>
        </p:nvSpPr>
        <p:spPr>
          <a:xfrm>
            <a:off x="1004130" y="3909135"/>
            <a:ext cx="182880" cy="182880"/>
          </a:xfrm>
          <a:prstGeom prst="triangle">
            <a:avLst/>
          </a:prstGeom>
          <a:noFill/>
          <a:ln w="1270">
            <a:solidFill>
              <a:srgbClr val="EF2ED5"/>
            </a:solidFill>
            <a:prstDash val="solid"/>
          </a:ln>
        </p:spPr>
      </p:sp>
      <p:sp>
        <p:nvSpPr>
          <p:cNvPr id="8" name="Shape 6"/>
          <p:cNvSpPr/>
          <p:nvPr/>
        </p:nvSpPr>
        <p:spPr>
          <a:xfrm>
            <a:off x="1853875" y="3267335"/>
            <a:ext cx="182880" cy="182880"/>
          </a:xfrm>
          <a:prstGeom prst="cube">
            <a:avLst/>
          </a:prstGeom>
          <a:noFill/>
          <a:ln w="1270">
            <a:solidFill>
              <a:srgbClr val="4FF3DF"/>
            </a:solidFill>
            <a:prstDash val="solid"/>
          </a:ln>
        </p:spPr>
      </p:sp>
      <p:sp>
        <p:nvSpPr>
          <p:cNvPr id="9" name="Shape 7"/>
          <p:cNvSpPr/>
          <p:nvPr/>
        </p:nvSpPr>
        <p:spPr>
          <a:xfrm>
            <a:off x="4322839" y="3519882"/>
            <a:ext cx="182880" cy="182880"/>
          </a:xfrm>
          <a:prstGeom prst="sun">
            <a:avLst/>
          </a:prstGeom>
          <a:noFill/>
          <a:ln w="1270">
            <a:solidFill>
              <a:srgbClr val="2C5C5E"/>
            </a:solidFill>
            <a:prstDash val="solid"/>
          </a:ln>
        </p:spPr>
      </p:sp>
      <p:sp>
        <p:nvSpPr>
          <p:cNvPr id="10" name="Shape 8"/>
          <p:cNvSpPr/>
          <p:nvPr/>
        </p:nvSpPr>
        <p:spPr>
          <a:xfrm>
            <a:off x="1598862" y="2697185"/>
            <a:ext cx="182880" cy="182880"/>
          </a:xfrm>
          <a:prstGeom prst="triangle">
            <a:avLst/>
          </a:prstGeom>
          <a:noFill/>
          <a:ln w="1270">
            <a:solidFill>
              <a:srgbClr val="B620F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Tools for Color Selection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Adobe Color: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web-based tool for creating and exploring color palettes.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Coolors: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super fast color scheme generator.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Paletton: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Another color scheme designer with more options.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ColorZilla (Browser Extension):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browser extension for identifying colors on any webpage.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17</a:t>
            </a:r>
            <a:endParaRPr lang="en-US"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894258" y="1355133"/>
            <a:ext cx="182880" cy="182880"/>
          </a:xfrm>
          <a:prstGeom prst="rect">
            <a:avLst/>
          </a:prstGeom>
          <a:noFill/>
          <a:ln w="1270">
            <a:solidFill>
              <a:srgbClr val="1FB1B2"/>
            </a:solidFill>
            <a:prstDash val="solid"/>
          </a:ln>
        </p:spPr>
      </p:sp>
      <p:sp>
        <p:nvSpPr>
          <p:cNvPr id="7" name="Shape 5"/>
          <p:cNvSpPr/>
          <p:nvPr/>
        </p:nvSpPr>
        <p:spPr>
          <a:xfrm>
            <a:off x="2206091" y="4194614"/>
            <a:ext cx="182880" cy="182880"/>
          </a:xfrm>
          <a:prstGeom prst="sun">
            <a:avLst/>
          </a:prstGeom>
          <a:noFill/>
          <a:ln w="1270">
            <a:solidFill>
              <a:srgbClr val="08BE09"/>
            </a:solidFill>
            <a:prstDash val="solid"/>
          </a:ln>
        </p:spPr>
      </p:sp>
      <p:sp>
        <p:nvSpPr>
          <p:cNvPr id="8" name="Shape 6"/>
          <p:cNvSpPr/>
          <p:nvPr/>
        </p:nvSpPr>
        <p:spPr>
          <a:xfrm>
            <a:off x="2963479" y="3351623"/>
            <a:ext cx="182880" cy="182880"/>
          </a:xfrm>
          <a:prstGeom prst="sun">
            <a:avLst/>
          </a:prstGeom>
          <a:noFill/>
          <a:ln w="1270">
            <a:solidFill>
              <a:srgbClr val="8A476A"/>
            </a:solidFill>
            <a:prstDash val="solid"/>
          </a:ln>
        </p:spPr>
      </p:sp>
      <p:sp>
        <p:nvSpPr>
          <p:cNvPr id="9" name="Shape 7"/>
          <p:cNvSpPr/>
          <p:nvPr/>
        </p:nvSpPr>
        <p:spPr>
          <a:xfrm>
            <a:off x="5251029" y="4407227"/>
            <a:ext cx="182880" cy="182880"/>
          </a:xfrm>
          <a:prstGeom prst="rect">
            <a:avLst/>
          </a:prstGeom>
          <a:noFill/>
          <a:ln w="1270">
            <a:solidFill>
              <a:srgbClr val="FC6818"/>
            </a:solidFill>
            <a:prstDash val="solid"/>
          </a:ln>
        </p:spPr>
      </p:sp>
      <p:sp>
        <p:nvSpPr>
          <p:cNvPr id="10" name="Shape 8"/>
          <p:cNvSpPr/>
          <p:nvPr/>
        </p:nvSpPr>
        <p:spPr>
          <a:xfrm>
            <a:off x="3358249" y="2652256"/>
            <a:ext cx="182880" cy="182880"/>
          </a:xfrm>
          <a:prstGeom prst="sun">
            <a:avLst/>
          </a:prstGeom>
          <a:noFill/>
          <a:ln w="1270">
            <a:solidFill>
              <a:srgbClr val="2331CF"/>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Common Mistakes to Avoid</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Overusing too many colors: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Keep it simple; use a limited palette.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Ignoring contrast: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Ensure sufficient contrast for readability.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Using colors without a purpose: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Colors should enhance the message, not distract from it.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Not considering your audience: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Choose colors that resonate with your target audience.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18</a:t>
            </a: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8145505" y="4339817"/>
            <a:ext cx="182880" cy="182880"/>
          </a:xfrm>
          <a:prstGeom prst="triangle">
            <a:avLst/>
          </a:prstGeom>
          <a:noFill/>
          <a:ln w="1270">
            <a:solidFill>
              <a:srgbClr val="D4A384"/>
            </a:solidFill>
            <a:prstDash val="solid"/>
          </a:ln>
        </p:spPr>
      </p:sp>
      <p:sp>
        <p:nvSpPr>
          <p:cNvPr id="7" name="Shape 5"/>
          <p:cNvSpPr/>
          <p:nvPr/>
        </p:nvSpPr>
        <p:spPr>
          <a:xfrm>
            <a:off x="7061400" y="1965008"/>
            <a:ext cx="182880" cy="182880"/>
          </a:xfrm>
          <a:prstGeom prst="triangle">
            <a:avLst/>
          </a:prstGeom>
          <a:noFill/>
          <a:ln w="1270">
            <a:solidFill>
              <a:srgbClr val="E222F3"/>
            </a:solidFill>
            <a:prstDash val="solid"/>
          </a:ln>
        </p:spPr>
      </p:sp>
      <p:sp>
        <p:nvSpPr>
          <p:cNvPr id="8" name="Shape 6"/>
          <p:cNvSpPr/>
          <p:nvPr/>
        </p:nvSpPr>
        <p:spPr>
          <a:xfrm>
            <a:off x="2744852" y="153753"/>
            <a:ext cx="182880" cy="182880"/>
          </a:xfrm>
          <a:prstGeom prst="rect">
            <a:avLst/>
          </a:prstGeom>
          <a:noFill/>
          <a:ln w="1270">
            <a:solidFill>
              <a:srgbClr val="AAB44B"/>
            </a:solidFill>
            <a:prstDash val="solid"/>
          </a:ln>
        </p:spPr>
      </p:sp>
      <p:sp>
        <p:nvSpPr>
          <p:cNvPr id="9" name="Shape 7"/>
          <p:cNvSpPr/>
          <p:nvPr/>
        </p:nvSpPr>
        <p:spPr>
          <a:xfrm>
            <a:off x="1350573" y="4118630"/>
            <a:ext cx="182880" cy="182880"/>
          </a:xfrm>
          <a:prstGeom prst="triangle">
            <a:avLst/>
          </a:prstGeom>
          <a:noFill/>
          <a:ln w="1270">
            <a:solidFill>
              <a:srgbClr val="D77A47"/>
            </a:solidFill>
            <a:prstDash val="solid"/>
          </a:ln>
        </p:spPr>
      </p:sp>
      <p:sp>
        <p:nvSpPr>
          <p:cNvPr id="10" name="Shape 8"/>
          <p:cNvSpPr/>
          <p:nvPr/>
        </p:nvSpPr>
        <p:spPr>
          <a:xfrm>
            <a:off x="7113226" y="1664004"/>
            <a:ext cx="182880" cy="182880"/>
          </a:xfrm>
          <a:prstGeom prst="rect">
            <a:avLst/>
          </a:prstGeom>
          <a:noFill/>
          <a:ln w="1270">
            <a:solidFill>
              <a:srgbClr val="364B55"/>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Experimenting with Color</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Practice: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best way to learn about color is to experiment.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Try different combinations: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See what works and what doesn't.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Analyze existing designs: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Pay attention to the color choices in websites, logos, and art that you admire.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Don't be afraid to break the rules: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Color theory is a guideline, not a rigid set of rules.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19</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6179740" y="104779"/>
            <a:ext cx="182880" cy="182880"/>
          </a:xfrm>
          <a:prstGeom prst="sun">
            <a:avLst/>
          </a:prstGeom>
          <a:noFill/>
          <a:ln w="1270">
            <a:solidFill>
              <a:srgbClr val="96A006"/>
            </a:solidFill>
            <a:prstDash val="solid"/>
          </a:ln>
        </p:spPr>
      </p:sp>
      <p:sp>
        <p:nvSpPr>
          <p:cNvPr id="7" name="Shape 5"/>
          <p:cNvSpPr/>
          <p:nvPr/>
        </p:nvSpPr>
        <p:spPr>
          <a:xfrm>
            <a:off x="1378285" y="1742494"/>
            <a:ext cx="182880" cy="182880"/>
          </a:xfrm>
          <a:prstGeom prst="sun">
            <a:avLst/>
          </a:prstGeom>
          <a:noFill/>
          <a:ln w="1270">
            <a:solidFill>
              <a:srgbClr val="E247E6"/>
            </a:solidFill>
            <a:prstDash val="solid"/>
          </a:ln>
        </p:spPr>
      </p:sp>
      <p:sp>
        <p:nvSpPr>
          <p:cNvPr id="8" name="Shape 6"/>
          <p:cNvSpPr/>
          <p:nvPr/>
        </p:nvSpPr>
        <p:spPr>
          <a:xfrm>
            <a:off x="7570185" y="3119852"/>
            <a:ext cx="182880" cy="182880"/>
          </a:xfrm>
          <a:prstGeom prst="triangle">
            <a:avLst/>
          </a:prstGeom>
          <a:noFill/>
          <a:ln w="1270">
            <a:solidFill>
              <a:srgbClr val="B0808F"/>
            </a:solidFill>
            <a:prstDash val="solid"/>
          </a:ln>
        </p:spPr>
      </p:sp>
      <p:sp>
        <p:nvSpPr>
          <p:cNvPr id="9" name="Shape 7"/>
          <p:cNvSpPr/>
          <p:nvPr/>
        </p:nvSpPr>
        <p:spPr>
          <a:xfrm>
            <a:off x="6169119" y="1254947"/>
            <a:ext cx="182880" cy="182880"/>
          </a:xfrm>
          <a:prstGeom prst="cube">
            <a:avLst/>
          </a:prstGeom>
          <a:noFill/>
          <a:ln w="1270">
            <a:solidFill>
              <a:srgbClr val="7640DC"/>
            </a:solidFill>
            <a:prstDash val="solid"/>
          </a:ln>
        </p:spPr>
      </p:sp>
      <p:sp>
        <p:nvSpPr>
          <p:cNvPr id="10" name="Shape 8"/>
          <p:cNvSpPr/>
          <p:nvPr/>
        </p:nvSpPr>
        <p:spPr>
          <a:xfrm>
            <a:off x="5389209" y="1597649"/>
            <a:ext cx="182880" cy="182880"/>
          </a:xfrm>
          <a:prstGeom prst="sun">
            <a:avLst/>
          </a:prstGeom>
          <a:noFill/>
          <a:ln w="1270">
            <a:solidFill>
              <a:srgbClr val="343CD3"/>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RGB: Red, Green, Blue</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it 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RGB is an additive color model used for displaying images on screens (monitors, phones, TVs).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How it works: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Colors are created by mixing different amounts of red, green, and blue light.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Values: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Each color (Red, Green, Blue) has a value from 0 to 255.</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(255, 0, 0) = Red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 255, 0) = Green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 0, 255) = Blue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(255, 255, 255) = White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 0, 0) = Black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a:t>
            </a:r>
            <a:endParaRPr 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058391" y="1762781"/>
            <a:ext cx="182880" cy="182880"/>
          </a:xfrm>
          <a:prstGeom prst="rect">
            <a:avLst/>
          </a:prstGeom>
          <a:noFill/>
          <a:ln w="1270">
            <a:solidFill>
              <a:srgbClr val="4D1331"/>
            </a:solidFill>
            <a:prstDash val="solid"/>
          </a:ln>
        </p:spPr>
      </p:sp>
      <p:sp>
        <p:nvSpPr>
          <p:cNvPr id="7" name="Shape 5"/>
          <p:cNvSpPr/>
          <p:nvPr/>
        </p:nvSpPr>
        <p:spPr>
          <a:xfrm>
            <a:off x="4437142" y="1916376"/>
            <a:ext cx="182880" cy="182880"/>
          </a:xfrm>
          <a:prstGeom prst="cube">
            <a:avLst/>
          </a:prstGeom>
          <a:noFill/>
          <a:ln w="1270">
            <a:solidFill>
              <a:srgbClr val="0774DD"/>
            </a:solidFill>
            <a:prstDash val="solid"/>
          </a:ln>
        </p:spPr>
      </p:sp>
      <p:sp>
        <p:nvSpPr>
          <p:cNvPr id="8" name="Shape 6"/>
          <p:cNvSpPr/>
          <p:nvPr/>
        </p:nvSpPr>
        <p:spPr>
          <a:xfrm>
            <a:off x="606380" y="2041253"/>
            <a:ext cx="182880" cy="182880"/>
          </a:xfrm>
          <a:prstGeom prst="sun">
            <a:avLst/>
          </a:prstGeom>
          <a:noFill/>
          <a:ln w="1270">
            <a:solidFill>
              <a:srgbClr val="583620"/>
            </a:solidFill>
            <a:prstDash val="solid"/>
          </a:ln>
        </p:spPr>
      </p:sp>
      <p:sp>
        <p:nvSpPr>
          <p:cNvPr id="9" name="Shape 7"/>
          <p:cNvSpPr/>
          <p:nvPr/>
        </p:nvSpPr>
        <p:spPr>
          <a:xfrm>
            <a:off x="7269175" y="3183487"/>
            <a:ext cx="182880" cy="182880"/>
          </a:xfrm>
          <a:prstGeom prst="rect">
            <a:avLst/>
          </a:prstGeom>
          <a:noFill/>
          <a:ln w="1270">
            <a:solidFill>
              <a:srgbClr val="CA814C"/>
            </a:solidFill>
            <a:prstDash val="solid"/>
          </a:ln>
        </p:spPr>
      </p:sp>
      <p:sp>
        <p:nvSpPr>
          <p:cNvPr id="10" name="Shape 8"/>
          <p:cNvSpPr/>
          <p:nvPr/>
        </p:nvSpPr>
        <p:spPr>
          <a:xfrm>
            <a:off x="8201024" y="4176239"/>
            <a:ext cx="182880" cy="182880"/>
          </a:xfrm>
          <a:prstGeom prst="cube">
            <a:avLst/>
          </a:prstGeom>
          <a:noFill/>
          <a:ln w="1270">
            <a:solidFill>
              <a:srgbClr val="EDFE57"/>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Conclusion</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Color is a powerful tool! Understanding the basics of RGB, CMYK, HSB, Hex codes, and color relationships will help you create more effective and visually appealing designs. Keep learning, keep experimenting, and have fun!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20</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4290425" y="2073294"/>
            <a:ext cx="182880" cy="182880"/>
          </a:xfrm>
          <a:prstGeom prst="triangle">
            <a:avLst/>
          </a:prstGeom>
          <a:noFill/>
          <a:ln w="1270">
            <a:solidFill>
              <a:srgbClr val="418CCB"/>
            </a:solidFill>
            <a:prstDash val="solid"/>
          </a:ln>
        </p:spPr>
      </p:sp>
      <p:sp>
        <p:nvSpPr>
          <p:cNvPr id="7" name="Shape 5"/>
          <p:cNvSpPr/>
          <p:nvPr/>
        </p:nvSpPr>
        <p:spPr>
          <a:xfrm>
            <a:off x="2733304" y="1624044"/>
            <a:ext cx="182880" cy="182880"/>
          </a:xfrm>
          <a:prstGeom prst="rect">
            <a:avLst/>
          </a:prstGeom>
          <a:noFill/>
          <a:ln w="1270">
            <a:solidFill>
              <a:srgbClr val="C32B98"/>
            </a:solidFill>
            <a:prstDash val="solid"/>
          </a:ln>
        </p:spPr>
      </p:sp>
      <p:sp>
        <p:nvSpPr>
          <p:cNvPr id="8" name="Shape 6"/>
          <p:cNvSpPr/>
          <p:nvPr/>
        </p:nvSpPr>
        <p:spPr>
          <a:xfrm>
            <a:off x="1922164" y="3436465"/>
            <a:ext cx="182880" cy="182880"/>
          </a:xfrm>
          <a:prstGeom prst="triangle">
            <a:avLst/>
          </a:prstGeom>
          <a:noFill/>
          <a:ln w="1270">
            <a:solidFill>
              <a:srgbClr val="9A77CC"/>
            </a:solidFill>
            <a:prstDash val="solid"/>
          </a:ln>
        </p:spPr>
      </p:sp>
      <p:sp>
        <p:nvSpPr>
          <p:cNvPr id="9" name="Shape 7"/>
          <p:cNvSpPr/>
          <p:nvPr/>
        </p:nvSpPr>
        <p:spPr>
          <a:xfrm>
            <a:off x="2465378" y="2166010"/>
            <a:ext cx="182880" cy="182880"/>
          </a:xfrm>
          <a:prstGeom prst="sun">
            <a:avLst/>
          </a:prstGeom>
          <a:noFill/>
          <a:ln w="1270">
            <a:solidFill>
              <a:srgbClr val="82FE5E"/>
            </a:solidFill>
            <a:prstDash val="solid"/>
          </a:ln>
        </p:spPr>
      </p:sp>
      <p:sp>
        <p:nvSpPr>
          <p:cNvPr id="10" name="Shape 8"/>
          <p:cNvSpPr/>
          <p:nvPr/>
        </p:nvSpPr>
        <p:spPr>
          <a:xfrm>
            <a:off x="6012683" y="266073"/>
            <a:ext cx="182880" cy="182880"/>
          </a:xfrm>
          <a:prstGeom prst="rect">
            <a:avLst/>
          </a:prstGeom>
          <a:noFill/>
          <a:ln w="1270">
            <a:solidFill>
              <a:srgbClr val="3D52F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CMYK: Cyan, Magenta, Yellow, Key (Black)</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it 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CMYK is a subtractive color model used for printing.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How it works: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Colors are created by subtracting amounts of cyan, magenta, yellow, and black ink from white paper.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Values: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Each color (Cyan, Magenta, Yellow, Black) has a value from 0% to 100%.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(100, 0, 0, 0) = Cyan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 100, 0, 0) = Magenta</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 0, 100, 0) = Yellow</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 0, 0, 100) = Black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 0, 0, 0) = White (Paper color)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3</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163346" y="4204351"/>
            <a:ext cx="182880" cy="182880"/>
          </a:xfrm>
          <a:prstGeom prst="cube">
            <a:avLst/>
          </a:prstGeom>
          <a:noFill/>
          <a:ln w="1270">
            <a:solidFill>
              <a:srgbClr val="60207D"/>
            </a:solidFill>
            <a:prstDash val="solid"/>
          </a:ln>
        </p:spPr>
      </p:sp>
      <p:sp>
        <p:nvSpPr>
          <p:cNvPr id="7" name="Shape 5"/>
          <p:cNvSpPr/>
          <p:nvPr/>
        </p:nvSpPr>
        <p:spPr>
          <a:xfrm>
            <a:off x="5344707" y="2979697"/>
            <a:ext cx="182880" cy="182880"/>
          </a:xfrm>
          <a:prstGeom prst="rect">
            <a:avLst/>
          </a:prstGeom>
          <a:noFill/>
          <a:ln w="1270">
            <a:solidFill>
              <a:srgbClr val="F4115A"/>
            </a:solidFill>
            <a:prstDash val="solid"/>
          </a:ln>
        </p:spPr>
      </p:sp>
      <p:sp>
        <p:nvSpPr>
          <p:cNvPr id="8" name="Shape 6"/>
          <p:cNvSpPr/>
          <p:nvPr/>
        </p:nvSpPr>
        <p:spPr>
          <a:xfrm>
            <a:off x="231956" y="2915151"/>
            <a:ext cx="182880" cy="182880"/>
          </a:xfrm>
          <a:prstGeom prst="cube">
            <a:avLst/>
          </a:prstGeom>
          <a:noFill/>
          <a:ln w="1270">
            <a:solidFill>
              <a:srgbClr val="DCD0F6"/>
            </a:solidFill>
            <a:prstDash val="solid"/>
          </a:ln>
        </p:spPr>
      </p:sp>
      <p:sp>
        <p:nvSpPr>
          <p:cNvPr id="9" name="Shape 7"/>
          <p:cNvSpPr/>
          <p:nvPr/>
        </p:nvSpPr>
        <p:spPr>
          <a:xfrm>
            <a:off x="6347957" y="2254468"/>
            <a:ext cx="182880" cy="182880"/>
          </a:xfrm>
          <a:prstGeom prst="cube">
            <a:avLst/>
          </a:prstGeom>
          <a:noFill/>
          <a:ln w="1270">
            <a:solidFill>
              <a:srgbClr val="1111B9"/>
            </a:solidFill>
            <a:prstDash val="solid"/>
          </a:ln>
        </p:spPr>
      </p:sp>
      <p:sp>
        <p:nvSpPr>
          <p:cNvPr id="10" name="Shape 8"/>
          <p:cNvSpPr/>
          <p:nvPr/>
        </p:nvSpPr>
        <p:spPr>
          <a:xfrm>
            <a:off x="5493367" y="3862520"/>
            <a:ext cx="182880" cy="182880"/>
          </a:xfrm>
          <a:prstGeom prst="triangle">
            <a:avLst/>
          </a:prstGeom>
          <a:noFill/>
          <a:ln w="1270">
            <a:solidFill>
              <a:srgbClr val="399E80"/>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RGB vs. CMYK: Key Differences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RGB:</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Used for screens (digital displays).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CMYK: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Used for printing.</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RGB:</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Additive (starts with black, adds light).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CMYK: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Subtractive (starts with white, subtracts ink).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Color Conversion: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Converting between RGB and CMYK can sometimes result in slight color variations.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4</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7184776" y="3373314"/>
            <a:ext cx="182880" cy="182880"/>
          </a:xfrm>
          <a:prstGeom prst="rect">
            <a:avLst/>
          </a:prstGeom>
          <a:noFill/>
          <a:ln w="1270">
            <a:solidFill>
              <a:srgbClr val="93DBCF"/>
            </a:solidFill>
            <a:prstDash val="solid"/>
          </a:ln>
        </p:spPr>
      </p:sp>
      <p:sp>
        <p:nvSpPr>
          <p:cNvPr id="7" name="Shape 5"/>
          <p:cNvSpPr/>
          <p:nvPr/>
        </p:nvSpPr>
        <p:spPr>
          <a:xfrm>
            <a:off x="1887333" y="2884472"/>
            <a:ext cx="182880" cy="182880"/>
          </a:xfrm>
          <a:prstGeom prst="sun">
            <a:avLst/>
          </a:prstGeom>
          <a:noFill/>
          <a:ln w="1270">
            <a:solidFill>
              <a:srgbClr val="88EF1D"/>
            </a:solidFill>
            <a:prstDash val="solid"/>
          </a:ln>
        </p:spPr>
      </p:sp>
      <p:sp>
        <p:nvSpPr>
          <p:cNvPr id="8" name="Shape 6"/>
          <p:cNvSpPr/>
          <p:nvPr/>
        </p:nvSpPr>
        <p:spPr>
          <a:xfrm>
            <a:off x="6071381" y="519111"/>
            <a:ext cx="182880" cy="182880"/>
          </a:xfrm>
          <a:prstGeom prst="sun">
            <a:avLst/>
          </a:prstGeom>
          <a:noFill/>
          <a:ln w="1270">
            <a:solidFill>
              <a:srgbClr val="EA59A5"/>
            </a:solidFill>
            <a:prstDash val="solid"/>
          </a:ln>
        </p:spPr>
      </p:sp>
      <p:sp>
        <p:nvSpPr>
          <p:cNvPr id="9" name="Shape 7"/>
          <p:cNvSpPr/>
          <p:nvPr/>
        </p:nvSpPr>
        <p:spPr>
          <a:xfrm>
            <a:off x="1379397" y="1254296"/>
            <a:ext cx="182880" cy="182880"/>
          </a:xfrm>
          <a:prstGeom prst="sun">
            <a:avLst/>
          </a:prstGeom>
          <a:noFill/>
          <a:ln w="1270">
            <a:solidFill>
              <a:srgbClr val="4C504F"/>
            </a:solidFill>
            <a:prstDash val="solid"/>
          </a:ln>
        </p:spPr>
      </p:sp>
      <p:sp>
        <p:nvSpPr>
          <p:cNvPr id="10" name="Shape 8"/>
          <p:cNvSpPr/>
          <p:nvPr/>
        </p:nvSpPr>
        <p:spPr>
          <a:xfrm>
            <a:off x="2600565" y="1261880"/>
            <a:ext cx="182880" cy="182880"/>
          </a:xfrm>
          <a:prstGeom prst="triangle">
            <a:avLst/>
          </a:prstGeom>
          <a:noFill/>
          <a:ln w="1270">
            <a:solidFill>
              <a:srgbClr val="4B7B2A"/>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400" b="1" dirty="0">
                <a:solidFill>
                  <a:srgbClr val="E94560"/>
                </a:solidFill>
                <a:latin typeface="Montserrat" pitchFamily="34" charset="0"/>
                <a:ea typeface="Montserrat" pitchFamily="34" charset="-122"/>
                <a:cs typeface="Montserrat" pitchFamily="34" charset="-120"/>
              </a:rPr>
              <a:t>HSB (HSV): Hue, Saturation, Brightness (Value)</a:t>
            </a:r>
            <a:endParaRPr lang="en-US" sz="24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it 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HSB is a color model that's more intuitive for humans.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color type (red, green, blue, yellow, etc.). Measured in degrees (0-360).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Saturation: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 intensity or purity of the color.  0% is gray, 100% is fully saturated.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Brightness (Value):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How light or dark the color is. 0% is black, 100% is the full color.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Why it's useful: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Easier to pick colors based on how you perceive them.</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5</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495369" y="4332713"/>
            <a:ext cx="182880" cy="182880"/>
          </a:xfrm>
          <a:prstGeom prst="rect">
            <a:avLst/>
          </a:prstGeom>
          <a:noFill/>
          <a:ln w="1270">
            <a:solidFill>
              <a:srgbClr val="9DFBC7"/>
            </a:solidFill>
            <a:prstDash val="solid"/>
          </a:ln>
        </p:spPr>
      </p:sp>
      <p:sp>
        <p:nvSpPr>
          <p:cNvPr id="7" name="Shape 5"/>
          <p:cNvSpPr/>
          <p:nvPr/>
        </p:nvSpPr>
        <p:spPr>
          <a:xfrm>
            <a:off x="2311003" y="1012465"/>
            <a:ext cx="182880" cy="182880"/>
          </a:xfrm>
          <a:prstGeom prst="cube">
            <a:avLst/>
          </a:prstGeom>
          <a:noFill/>
          <a:ln w="1270">
            <a:solidFill>
              <a:srgbClr val="D8C6B2"/>
            </a:solidFill>
            <a:prstDash val="solid"/>
          </a:ln>
        </p:spPr>
      </p:sp>
      <p:sp>
        <p:nvSpPr>
          <p:cNvPr id="8" name="Shape 6"/>
          <p:cNvSpPr/>
          <p:nvPr/>
        </p:nvSpPr>
        <p:spPr>
          <a:xfrm>
            <a:off x="4265554" y="3572452"/>
            <a:ext cx="182880" cy="182880"/>
          </a:xfrm>
          <a:prstGeom prst="triangle">
            <a:avLst/>
          </a:prstGeom>
          <a:noFill/>
          <a:ln w="1270">
            <a:solidFill>
              <a:srgbClr val="6D3765"/>
            </a:solidFill>
            <a:prstDash val="solid"/>
          </a:ln>
        </p:spPr>
      </p:sp>
      <p:sp>
        <p:nvSpPr>
          <p:cNvPr id="9" name="Shape 7"/>
          <p:cNvSpPr/>
          <p:nvPr/>
        </p:nvSpPr>
        <p:spPr>
          <a:xfrm>
            <a:off x="5412355" y="3456075"/>
            <a:ext cx="182880" cy="182880"/>
          </a:xfrm>
          <a:prstGeom prst="sun">
            <a:avLst/>
          </a:prstGeom>
          <a:noFill/>
          <a:ln w="1270">
            <a:solidFill>
              <a:srgbClr val="49B347"/>
            </a:solidFill>
            <a:prstDash val="solid"/>
          </a:ln>
        </p:spPr>
      </p:sp>
      <p:sp>
        <p:nvSpPr>
          <p:cNvPr id="10" name="Shape 8"/>
          <p:cNvSpPr/>
          <p:nvPr/>
        </p:nvSpPr>
        <p:spPr>
          <a:xfrm>
            <a:off x="941473" y="3608337"/>
            <a:ext cx="182880" cy="182880"/>
          </a:xfrm>
          <a:prstGeom prst="triangle">
            <a:avLst/>
          </a:prstGeom>
          <a:noFill/>
          <a:ln w="1270">
            <a:solidFill>
              <a:srgbClr val="3A4469"/>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Understanding HSB Values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Hue (0-360):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Think of it as a color wheel.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 Red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120°: Green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240°: Blue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Saturation (0-100%):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 Grayscale (no color)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100%: Pure color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Brightness (0-100%):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 Black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100%: Full color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6</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111111">
              <a:alpha val="60000"/>
            </a:srgbClr>
          </a:solidFill>
          <a:ln/>
        </p:spPr>
      </p:sp>
      <p:sp>
        <p:nvSpPr>
          <p:cNvPr id="3" name="Shape 1"/>
          <p:cNvSpPr/>
          <p:nvPr/>
        </p:nvSpPr>
        <p:spPr>
          <a:xfrm>
            <a:off x="4572000" y="0"/>
            <a:ext cx="4572000" cy="5143500"/>
          </a:xfrm>
          <a:prstGeom prst="rect">
            <a:avLst/>
          </a:prstGeom>
          <a:solidFill>
            <a:srgbClr val="222222">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377611" y="4357641"/>
            <a:ext cx="182880" cy="182880"/>
          </a:xfrm>
          <a:prstGeom prst="sun">
            <a:avLst/>
          </a:prstGeom>
          <a:noFill/>
          <a:ln w="1270">
            <a:solidFill>
              <a:srgbClr val="D3AC1D"/>
            </a:solidFill>
            <a:prstDash val="solid"/>
          </a:ln>
        </p:spPr>
      </p:sp>
      <p:sp>
        <p:nvSpPr>
          <p:cNvPr id="7" name="Shape 5"/>
          <p:cNvSpPr/>
          <p:nvPr/>
        </p:nvSpPr>
        <p:spPr>
          <a:xfrm>
            <a:off x="5543429" y="1546956"/>
            <a:ext cx="182880" cy="182880"/>
          </a:xfrm>
          <a:prstGeom prst="sun">
            <a:avLst/>
          </a:prstGeom>
          <a:noFill/>
          <a:ln w="1270">
            <a:solidFill>
              <a:srgbClr val="785D1A"/>
            </a:solidFill>
            <a:prstDash val="solid"/>
          </a:ln>
        </p:spPr>
      </p:sp>
      <p:sp>
        <p:nvSpPr>
          <p:cNvPr id="8" name="Shape 6"/>
          <p:cNvSpPr/>
          <p:nvPr/>
        </p:nvSpPr>
        <p:spPr>
          <a:xfrm>
            <a:off x="5867572" y="2638327"/>
            <a:ext cx="182880" cy="182880"/>
          </a:xfrm>
          <a:prstGeom prst="cube">
            <a:avLst/>
          </a:prstGeom>
          <a:noFill/>
          <a:ln w="1270">
            <a:solidFill>
              <a:srgbClr val="D126A3"/>
            </a:solidFill>
            <a:prstDash val="solid"/>
          </a:ln>
        </p:spPr>
      </p:sp>
      <p:sp>
        <p:nvSpPr>
          <p:cNvPr id="9" name="Shape 7"/>
          <p:cNvSpPr/>
          <p:nvPr/>
        </p:nvSpPr>
        <p:spPr>
          <a:xfrm>
            <a:off x="2616844" y="3374955"/>
            <a:ext cx="182880" cy="182880"/>
          </a:xfrm>
          <a:prstGeom prst="rect">
            <a:avLst/>
          </a:prstGeom>
          <a:noFill/>
          <a:ln w="1270">
            <a:solidFill>
              <a:srgbClr val="511669"/>
            </a:solidFill>
            <a:prstDash val="solid"/>
          </a:ln>
        </p:spPr>
      </p:sp>
      <p:sp>
        <p:nvSpPr>
          <p:cNvPr id="10" name="Shape 8"/>
          <p:cNvSpPr/>
          <p:nvPr/>
        </p:nvSpPr>
        <p:spPr>
          <a:xfrm>
            <a:off x="5553138" y="254788"/>
            <a:ext cx="182880" cy="182880"/>
          </a:xfrm>
          <a:prstGeom prst="cube">
            <a:avLst/>
          </a:prstGeom>
          <a:noFill/>
          <a:ln w="1270">
            <a:solidFill>
              <a:srgbClr val="8A9151"/>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Hex Codes: A Shorthand for RGB</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it is: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hexadecimal representation of RGB colors.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Format: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#RRGGBB</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(e.g.,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#FF0000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for red).</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Values: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RR (Red), GG (Green), and BB (Blue) are two-digit hexadecimal numbers (00 to FF).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Hexadecimal: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 number system based on 16 (0-9, A-F).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#FF0000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 Red (R=255, G=0, B=0)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#00FF00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 Green (R=0, G=255, B=0)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#0000FF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 Blue (R=0, G=0, B=255)</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#FFFFFF</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 White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#000000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 Black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7</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2933216" y="3129028"/>
            <a:ext cx="182880" cy="182880"/>
          </a:xfrm>
          <a:prstGeom prst="sun">
            <a:avLst/>
          </a:prstGeom>
          <a:noFill/>
          <a:ln w="1270">
            <a:solidFill>
              <a:srgbClr val="A0BE44"/>
            </a:solidFill>
            <a:prstDash val="solid"/>
          </a:ln>
        </p:spPr>
      </p:sp>
      <p:sp>
        <p:nvSpPr>
          <p:cNvPr id="7" name="Shape 5"/>
          <p:cNvSpPr/>
          <p:nvPr/>
        </p:nvSpPr>
        <p:spPr>
          <a:xfrm>
            <a:off x="3014208" y="2838729"/>
            <a:ext cx="182880" cy="182880"/>
          </a:xfrm>
          <a:prstGeom prst="triangle">
            <a:avLst/>
          </a:prstGeom>
          <a:noFill/>
          <a:ln w="1270">
            <a:solidFill>
              <a:srgbClr val="02E6CB"/>
            </a:solidFill>
            <a:prstDash val="solid"/>
          </a:ln>
        </p:spPr>
      </p:sp>
      <p:sp>
        <p:nvSpPr>
          <p:cNvPr id="8" name="Shape 6"/>
          <p:cNvSpPr/>
          <p:nvPr/>
        </p:nvSpPr>
        <p:spPr>
          <a:xfrm>
            <a:off x="3753785" y="4311700"/>
            <a:ext cx="182880" cy="182880"/>
          </a:xfrm>
          <a:prstGeom prst="cube">
            <a:avLst/>
          </a:prstGeom>
          <a:noFill/>
          <a:ln w="1270">
            <a:solidFill>
              <a:srgbClr val="61FDBB"/>
            </a:solidFill>
            <a:prstDash val="solid"/>
          </a:ln>
        </p:spPr>
      </p:sp>
      <p:sp>
        <p:nvSpPr>
          <p:cNvPr id="9" name="Shape 7"/>
          <p:cNvSpPr/>
          <p:nvPr/>
        </p:nvSpPr>
        <p:spPr>
          <a:xfrm>
            <a:off x="5901961" y="1234023"/>
            <a:ext cx="182880" cy="182880"/>
          </a:xfrm>
          <a:prstGeom prst="rect">
            <a:avLst/>
          </a:prstGeom>
          <a:noFill/>
          <a:ln w="1270">
            <a:solidFill>
              <a:srgbClr val="EE550D"/>
            </a:solidFill>
            <a:prstDash val="solid"/>
          </a:ln>
        </p:spPr>
      </p:sp>
      <p:sp>
        <p:nvSpPr>
          <p:cNvPr id="10" name="Shape 8"/>
          <p:cNvSpPr/>
          <p:nvPr/>
        </p:nvSpPr>
        <p:spPr>
          <a:xfrm>
            <a:off x="6600598" y="1569302"/>
            <a:ext cx="182880" cy="182880"/>
          </a:xfrm>
          <a:prstGeom prst="cube">
            <a:avLst/>
          </a:prstGeom>
          <a:noFill/>
          <a:ln w="1270">
            <a:solidFill>
              <a:srgbClr val="09D94B"/>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Hex Code Examples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#C0C0C0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Silver</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#808080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Gray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#FFA500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Orange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#800080</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Purple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#4682B4</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Steel Blue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Many online tools can convert between RGB and Hex codes.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8</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1A1A2E"/>
        </a:solidFill>
      </p:bgPr>
    </p:bg>
    <p:spTree>
      <p:nvGrpSpPr>
        <p:cNvPr id="1" name=""/>
        <p:cNvGrpSpPr/>
        <p:nvPr/>
      </p:nvGrpSpPr>
      <p:grpSpPr>
        <a:xfrm>
          <a:off x="0" y="0"/>
          <a:ext cx="0" cy="0"/>
          <a:chOff x="0" y="0"/>
          <a:chExt cx="0" cy="0"/>
        </a:xfrm>
      </p:grpSpPr>
      <p:sp>
        <p:nvSpPr>
          <p:cNvPr id="2" name="Shape 0"/>
          <p:cNvSpPr/>
          <p:nvPr/>
        </p:nvSpPr>
        <p:spPr>
          <a:xfrm>
            <a:off x="0" y="0"/>
            <a:ext cx="4572000" cy="5143500"/>
          </a:xfrm>
          <a:prstGeom prst="rect">
            <a:avLst/>
          </a:prstGeom>
          <a:solidFill>
            <a:srgbClr val="222222">
              <a:alpha val="60000"/>
            </a:srgbClr>
          </a:solidFill>
          <a:ln/>
        </p:spPr>
      </p:sp>
      <p:sp>
        <p:nvSpPr>
          <p:cNvPr id="3" name="Shape 1"/>
          <p:cNvSpPr/>
          <p:nvPr/>
        </p:nvSpPr>
        <p:spPr>
          <a:xfrm>
            <a:off x="4572000" y="0"/>
            <a:ext cx="4572000" cy="5143500"/>
          </a:xfrm>
          <a:prstGeom prst="rect">
            <a:avLst/>
          </a:prstGeom>
          <a:solidFill>
            <a:srgbClr val="111111">
              <a:alpha val="60000"/>
            </a:srgbClr>
          </a:solidFill>
          <a:ln/>
        </p:spPr>
      </p:sp>
      <p:sp>
        <p:nvSpPr>
          <p:cNvPr id="4" name="Shape 2"/>
          <p:cNvSpPr/>
          <p:nvPr/>
        </p:nvSpPr>
        <p:spPr>
          <a:xfrm>
            <a:off x="457200" y="257175"/>
            <a:ext cx="8229600" cy="27432"/>
          </a:xfrm>
          <a:prstGeom prst="rect">
            <a:avLst/>
          </a:prstGeom>
          <a:solidFill>
            <a:srgbClr val="E94560"/>
          </a:solidFill>
          <a:ln/>
        </p:spPr>
      </p:sp>
      <p:sp>
        <p:nvSpPr>
          <p:cNvPr id="5" name="Shape 3"/>
          <p:cNvSpPr/>
          <p:nvPr/>
        </p:nvSpPr>
        <p:spPr>
          <a:xfrm>
            <a:off x="457200" y="4886325"/>
            <a:ext cx="8229600" cy="27432"/>
          </a:xfrm>
          <a:prstGeom prst="rect">
            <a:avLst/>
          </a:prstGeom>
          <a:solidFill>
            <a:srgbClr val="E94560"/>
          </a:solidFill>
          <a:ln/>
        </p:spPr>
      </p:sp>
      <p:sp>
        <p:nvSpPr>
          <p:cNvPr id="6" name="Shape 4"/>
          <p:cNvSpPr/>
          <p:nvPr/>
        </p:nvSpPr>
        <p:spPr>
          <a:xfrm>
            <a:off x="1515543" y="581211"/>
            <a:ext cx="182880" cy="182880"/>
          </a:xfrm>
          <a:prstGeom prst="sun">
            <a:avLst/>
          </a:prstGeom>
          <a:noFill/>
          <a:ln w="1270">
            <a:solidFill>
              <a:srgbClr val="F232BD"/>
            </a:solidFill>
            <a:prstDash val="solid"/>
          </a:ln>
        </p:spPr>
      </p:sp>
      <p:sp>
        <p:nvSpPr>
          <p:cNvPr id="7" name="Shape 5"/>
          <p:cNvSpPr/>
          <p:nvPr/>
        </p:nvSpPr>
        <p:spPr>
          <a:xfrm>
            <a:off x="6711712" y="3122084"/>
            <a:ext cx="182880" cy="182880"/>
          </a:xfrm>
          <a:prstGeom prst="rect">
            <a:avLst/>
          </a:prstGeom>
          <a:noFill/>
          <a:ln w="1270">
            <a:solidFill>
              <a:srgbClr val="D56846"/>
            </a:solidFill>
            <a:prstDash val="solid"/>
          </a:ln>
        </p:spPr>
      </p:sp>
      <p:sp>
        <p:nvSpPr>
          <p:cNvPr id="8" name="Shape 6"/>
          <p:cNvSpPr/>
          <p:nvPr/>
        </p:nvSpPr>
        <p:spPr>
          <a:xfrm>
            <a:off x="4304282" y="1138499"/>
            <a:ext cx="182880" cy="182880"/>
          </a:xfrm>
          <a:prstGeom prst="cube">
            <a:avLst/>
          </a:prstGeom>
          <a:noFill/>
          <a:ln w="1270">
            <a:solidFill>
              <a:srgbClr val="32950C"/>
            </a:solidFill>
            <a:prstDash val="solid"/>
          </a:ln>
        </p:spPr>
      </p:sp>
      <p:sp>
        <p:nvSpPr>
          <p:cNvPr id="9" name="Shape 7"/>
          <p:cNvSpPr/>
          <p:nvPr/>
        </p:nvSpPr>
        <p:spPr>
          <a:xfrm>
            <a:off x="182917" y="4322923"/>
            <a:ext cx="182880" cy="182880"/>
          </a:xfrm>
          <a:prstGeom prst="rect">
            <a:avLst/>
          </a:prstGeom>
          <a:noFill/>
          <a:ln w="1270">
            <a:solidFill>
              <a:srgbClr val="8598BE"/>
            </a:solidFill>
            <a:prstDash val="solid"/>
          </a:ln>
        </p:spPr>
      </p:sp>
      <p:sp>
        <p:nvSpPr>
          <p:cNvPr id="10" name="Shape 8"/>
          <p:cNvSpPr/>
          <p:nvPr/>
        </p:nvSpPr>
        <p:spPr>
          <a:xfrm>
            <a:off x="2841072" y="1277865"/>
            <a:ext cx="182880" cy="182880"/>
          </a:xfrm>
          <a:prstGeom prst="sun">
            <a:avLst/>
          </a:prstGeom>
          <a:noFill/>
          <a:ln w="1270">
            <a:solidFill>
              <a:srgbClr val="6C851E"/>
            </a:solidFill>
            <a:prstDash val="solid"/>
          </a:ln>
        </p:spPr>
      </p:sp>
      <p:sp>
        <p:nvSpPr>
          <p:cNvPr id="11" name="Text 9"/>
          <p:cNvSpPr/>
          <p:nvPr/>
        </p:nvSpPr>
        <p:spPr>
          <a:xfrm>
            <a:off x="457200" y="457200"/>
            <a:ext cx="8229600" cy="914400"/>
          </a:xfrm>
          <a:prstGeom prst="rect">
            <a:avLst/>
          </a:prstGeom>
          <a:noFill/>
          <a:ln/>
        </p:spPr>
        <p:txBody>
          <a:bodyPr wrap="square" rtlCol="0" anchor="ctr"/>
          <a:lstStyle/>
          <a:p>
            <a:pPr algn="ctr" indent="0" marL="0">
              <a:buNone/>
            </a:pPr>
            <a:r>
              <a:rPr lang="en-US" sz="2800" b="1" dirty="0">
                <a:solidFill>
                  <a:srgbClr val="E94560"/>
                </a:solidFill>
                <a:latin typeface="Montserrat" pitchFamily="34" charset="0"/>
                <a:ea typeface="Montserrat" pitchFamily="34" charset="-122"/>
                <a:cs typeface="Montserrat" pitchFamily="34" charset="-120"/>
              </a:rPr>
              <a:t>Complementary Colors</a:t>
            </a:r>
            <a:endParaRPr lang="en-US" sz="2800" dirty="0"/>
          </a:p>
        </p:txBody>
      </p:sp>
      <p:sp>
        <p:nvSpPr>
          <p:cNvPr id="12" name="Text 10"/>
          <p:cNvSpPr/>
          <p:nvPr/>
        </p:nvSpPr>
        <p:spPr>
          <a:xfrm>
            <a:off x="457200" y="1645920"/>
            <a:ext cx="8229600" cy="3086100"/>
          </a:xfrm>
          <a:prstGeom prst="rect">
            <a:avLst/>
          </a:prstGeom>
          <a:noFill/>
          <a:ln/>
        </p:spPr>
        <p:txBody>
          <a:bodyPr wrap="square" rtlCol="0" anchor="ctr">
            <a:normAutofit/>
          </a:bodyPr>
          <a:lstStyle/>
          <a:p>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What they are: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Colors that are opposite each other on the color wheel.</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Why they work:</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They create a strong contrast and visual interest.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Examples:</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Red and Green</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Blue and Orange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Yellow and Purple</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b="1" dirty="0">
                <a:solidFill>
                  <a:srgbClr val="FFFFFF"/>
                </a:solidFill>
                <a:latin typeface="Poppins" pitchFamily="34" charset="0"/>
                <a:ea typeface="Poppins" pitchFamily="34" charset="-122"/>
                <a:cs typeface="Poppins" pitchFamily="34" charset="-120"/>
              </a:rPr>
              <a:t>Using them effectively:</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Often best used with one color as the dominant color and the complementary color as an accent.</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pPr algn="l" indent="0" marL="0">
              <a:lnSpc>
                <a:spcPts val="2000"/>
              </a:lnSpc>
              <a:buNone/>
            </a:pPr>
            <a:r>
              <a:rPr lang="en-US" sz="1400" dirty="0">
                <a:solidFill>
                  <a:srgbClr val="FFFFFF"/>
                </a:solidFill>
                <a:latin typeface="Poppins" pitchFamily="34" charset="0"/>
                <a:ea typeface="Poppins" pitchFamily="34" charset="-122"/>
                <a:cs typeface="Poppins" pitchFamily="34" charset="-120"/>
              </a:rPr>
              <a:t>
</a:t>
            </a:r>
            <a:endParaRPr lang="en-US" sz="1400" dirty="0"/>
          </a:p>
        </p:txBody>
      </p:sp>
      <p:sp>
        <p:nvSpPr>
          <p:cNvPr id="13" name="Text 11"/>
          <p:cNvSpPr/>
          <p:nvPr/>
        </p:nvSpPr>
        <p:spPr>
          <a:xfrm>
            <a:off x="8229600" y="4629150"/>
            <a:ext cx="6858000" cy="0"/>
          </a:xfrm>
          <a:prstGeom prst="rect">
            <a:avLst/>
          </a:prstGeom>
          <a:noFill/>
          <a:ln/>
        </p:spPr>
        <p:txBody>
          <a:bodyPr wrap="square" rtlCol="0" anchor="ctr"/>
          <a:lstStyle/>
          <a:p>
            <a:pPr algn="l" indent="0" marL="0">
              <a:buNone/>
            </a:pPr>
            <a:r>
              <a:rPr lang="en-US" sz="1400" dirty="0">
                <a:solidFill>
                  <a:srgbClr val="E94560"/>
                </a:solidFill>
                <a:latin typeface="Courier New" pitchFamily="34" charset="0"/>
                <a:ea typeface="Courier New" pitchFamily="34" charset="-122"/>
                <a:cs typeface="Courier New" pitchFamily="34" charset="-120"/>
              </a:rPr>
              <a:t>9</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20</Slides>
  <Notes>20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2025-02-24T09:26:17Z</dcterms:created>
  <dcterms:modified xsi:type="dcterms:W3CDTF">2025-02-24T09:26:17Z</dcterms:modified>
</cp:coreProperties>
</file>