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notesMasterIdLst>
    <p:notesMasterId r:id="rId22"/>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57200" y="257175"/>
            <a:ext cx="8229600" cy="27432"/>
          </a:xfrm>
          <a:prstGeom prst="rect">
            <a:avLst/>
          </a:prstGeom>
          <a:solidFill>
            <a:srgbClr val="E94560"/>
          </a:solidFill>
          <a:ln/>
        </p:spPr>
      </p:sp>
      <p:sp>
        <p:nvSpPr>
          <p:cNvPr id="3" name="Shape 1"/>
          <p:cNvSpPr/>
          <p:nvPr/>
        </p:nvSpPr>
        <p:spPr>
          <a:xfrm>
            <a:off x="457200" y="4886325"/>
            <a:ext cx="8229600" cy="27432"/>
          </a:xfrm>
          <a:prstGeom prst="rect">
            <a:avLst/>
          </a:prstGeom>
          <a:solidFill>
            <a:srgbClr val="E94560"/>
          </a:solidFill>
          <a:ln/>
        </p:spPr>
      </p:sp>
      <p:sp>
        <p:nvSpPr>
          <p:cNvPr id="4" name="Shape 2"/>
          <p:cNvSpPr/>
          <p:nvPr/>
        </p:nvSpPr>
        <p:spPr>
          <a:xfrm>
            <a:off x="7336109" y="3723707"/>
            <a:ext cx="182880" cy="182880"/>
          </a:xfrm>
          <a:prstGeom prst="sun">
            <a:avLst/>
          </a:prstGeom>
          <a:noFill/>
          <a:ln w="1270">
            <a:solidFill>
              <a:srgbClr val="EC9296"/>
            </a:solidFill>
            <a:prstDash val="solid"/>
          </a:ln>
        </p:spPr>
      </p:sp>
      <p:sp>
        <p:nvSpPr>
          <p:cNvPr id="5" name="Shape 3"/>
          <p:cNvSpPr/>
          <p:nvPr/>
        </p:nvSpPr>
        <p:spPr>
          <a:xfrm>
            <a:off x="7096184" y="2260437"/>
            <a:ext cx="182880" cy="182880"/>
          </a:xfrm>
          <a:prstGeom prst="sun">
            <a:avLst/>
          </a:prstGeom>
          <a:noFill/>
          <a:ln w="1270">
            <a:solidFill>
              <a:srgbClr val="CF003E"/>
            </a:solidFill>
            <a:prstDash val="solid"/>
          </a:ln>
        </p:spPr>
      </p:sp>
      <p:sp>
        <p:nvSpPr>
          <p:cNvPr id="6" name="Shape 4"/>
          <p:cNvSpPr/>
          <p:nvPr/>
        </p:nvSpPr>
        <p:spPr>
          <a:xfrm>
            <a:off x="1874666" y="2709853"/>
            <a:ext cx="182880" cy="182880"/>
          </a:xfrm>
          <a:prstGeom prst="cube">
            <a:avLst/>
          </a:prstGeom>
          <a:noFill/>
          <a:ln w="1270">
            <a:solidFill>
              <a:srgbClr val="30EFF7"/>
            </a:solidFill>
            <a:prstDash val="solid"/>
          </a:ln>
        </p:spPr>
      </p:sp>
      <p:sp>
        <p:nvSpPr>
          <p:cNvPr id="7" name="Shape 5"/>
          <p:cNvSpPr/>
          <p:nvPr/>
        </p:nvSpPr>
        <p:spPr>
          <a:xfrm>
            <a:off x="1060662" y="576689"/>
            <a:ext cx="182880" cy="182880"/>
          </a:xfrm>
          <a:prstGeom prst="rect">
            <a:avLst/>
          </a:prstGeom>
          <a:noFill/>
          <a:ln w="1270">
            <a:solidFill>
              <a:srgbClr val="FEF9A6"/>
            </a:solidFill>
            <a:prstDash val="solid"/>
          </a:ln>
        </p:spPr>
      </p:sp>
      <p:sp>
        <p:nvSpPr>
          <p:cNvPr id="8" name="Shape 6"/>
          <p:cNvSpPr/>
          <p:nvPr/>
        </p:nvSpPr>
        <p:spPr>
          <a:xfrm>
            <a:off x="8152090" y="1165031"/>
            <a:ext cx="182880" cy="182880"/>
          </a:xfrm>
          <a:prstGeom prst="sun">
            <a:avLst/>
          </a:prstGeom>
          <a:noFill/>
          <a:ln w="1270">
            <a:solidFill>
              <a:srgbClr val="895ACD"/>
            </a:solidFill>
            <a:prstDash val="solid"/>
          </a:ln>
        </p:spPr>
      </p:sp>
      <p:sp>
        <p:nvSpPr>
          <p:cNvPr id="9" name="Text 7"/>
          <p:cNvSpPr/>
          <p:nvPr/>
        </p:nvSpPr>
        <p:spPr>
          <a:xfrm>
            <a:off x="457200" y="548640"/>
            <a:ext cx="8229600" cy="914400"/>
          </a:xfrm>
          <a:prstGeom prst="rect">
            <a:avLst/>
          </a:prstGeom>
          <a:noFill/>
          <a:ln/>
        </p:spPr>
        <p:txBody>
          <a:bodyPr wrap="square" rtlCol="0" anchor="ctr"/>
          <a:lstStyle/>
          <a:p>
            <a:pPr algn="ctr" indent="0" marL="0">
              <a:buNone/>
            </a:pPr>
            <a:r>
              <a:rPr lang="en-US" sz="3200" b="1" dirty="0">
                <a:solidFill>
                  <a:srgbClr val="E94560"/>
                </a:solidFill>
                <a:latin typeface="Montserrat" pitchFamily="34" charset="0"/>
                <a:ea typeface="Montserrat" pitchFamily="34" charset="-122"/>
                <a:cs typeface="Montserrat" pitchFamily="34" charset="-120"/>
              </a:rPr>
              <a:t>Creating Simple Animations in Adobe After Effects</a:t>
            </a:r>
            <a:endParaRPr lang="en-US" sz="3200" dirty="0"/>
          </a:p>
        </p:txBody>
      </p:sp>
      <p:sp>
        <p:nvSpPr>
          <p:cNvPr id="10" name="Text 8"/>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Welcome! In this presentation, we'll cover the fundamentals of creating animations in Adobe After Effects. We'll explore key concepts and techniques suitable for both beginners and experienced users. We will cover: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Introduction to After Effects Interface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Creating Compositions and Layers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Keyframing Basics: Position, Scale, Rotation, Opacity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Working with the Timeline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Simple Shape Animations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Adding Effects and Presets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Basic Text Animations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Exporting Your Animation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1" name="Text 9"/>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884949" y="1970887"/>
            <a:ext cx="182880" cy="182880"/>
          </a:xfrm>
          <a:prstGeom prst="cube">
            <a:avLst/>
          </a:prstGeom>
          <a:noFill/>
          <a:ln w="1270">
            <a:solidFill>
              <a:srgbClr val="682167"/>
            </a:solidFill>
            <a:prstDash val="solid"/>
          </a:ln>
        </p:spPr>
      </p:sp>
      <p:sp>
        <p:nvSpPr>
          <p:cNvPr id="7" name="Shape 5"/>
          <p:cNvSpPr/>
          <p:nvPr/>
        </p:nvSpPr>
        <p:spPr>
          <a:xfrm>
            <a:off x="2327776" y="4182712"/>
            <a:ext cx="182880" cy="182880"/>
          </a:xfrm>
          <a:prstGeom prst="sun">
            <a:avLst/>
          </a:prstGeom>
          <a:noFill/>
          <a:ln w="1270">
            <a:solidFill>
              <a:srgbClr val="9EDF85"/>
            </a:solidFill>
            <a:prstDash val="solid"/>
          </a:ln>
        </p:spPr>
      </p:sp>
      <p:sp>
        <p:nvSpPr>
          <p:cNvPr id="8" name="Shape 6"/>
          <p:cNvSpPr/>
          <p:nvPr/>
        </p:nvSpPr>
        <p:spPr>
          <a:xfrm>
            <a:off x="5609637" y="2162535"/>
            <a:ext cx="182880" cy="182880"/>
          </a:xfrm>
          <a:prstGeom prst="cube">
            <a:avLst/>
          </a:prstGeom>
          <a:noFill/>
          <a:ln w="1270">
            <a:solidFill>
              <a:srgbClr val="56107A"/>
            </a:solidFill>
            <a:prstDash val="solid"/>
          </a:ln>
        </p:spPr>
      </p:sp>
      <p:sp>
        <p:nvSpPr>
          <p:cNvPr id="9" name="Shape 7"/>
          <p:cNvSpPr/>
          <p:nvPr/>
        </p:nvSpPr>
        <p:spPr>
          <a:xfrm>
            <a:off x="339049" y="4089416"/>
            <a:ext cx="182880" cy="182880"/>
          </a:xfrm>
          <a:prstGeom prst="sun">
            <a:avLst/>
          </a:prstGeom>
          <a:noFill/>
          <a:ln w="1270">
            <a:solidFill>
              <a:srgbClr val="5D1A95"/>
            </a:solidFill>
            <a:prstDash val="solid"/>
          </a:ln>
        </p:spPr>
      </p:sp>
      <p:sp>
        <p:nvSpPr>
          <p:cNvPr id="10" name="Shape 8"/>
          <p:cNvSpPr/>
          <p:nvPr/>
        </p:nvSpPr>
        <p:spPr>
          <a:xfrm>
            <a:off x="5840309" y="2304354"/>
            <a:ext cx="182880" cy="182880"/>
          </a:xfrm>
          <a:prstGeom prst="sun">
            <a:avLst/>
          </a:prstGeom>
          <a:noFill/>
          <a:ln w="1270">
            <a:solidFill>
              <a:srgbClr val="53DAE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Basic Text Animations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Basic text animations: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Type Tool: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Select the Type tool from the toolbar.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Add Text: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Click in the Composition panel and type your text.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Animate Text Properties: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Open the text layer's properties in the timeline.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Animate Position, Scale, Rotation, and Opacity: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Just like other layers.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Text Animators (Advanced):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Within the text layer properties, explore the 'Animate' menu.  This allows you to animate properties like 'Tracking', 'Line Spacing', and more on a per-character or per-word basis.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10</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889104" y="4021142"/>
            <a:ext cx="182880" cy="182880"/>
          </a:xfrm>
          <a:prstGeom prst="cube">
            <a:avLst/>
          </a:prstGeom>
          <a:noFill/>
          <a:ln w="1270">
            <a:solidFill>
              <a:srgbClr val="D9424A"/>
            </a:solidFill>
            <a:prstDash val="solid"/>
          </a:ln>
        </p:spPr>
      </p:sp>
      <p:sp>
        <p:nvSpPr>
          <p:cNvPr id="7" name="Shape 5"/>
          <p:cNvSpPr/>
          <p:nvPr/>
        </p:nvSpPr>
        <p:spPr>
          <a:xfrm>
            <a:off x="3521371" y="2892993"/>
            <a:ext cx="182880" cy="182880"/>
          </a:xfrm>
          <a:prstGeom prst="cube">
            <a:avLst/>
          </a:prstGeom>
          <a:noFill/>
          <a:ln w="1270">
            <a:solidFill>
              <a:srgbClr val="2444A9"/>
            </a:solidFill>
            <a:prstDash val="solid"/>
          </a:ln>
        </p:spPr>
      </p:sp>
      <p:sp>
        <p:nvSpPr>
          <p:cNvPr id="8" name="Shape 6"/>
          <p:cNvSpPr/>
          <p:nvPr/>
        </p:nvSpPr>
        <p:spPr>
          <a:xfrm>
            <a:off x="6394321" y="3675476"/>
            <a:ext cx="182880" cy="182880"/>
          </a:xfrm>
          <a:prstGeom prst="sun">
            <a:avLst/>
          </a:prstGeom>
          <a:noFill/>
          <a:ln w="1270">
            <a:solidFill>
              <a:srgbClr val="4DB93A"/>
            </a:solidFill>
            <a:prstDash val="solid"/>
          </a:ln>
        </p:spPr>
      </p:sp>
      <p:sp>
        <p:nvSpPr>
          <p:cNvPr id="9" name="Shape 7"/>
          <p:cNvSpPr/>
          <p:nvPr/>
        </p:nvSpPr>
        <p:spPr>
          <a:xfrm>
            <a:off x="2555056" y="1686438"/>
            <a:ext cx="182880" cy="182880"/>
          </a:xfrm>
          <a:prstGeom prst="cube">
            <a:avLst/>
          </a:prstGeom>
          <a:noFill/>
          <a:ln w="1270">
            <a:solidFill>
              <a:srgbClr val="4E4B6A"/>
            </a:solidFill>
            <a:prstDash val="solid"/>
          </a:ln>
        </p:spPr>
      </p:sp>
      <p:sp>
        <p:nvSpPr>
          <p:cNvPr id="10" name="Shape 8"/>
          <p:cNvSpPr/>
          <p:nvPr/>
        </p:nvSpPr>
        <p:spPr>
          <a:xfrm>
            <a:off x="3734628" y="3368261"/>
            <a:ext cx="182880" cy="182880"/>
          </a:xfrm>
          <a:prstGeom prst="rect">
            <a:avLst/>
          </a:prstGeom>
          <a:noFill/>
          <a:ln w="1270">
            <a:solidFill>
              <a:srgbClr val="ABC15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Example: Simple Bouncing Ball</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Let's create a bouncing ball animation.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Create a Shape: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Make a circle shape layer.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Animate Position: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Start frame: Ball is at the top of the screen.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Middle frame: Ball touches the bottom of the screen.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Last Frame: Ball returns to the top or slightly below the starting point (Less height than the top)</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Easy Ease (F9):</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Select the keyframes and press F9 to smooth the animation.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Graph Editor (Window &gt; Graph Editor):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Fine tune the animation in the Graph Editor to make the bounce look realistic. Specifically modify the curves of value and speed.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11</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4909306" y="4028306"/>
            <a:ext cx="182880" cy="182880"/>
          </a:xfrm>
          <a:prstGeom prst="triangle">
            <a:avLst/>
          </a:prstGeom>
          <a:noFill/>
          <a:ln w="1270">
            <a:solidFill>
              <a:srgbClr val="02B990"/>
            </a:solidFill>
            <a:prstDash val="solid"/>
          </a:ln>
        </p:spPr>
      </p:sp>
      <p:sp>
        <p:nvSpPr>
          <p:cNvPr id="7" name="Shape 5"/>
          <p:cNvSpPr/>
          <p:nvPr/>
        </p:nvSpPr>
        <p:spPr>
          <a:xfrm>
            <a:off x="1330130" y="4433466"/>
            <a:ext cx="182880" cy="182880"/>
          </a:xfrm>
          <a:prstGeom prst="sun">
            <a:avLst/>
          </a:prstGeom>
          <a:noFill/>
          <a:ln w="1270">
            <a:solidFill>
              <a:srgbClr val="D8A4D7"/>
            </a:solidFill>
            <a:prstDash val="solid"/>
          </a:ln>
        </p:spPr>
      </p:sp>
      <p:sp>
        <p:nvSpPr>
          <p:cNvPr id="8" name="Shape 6"/>
          <p:cNvSpPr/>
          <p:nvPr/>
        </p:nvSpPr>
        <p:spPr>
          <a:xfrm>
            <a:off x="8069103" y="1136981"/>
            <a:ext cx="182880" cy="182880"/>
          </a:xfrm>
          <a:prstGeom prst="sun">
            <a:avLst/>
          </a:prstGeom>
          <a:noFill/>
          <a:ln w="1270">
            <a:solidFill>
              <a:srgbClr val="C8C959"/>
            </a:solidFill>
            <a:prstDash val="solid"/>
          </a:ln>
        </p:spPr>
      </p:sp>
      <p:sp>
        <p:nvSpPr>
          <p:cNvPr id="9" name="Shape 7"/>
          <p:cNvSpPr/>
          <p:nvPr/>
        </p:nvSpPr>
        <p:spPr>
          <a:xfrm>
            <a:off x="5690059" y="2646446"/>
            <a:ext cx="182880" cy="182880"/>
          </a:xfrm>
          <a:prstGeom prst="sun">
            <a:avLst/>
          </a:prstGeom>
          <a:noFill/>
          <a:ln w="1270">
            <a:solidFill>
              <a:srgbClr val="C0AF1F"/>
            </a:solidFill>
            <a:prstDash val="solid"/>
          </a:ln>
        </p:spPr>
      </p:sp>
      <p:sp>
        <p:nvSpPr>
          <p:cNvPr id="10" name="Shape 8"/>
          <p:cNvSpPr/>
          <p:nvPr/>
        </p:nvSpPr>
        <p:spPr>
          <a:xfrm>
            <a:off x="2129660" y="473313"/>
            <a:ext cx="182880" cy="182880"/>
          </a:xfrm>
          <a:prstGeom prst="triangle">
            <a:avLst/>
          </a:prstGeom>
          <a:noFill/>
          <a:ln w="1270">
            <a:solidFill>
              <a:srgbClr val="6D427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Exporting Your Animation</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Ready to share your masterpiece?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Add to Render Queue: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Composition &gt; Add to Render Queue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Output Module: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Click the 'Lossless' text to choose your output settings (e.g., QuickTime, H.264).</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Output To:</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Specify the file name and location.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Render: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Click the 'Render' button to begin the export process. Best practice is to export to Adobe Media Encoder for video file format. Select 'Queue in AME' to queue the render in Adobe Media Encoder directly from After Effects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12</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265143" y="3898577"/>
            <a:ext cx="182880" cy="182880"/>
          </a:xfrm>
          <a:prstGeom prst="cube">
            <a:avLst/>
          </a:prstGeom>
          <a:noFill/>
          <a:ln w="1270">
            <a:solidFill>
              <a:srgbClr val="A6CFE8"/>
            </a:solidFill>
            <a:prstDash val="solid"/>
          </a:ln>
        </p:spPr>
      </p:sp>
      <p:sp>
        <p:nvSpPr>
          <p:cNvPr id="7" name="Shape 5"/>
          <p:cNvSpPr/>
          <p:nvPr/>
        </p:nvSpPr>
        <p:spPr>
          <a:xfrm>
            <a:off x="6373401" y="4150922"/>
            <a:ext cx="182880" cy="182880"/>
          </a:xfrm>
          <a:prstGeom prst="triangle">
            <a:avLst/>
          </a:prstGeom>
          <a:noFill/>
          <a:ln w="1270">
            <a:solidFill>
              <a:srgbClr val="E4FBA6"/>
            </a:solidFill>
            <a:prstDash val="solid"/>
          </a:ln>
        </p:spPr>
      </p:sp>
      <p:sp>
        <p:nvSpPr>
          <p:cNvPr id="8" name="Shape 6"/>
          <p:cNvSpPr/>
          <p:nvPr/>
        </p:nvSpPr>
        <p:spPr>
          <a:xfrm>
            <a:off x="357806" y="3220153"/>
            <a:ext cx="182880" cy="182880"/>
          </a:xfrm>
          <a:prstGeom prst="triangle">
            <a:avLst/>
          </a:prstGeom>
          <a:noFill/>
          <a:ln w="1270">
            <a:solidFill>
              <a:srgbClr val="2C8294"/>
            </a:solidFill>
            <a:prstDash val="solid"/>
          </a:ln>
        </p:spPr>
      </p:sp>
      <p:sp>
        <p:nvSpPr>
          <p:cNvPr id="9" name="Shape 7"/>
          <p:cNvSpPr/>
          <p:nvPr/>
        </p:nvSpPr>
        <p:spPr>
          <a:xfrm>
            <a:off x="4556965" y="4447290"/>
            <a:ext cx="182880" cy="182880"/>
          </a:xfrm>
          <a:prstGeom prst="sun">
            <a:avLst/>
          </a:prstGeom>
          <a:noFill/>
          <a:ln w="1270">
            <a:solidFill>
              <a:srgbClr val="1E4566"/>
            </a:solidFill>
            <a:prstDash val="solid"/>
          </a:ln>
        </p:spPr>
      </p:sp>
      <p:sp>
        <p:nvSpPr>
          <p:cNvPr id="10" name="Shape 8"/>
          <p:cNvSpPr/>
          <p:nvPr/>
        </p:nvSpPr>
        <p:spPr>
          <a:xfrm>
            <a:off x="6088668" y="1381779"/>
            <a:ext cx="182880" cy="182880"/>
          </a:xfrm>
          <a:prstGeom prst="cube">
            <a:avLst/>
          </a:prstGeom>
          <a:noFill/>
          <a:ln w="1270">
            <a:solidFill>
              <a:srgbClr val="3D64FF"/>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Practice Makes Perfect!</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 best way to learn After Effects is to experiment.  Try recreating simple animations you see online. Don't be afraid to play around and see what you can create!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13</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381636" y="3692259"/>
            <a:ext cx="182880" cy="182880"/>
          </a:xfrm>
          <a:prstGeom prst="sun">
            <a:avLst/>
          </a:prstGeom>
          <a:noFill/>
          <a:ln w="1270">
            <a:solidFill>
              <a:srgbClr val="7C774E"/>
            </a:solidFill>
            <a:prstDash val="solid"/>
          </a:ln>
        </p:spPr>
      </p:sp>
      <p:sp>
        <p:nvSpPr>
          <p:cNvPr id="7" name="Shape 5"/>
          <p:cNvSpPr/>
          <p:nvPr/>
        </p:nvSpPr>
        <p:spPr>
          <a:xfrm>
            <a:off x="1579776" y="182319"/>
            <a:ext cx="182880" cy="182880"/>
          </a:xfrm>
          <a:prstGeom prst="cube">
            <a:avLst/>
          </a:prstGeom>
          <a:noFill/>
          <a:ln w="1270">
            <a:solidFill>
              <a:srgbClr val="AE6B76"/>
            </a:solidFill>
            <a:prstDash val="solid"/>
          </a:ln>
        </p:spPr>
      </p:sp>
      <p:sp>
        <p:nvSpPr>
          <p:cNvPr id="8" name="Shape 6"/>
          <p:cNvSpPr/>
          <p:nvPr/>
        </p:nvSpPr>
        <p:spPr>
          <a:xfrm>
            <a:off x="6639649" y="4226956"/>
            <a:ext cx="182880" cy="182880"/>
          </a:xfrm>
          <a:prstGeom prst="sun">
            <a:avLst/>
          </a:prstGeom>
          <a:noFill/>
          <a:ln w="1270">
            <a:solidFill>
              <a:srgbClr val="203FFD"/>
            </a:solidFill>
            <a:prstDash val="solid"/>
          </a:ln>
        </p:spPr>
      </p:sp>
      <p:sp>
        <p:nvSpPr>
          <p:cNvPr id="9" name="Shape 7"/>
          <p:cNvSpPr/>
          <p:nvPr/>
        </p:nvSpPr>
        <p:spPr>
          <a:xfrm>
            <a:off x="5462588" y="3556540"/>
            <a:ext cx="182880" cy="182880"/>
          </a:xfrm>
          <a:prstGeom prst="cube">
            <a:avLst/>
          </a:prstGeom>
          <a:noFill/>
          <a:ln w="1270">
            <a:solidFill>
              <a:srgbClr val="3EB3A4"/>
            </a:solidFill>
            <a:prstDash val="solid"/>
          </a:ln>
        </p:spPr>
      </p:sp>
      <p:sp>
        <p:nvSpPr>
          <p:cNvPr id="10" name="Shape 8"/>
          <p:cNvSpPr/>
          <p:nvPr/>
        </p:nvSpPr>
        <p:spPr>
          <a:xfrm>
            <a:off x="3896430" y="2435572"/>
            <a:ext cx="182880" cy="182880"/>
          </a:xfrm>
          <a:prstGeom prst="cube">
            <a:avLst/>
          </a:prstGeom>
          <a:noFill/>
          <a:ln w="1270">
            <a:solidFill>
              <a:srgbClr val="7D583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Tips and Tricks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Shortcuts are your friends: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Learn keyboard shortcuts to speed up your workflow.</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Use expressions for complex animations: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Expressions are small pieces of code that can automate animation tasks.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Organize your layers: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Rename and color-code layers for better clarity.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Seek out online tutorials: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YouTube is a treasure trove of After Effects tutorials.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14</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326172" y="3724214"/>
            <a:ext cx="182880" cy="182880"/>
          </a:xfrm>
          <a:prstGeom prst="sun">
            <a:avLst/>
          </a:prstGeom>
          <a:noFill/>
          <a:ln w="1270">
            <a:solidFill>
              <a:srgbClr val="FC6A10"/>
            </a:solidFill>
            <a:prstDash val="solid"/>
          </a:ln>
        </p:spPr>
      </p:sp>
      <p:sp>
        <p:nvSpPr>
          <p:cNvPr id="7" name="Shape 5"/>
          <p:cNvSpPr/>
          <p:nvPr/>
        </p:nvSpPr>
        <p:spPr>
          <a:xfrm>
            <a:off x="2186955" y="921907"/>
            <a:ext cx="182880" cy="182880"/>
          </a:xfrm>
          <a:prstGeom prst="triangle">
            <a:avLst/>
          </a:prstGeom>
          <a:noFill/>
          <a:ln w="1270">
            <a:solidFill>
              <a:srgbClr val="16E1C8"/>
            </a:solidFill>
            <a:prstDash val="solid"/>
          </a:ln>
        </p:spPr>
      </p:sp>
      <p:sp>
        <p:nvSpPr>
          <p:cNvPr id="8" name="Shape 6"/>
          <p:cNvSpPr/>
          <p:nvPr/>
        </p:nvSpPr>
        <p:spPr>
          <a:xfrm>
            <a:off x="5592295" y="4000956"/>
            <a:ext cx="182880" cy="182880"/>
          </a:xfrm>
          <a:prstGeom prst="cube">
            <a:avLst/>
          </a:prstGeom>
          <a:noFill/>
          <a:ln w="1270">
            <a:solidFill>
              <a:srgbClr val="9BB3DD"/>
            </a:solidFill>
            <a:prstDash val="solid"/>
          </a:ln>
        </p:spPr>
      </p:sp>
      <p:sp>
        <p:nvSpPr>
          <p:cNvPr id="9" name="Shape 7"/>
          <p:cNvSpPr/>
          <p:nvPr/>
        </p:nvSpPr>
        <p:spPr>
          <a:xfrm>
            <a:off x="4101486" y="4015338"/>
            <a:ext cx="182880" cy="182880"/>
          </a:xfrm>
          <a:prstGeom prst="triangle">
            <a:avLst/>
          </a:prstGeom>
          <a:noFill/>
          <a:ln w="1270">
            <a:solidFill>
              <a:srgbClr val="023497"/>
            </a:solidFill>
            <a:prstDash val="solid"/>
          </a:ln>
        </p:spPr>
      </p:sp>
      <p:sp>
        <p:nvSpPr>
          <p:cNvPr id="10" name="Shape 8"/>
          <p:cNvSpPr/>
          <p:nvPr/>
        </p:nvSpPr>
        <p:spPr>
          <a:xfrm>
            <a:off x="1531568" y="862022"/>
            <a:ext cx="182880" cy="182880"/>
          </a:xfrm>
          <a:prstGeom prst="triangle">
            <a:avLst/>
          </a:prstGeom>
          <a:noFill/>
          <a:ln w="1270">
            <a:solidFill>
              <a:srgbClr val="318CF4"/>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Understanding Parenting</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Layer Parenting can create complex relationships between layers.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Parenting Explained: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Link the 'Parent' property of one layer to another. Changes to the parent layer (e.g., position, rotation) will automatically affect the child layer.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Use Cases: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Animating a character's arm by parenting the hand layer to the forearm layer.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15</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4427020" y="802855"/>
            <a:ext cx="182880" cy="182880"/>
          </a:xfrm>
          <a:prstGeom prst="rect">
            <a:avLst/>
          </a:prstGeom>
          <a:noFill/>
          <a:ln w="1270">
            <a:solidFill>
              <a:srgbClr val="6B1B3D"/>
            </a:solidFill>
            <a:prstDash val="solid"/>
          </a:ln>
        </p:spPr>
      </p:sp>
      <p:sp>
        <p:nvSpPr>
          <p:cNvPr id="7" name="Shape 5"/>
          <p:cNvSpPr/>
          <p:nvPr/>
        </p:nvSpPr>
        <p:spPr>
          <a:xfrm>
            <a:off x="7156682" y="2491919"/>
            <a:ext cx="182880" cy="182880"/>
          </a:xfrm>
          <a:prstGeom prst="sun">
            <a:avLst/>
          </a:prstGeom>
          <a:noFill/>
          <a:ln w="1270">
            <a:solidFill>
              <a:srgbClr val="2B217E"/>
            </a:solidFill>
            <a:prstDash val="solid"/>
          </a:ln>
        </p:spPr>
      </p:sp>
      <p:sp>
        <p:nvSpPr>
          <p:cNvPr id="8" name="Shape 6"/>
          <p:cNvSpPr/>
          <p:nvPr/>
        </p:nvSpPr>
        <p:spPr>
          <a:xfrm>
            <a:off x="2506255" y="1113435"/>
            <a:ext cx="182880" cy="182880"/>
          </a:xfrm>
          <a:prstGeom prst="triangle">
            <a:avLst/>
          </a:prstGeom>
          <a:noFill/>
          <a:ln w="1270">
            <a:solidFill>
              <a:srgbClr val="7CC5BD"/>
            </a:solidFill>
            <a:prstDash val="solid"/>
          </a:ln>
        </p:spPr>
      </p:sp>
      <p:sp>
        <p:nvSpPr>
          <p:cNvPr id="9" name="Shape 7"/>
          <p:cNvSpPr/>
          <p:nvPr/>
        </p:nvSpPr>
        <p:spPr>
          <a:xfrm>
            <a:off x="3430165" y="885839"/>
            <a:ext cx="182880" cy="182880"/>
          </a:xfrm>
          <a:prstGeom prst="triangle">
            <a:avLst/>
          </a:prstGeom>
          <a:noFill/>
          <a:ln w="1270">
            <a:solidFill>
              <a:srgbClr val="E2C490"/>
            </a:solidFill>
            <a:prstDash val="solid"/>
          </a:ln>
        </p:spPr>
      </p:sp>
      <p:sp>
        <p:nvSpPr>
          <p:cNvPr id="10" name="Shape 8"/>
          <p:cNvSpPr/>
          <p:nvPr/>
        </p:nvSpPr>
        <p:spPr>
          <a:xfrm>
            <a:off x="578559" y="37977"/>
            <a:ext cx="182880" cy="182880"/>
          </a:xfrm>
          <a:prstGeom prst="rect">
            <a:avLst/>
          </a:prstGeom>
          <a:noFill/>
          <a:ln w="1270">
            <a:solidFill>
              <a:srgbClr val="B43174"/>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Masking and Mattes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Masks allow you to selectively reveal or hide parts of a layer.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Creating Masks: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 the Pen tool or shape tools to draw a mask on a layer.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Mask Modes: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Choose different mask modes (Add, Subtract, Intersect, etc.) to control how the mask affects the layer.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Track Mattes: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 one layer as a matte to control the visibility of another layer.  Useful for creating interesting transitions and effects.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16</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269131" y="3383358"/>
            <a:ext cx="182880" cy="182880"/>
          </a:xfrm>
          <a:prstGeom prst="triangle">
            <a:avLst/>
          </a:prstGeom>
          <a:noFill/>
          <a:ln w="1270">
            <a:solidFill>
              <a:srgbClr val="2D6DC9"/>
            </a:solidFill>
            <a:prstDash val="solid"/>
          </a:ln>
        </p:spPr>
      </p:sp>
      <p:sp>
        <p:nvSpPr>
          <p:cNvPr id="7" name="Shape 5"/>
          <p:cNvSpPr/>
          <p:nvPr/>
        </p:nvSpPr>
        <p:spPr>
          <a:xfrm>
            <a:off x="2160857" y="3630103"/>
            <a:ext cx="182880" cy="182880"/>
          </a:xfrm>
          <a:prstGeom prst="sun">
            <a:avLst/>
          </a:prstGeom>
          <a:noFill/>
          <a:ln w="1270">
            <a:solidFill>
              <a:srgbClr val="B33C3F"/>
            </a:solidFill>
            <a:prstDash val="solid"/>
          </a:ln>
        </p:spPr>
      </p:sp>
      <p:sp>
        <p:nvSpPr>
          <p:cNvPr id="8" name="Shape 6"/>
          <p:cNvSpPr/>
          <p:nvPr/>
        </p:nvSpPr>
        <p:spPr>
          <a:xfrm>
            <a:off x="5734120" y="3429531"/>
            <a:ext cx="182880" cy="182880"/>
          </a:xfrm>
          <a:prstGeom prst="rect">
            <a:avLst/>
          </a:prstGeom>
          <a:noFill/>
          <a:ln w="1270">
            <a:solidFill>
              <a:srgbClr val="104F54"/>
            </a:solidFill>
            <a:prstDash val="solid"/>
          </a:ln>
        </p:spPr>
      </p:sp>
      <p:sp>
        <p:nvSpPr>
          <p:cNvPr id="9" name="Shape 7"/>
          <p:cNvSpPr/>
          <p:nvPr/>
        </p:nvSpPr>
        <p:spPr>
          <a:xfrm>
            <a:off x="3934559" y="516379"/>
            <a:ext cx="182880" cy="182880"/>
          </a:xfrm>
          <a:prstGeom prst="cube">
            <a:avLst/>
          </a:prstGeom>
          <a:noFill/>
          <a:ln w="1270">
            <a:solidFill>
              <a:srgbClr val="CC4BD0"/>
            </a:solidFill>
            <a:prstDash val="solid"/>
          </a:ln>
        </p:spPr>
      </p:sp>
      <p:sp>
        <p:nvSpPr>
          <p:cNvPr id="10" name="Shape 8"/>
          <p:cNvSpPr/>
          <p:nvPr/>
        </p:nvSpPr>
        <p:spPr>
          <a:xfrm>
            <a:off x="7266270" y="2631391"/>
            <a:ext cx="182880" cy="182880"/>
          </a:xfrm>
          <a:prstGeom prst="rect">
            <a:avLst/>
          </a:prstGeom>
          <a:noFill/>
          <a:ln w="1270">
            <a:solidFill>
              <a:srgbClr val="2AEF7C"/>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Working with Audio</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Adding audio can enhance your animations.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Importing Audio:</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Import audio files (MP3, WAV, etc.) into the Project panel.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Adding Audio to the Timeline: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Drag the audio file to the Timeline panel.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Audio Levels: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Adjust the audio levels to control the volume.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Syncing Animation to Audio:</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 the audio waveform to time your animations to the beat.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17</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940187" y="1998044"/>
            <a:ext cx="182880" cy="182880"/>
          </a:xfrm>
          <a:prstGeom prst="triangle">
            <a:avLst/>
          </a:prstGeom>
          <a:noFill/>
          <a:ln w="1270">
            <a:solidFill>
              <a:srgbClr val="29C2DB"/>
            </a:solidFill>
            <a:prstDash val="solid"/>
          </a:ln>
        </p:spPr>
      </p:sp>
      <p:sp>
        <p:nvSpPr>
          <p:cNvPr id="7" name="Shape 5"/>
          <p:cNvSpPr/>
          <p:nvPr/>
        </p:nvSpPr>
        <p:spPr>
          <a:xfrm>
            <a:off x="2070318" y="1539689"/>
            <a:ext cx="182880" cy="182880"/>
          </a:xfrm>
          <a:prstGeom prst="rect">
            <a:avLst/>
          </a:prstGeom>
          <a:noFill/>
          <a:ln w="1270">
            <a:solidFill>
              <a:srgbClr val="AB978C"/>
            </a:solidFill>
            <a:prstDash val="solid"/>
          </a:ln>
        </p:spPr>
      </p:sp>
      <p:sp>
        <p:nvSpPr>
          <p:cNvPr id="8" name="Shape 6"/>
          <p:cNvSpPr/>
          <p:nvPr/>
        </p:nvSpPr>
        <p:spPr>
          <a:xfrm>
            <a:off x="769717" y="816330"/>
            <a:ext cx="182880" cy="182880"/>
          </a:xfrm>
          <a:prstGeom prst="rect">
            <a:avLst/>
          </a:prstGeom>
          <a:noFill/>
          <a:ln w="1270">
            <a:solidFill>
              <a:srgbClr val="34E76F"/>
            </a:solidFill>
            <a:prstDash val="solid"/>
          </a:ln>
        </p:spPr>
      </p:sp>
      <p:sp>
        <p:nvSpPr>
          <p:cNvPr id="9" name="Shape 7"/>
          <p:cNvSpPr/>
          <p:nvPr/>
        </p:nvSpPr>
        <p:spPr>
          <a:xfrm>
            <a:off x="7203663" y="4131871"/>
            <a:ext cx="182880" cy="182880"/>
          </a:xfrm>
          <a:prstGeom prst="triangle">
            <a:avLst/>
          </a:prstGeom>
          <a:noFill/>
          <a:ln w="1270">
            <a:solidFill>
              <a:srgbClr val="EF22B4"/>
            </a:solidFill>
            <a:prstDash val="solid"/>
          </a:ln>
        </p:spPr>
      </p:sp>
      <p:sp>
        <p:nvSpPr>
          <p:cNvPr id="10" name="Shape 8"/>
          <p:cNvSpPr/>
          <p:nvPr/>
        </p:nvSpPr>
        <p:spPr>
          <a:xfrm>
            <a:off x="6865053" y="1560390"/>
            <a:ext cx="182880" cy="182880"/>
          </a:xfrm>
          <a:prstGeom prst="cube">
            <a:avLst/>
          </a:prstGeom>
          <a:noFill/>
          <a:ln w="1270">
            <a:solidFill>
              <a:srgbClr val="23B04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Advanced Keyframing Techniques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Take your keyframing skills to the next level.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Easy Ease: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Smooths the animation between keyframes (F9).</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Easy Ease In/Out: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Creates different acceleration and deceleration curves.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Graph Editor: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Provides precise control over the animation's timing and speed using graphs.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Keyframe Interpolation: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Choose different interpolation methods (Linear, Bezier, Hold) to customize the animation's behavior.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18</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1290666" y="1411884"/>
            <a:ext cx="182880" cy="182880"/>
          </a:xfrm>
          <a:prstGeom prst="cube">
            <a:avLst/>
          </a:prstGeom>
          <a:noFill/>
          <a:ln w="1270">
            <a:solidFill>
              <a:srgbClr val="7DDD95"/>
            </a:solidFill>
            <a:prstDash val="solid"/>
          </a:ln>
        </p:spPr>
      </p:sp>
      <p:sp>
        <p:nvSpPr>
          <p:cNvPr id="7" name="Shape 5"/>
          <p:cNvSpPr/>
          <p:nvPr/>
        </p:nvSpPr>
        <p:spPr>
          <a:xfrm>
            <a:off x="7726942" y="2904408"/>
            <a:ext cx="182880" cy="182880"/>
          </a:xfrm>
          <a:prstGeom prst="triangle">
            <a:avLst/>
          </a:prstGeom>
          <a:noFill/>
          <a:ln w="1270">
            <a:solidFill>
              <a:srgbClr val="423893"/>
            </a:solidFill>
            <a:prstDash val="solid"/>
          </a:ln>
        </p:spPr>
      </p:sp>
      <p:sp>
        <p:nvSpPr>
          <p:cNvPr id="8" name="Shape 6"/>
          <p:cNvSpPr/>
          <p:nvPr/>
        </p:nvSpPr>
        <p:spPr>
          <a:xfrm>
            <a:off x="7159312" y="1310531"/>
            <a:ext cx="182880" cy="182880"/>
          </a:xfrm>
          <a:prstGeom prst="triangle">
            <a:avLst/>
          </a:prstGeom>
          <a:noFill/>
          <a:ln w="1270">
            <a:solidFill>
              <a:srgbClr val="F694D5"/>
            </a:solidFill>
            <a:prstDash val="solid"/>
          </a:ln>
        </p:spPr>
      </p:sp>
      <p:sp>
        <p:nvSpPr>
          <p:cNvPr id="9" name="Shape 7"/>
          <p:cNvSpPr/>
          <p:nvPr/>
        </p:nvSpPr>
        <p:spPr>
          <a:xfrm>
            <a:off x="6661008" y="229189"/>
            <a:ext cx="182880" cy="182880"/>
          </a:xfrm>
          <a:prstGeom prst="triangle">
            <a:avLst/>
          </a:prstGeom>
          <a:noFill/>
          <a:ln w="1270">
            <a:solidFill>
              <a:srgbClr val="43F154"/>
            </a:solidFill>
            <a:prstDash val="solid"/>
          </a:ln>
        </p:spPr>
      </p:sp>
      <p:sp>
        <p:nvSpPr>
          <p:cNvPr id="10" name="Shape 8"/>
          <p:cNvSpPr/>
          <p:nvPr/>
        </p:nvSpPr>
        <p:spPr>
          <a:xfrm>
            <a:off x="5806482" y="2040924"/>
            <a:ext cx="182880" cy="182880"/>
          </a:xfrm>
          <a:prstGeom prst="rect">
            <a:avLst/>
          </a:prstGeom>
          <a:noFill/>
          <a:ln w="1270">
            <a:solidFill>
              <a:srgbClr val="C47C75"/>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Troubleshooting Common Issues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Slow Performance: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Close unnecessary programs, reduce composition resolution, or pre-render complex elements.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Missing Footage: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Re-link missing footage in the Project panel.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Rendering Errors: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Check your output settings and ensure you have enough disk space.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Unexpected Animation Behavior: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Double-check your keyframes and expressions.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19</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4547620" y="4456432"/>
            <a:ext cx="182880" cy="182880"/>
          </a:xfrm>
          <a:prstGeom prst="cube">
            <a:avLst/>
          </a:prstGeom>
          <a:noFill/>
          <a:ln w="1270">
            <a:solidFill>
              <a:srgbClr val="BD1ABE"/>
            </a:solidFill>
            <a:prstDash val="solid"/>
          </a:ln>
        </p:spPr>
      </p:sp>
      <p:sp>
        <p:nvSpPr>
          <p:cNvPr id="7" name="Shape 5"/>
          <p:cNvSpPr/>
          <p:nvPr/>
        </p:nvSpPr>
        <p:spPr>
          <a:xfrm>
            <a:off x="4780910" y="4129797"/>
            <a:ext cx="182880" cy="182880"/>
          </a:xfrm>
          <a:prstGeom prst="sun">
            <a:avLst/>
          </a:prstGeom>
          <a:noFill/>
          <a:ln w="1270">
            <a:solidFill>
              <a:srgbClr val="E706AC"/>
            </a:solidFill>
            <a:prstDash val="solid"/>
          </a:ln>
        </p:spPr>
      </p:sp>
      <p:sp>
        <p:nvSpPr>
          <p:cNvPr id="8" name="Shape 6"/>
          <p:cNvSpPr/>
          <p:nvPr/>
        </p:nvSpPr>
        <p:spPr>
          <a:xfrm>
            <a:off x="4706788" y="1102775"/>
            <a:ext cx="182880" cy="182880"/>
          </a:xfrm>
          <a:prstGeom prst="triangle">
            <a:avLst/>
          </a:prstGeom>
          <a:noFill/>
          <a:ln w="1270">
            <a:solidFill>
              <a:srgbClr val="046F6D"/>
            </a:solidFill>
            <a:prstDash val="solid"/>
          </a:ln>
        </p:spPr>
      </p:sp>
      <p:sp>
        <p:nvSpPr>
          <p:cNvPr id="9" name="Shape 7"/>
          <p:cNvSpPr/>
          <p:nvPr/>
        </p:nvSpPr>
        <p:spPr>
          <a:xfrm>
            <a:off x="562549" y="3167171"/>
            <a:ext cx="182880" cy="182880"/>
          </a:xfrm>
          <a:prstGeom prst="triangle">
            <a:avLst/>
          </a:prstGeom>
          <a:noFill/>
          <a:ln w="1270">
            <a:solidFill>
              <a:srgbClr val="29566A"/>
            </a:solidFill>
            <a:prstDash val="solid"/>
          </a:ln>
        </p:spPr>
      </p:sp>
      <p:sp>
        <p:nvSpPr>
          <p:cNvPr id="10" name="Shape 8"/>
          <p:cNvSpPr/>
          <p:nvPr/>
        </p:nvSpPr>
        <p:spPr>
          <a:xfrm>
            <a:off x="5567630" y="575770"/>
            <a:ext cx="182880" cy="182880"/>
          </a:xfrm>
          <a:prstGeom prst="sun">
            <a:avLst/>
          </a:prstGeom>
          <a:noFill/>
          <a:ln w="1270">
            <a:solidFill>
              <a:srgbClr val="E97625"/>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Understanding the After Effects Interface</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Let's get acquainted with the After Effects workspace: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Project Panel: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Where you import and organize your assets (images, videos, audio).</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Composition Panel: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Your visual canvas; it displays the current frame of your animation.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Timeline Panel: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 heart of animation!  This is where you manipulate layers and keyframes.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Effects &amp; Presets Panel: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 library of visual effects to enhance your animations. Access it through Window&gt;Effects &amp; Presets (or shortcut CTRL+5).</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a:t>
            </a:r>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1448613" y="3660073"/>
            <a:ext cx="182880" cy="182880"/>
          </a:xfrm>
          <a:prstGeom prst="rect">
            <a:avLst/>
          </a:prstGeom>
          <a:noFill/>
          <a:ln w="1270">
            <a:solidFill>
              <a:srgbClr val="E0FBEF"/>
            </a:solidFill>
            <a:prstDash val="solid"/>
          </a:ln>
        </p:spPr>
      </p:sp>
      <p:sp>
        <p:nvSpPr>
          <p:cNvPr id="7" name="Shape 5"/>
          <p:cNvSpPr/>
          <p:nvPr/>
        </p:nvSpPr>
        <p:spPr>
          <a:xfrm>
            <a:off x="7222810" y="1548526"/>
            <a:ext cx="182880" cy="182880"/>
          </a:xfrm>
          <a:prstGeom prst="rect">
            <a:avLst/>
          </a:prstGeom>
          <a:noFill/>
          <a:ln w="1270">
            <a:solidFill>
              <a:srgbClr val="C96F10"/>
            </a:solidFill>
            <a:prstDash val="solid"/>
          </a:ln>
        </p:spPr>
      </p:sp>
      <p:sp>
        <p:nvSpPr>
          <p:cNvPr id="8" name="Shape 6"/>
          <p:cNvSpPr/>
          <p:nvPr/>
        </p:nvSpPr>
        <p:spPr>
          <a:xfrm>
            <a:off x="2060359" y="828592"/>
            <a:ext cx="182880" cy="182880"/>
          </a:xfrm>
          <a:prstGeom prst="sun">
            <a:avLst/>
          </a:prstGeom>
          <a:noFill/>
          <a:ln w="1270">
            <a:solidFill>
              <a:srgbClr val="5755AA"/>
            </a:solidFill>
            <a:prstDash val="solid"/>
          </a:ln>
        </p:spPr>
      </p:sp>
      <p:sp>
        <p:nvSpPr>
          <p:cNvPr id="9" name="Shape 7"/>
          <p:cNvSpPr/>
          <p:nvPr/>
        </p:nvSpPr>
        <p:spPr>
          <a:xfrm>
            <a:off x="182675" y="3848850"/>
            <a:ext cx="182880" cy="182880"/>
          </a:xfrm>
          <a:prstGeom prst="cube">
            <a:avLst/>
          </a:prstGeom>
          <a:noFill/>
          <a:ln w="1270">
            <a:solidFill>
              <a:srgbClr val="33BE5D"/>
            </a:solidFill>
            <a:prstDash val="solid"/>
          </a:ln>
        </p:spPr>
      </p:sp>
      <p:sp>
        <p:nvSpPr>
          <p:cNvPr id="10" name="Shape 8"/>
          <p:cNvSpPr/>
          <p:nvPr/>
        </p:nvSpPr>
        <p:spPr>
          <a:xfrm>
            <a:off x="7919558" y="28017"/>
            <a:ext cx="182880" cy="182880"/>
          </a:xfrm>
          <a:prstGeom prst="sun">
            <a:avLst/>
          </a:prstGeom>
          <a:noFill/>
          <a:ln w="1270">
            <a:solidFill>
              <a:srgbClr val="3DAD2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Exploring More Effects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Expand your effect arsenal!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Blur &amp; Sharpen: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Add depth of field or sharpen details.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Color Correction: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Adjust colors for a specific look.</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Distort: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Warp and distort layers in creative ways.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Generate: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Create patterns, gradients, and other visual elements.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Stylize: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Add stylized effects like glows, shadows, and textures.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Trapcode Particular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Simulate particles, fire, water, smoke and other organic visual effects.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20</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215626" y="2640555"/>
            <a:ext cx="182880" cy="182880"/>
          </a:xfrm>
          <a:prstGeom prst="rect">
            <a:avLst/>
          </a:prstGeom>
          <a:noFill/>
          <a:ln w="1270">
            <a:solidFill>
              <a:srgbClr val="08E3F1"/>
            </a:solidFill>
            <a:prstDash val="solid"/>
          </a:ln>
        </p:spPr>
      </p:sp>
      <p:sp>
        <p:nvSpPr>
          <p:cNvPr id="7" name="Shape 5"/>
          <p:cNvSpPr/>
          <p:nvPr/>
        </p:nvSpPr>
        <p:spPr>
          <a:xfrm>
            <a:off x="3974141" y="4068264"/>
            <a:ext cx="182880" cy="182880"/>
          </a:xfrm>
          <a:prstGeom prst="sun">
            <a:avLst/>
          </a:prstGeom>
          <a:noFill/>
          <a:ln w="1270">
            <a:solidFill>
              <a:srgbClr val="0C5301"/>
            </a:solidFill>
            <a:prstDash val="solid"/>
          </a:ln>
        </p:spPr>
      </p:sp>
      <p:sp>
        <p:nvSpPr>
          <p:cNvPr id="8" name="Shape 6"/>
          <p:cNvSpPr/>
          <p:nvPr/>
        </p:nvSpPr>
        <p:spPr>
          <a:xfrm>
            <a:off x="6855619" y="1392799"/>
            <a:ext cx="182880" cy="182880"/>
          </a:xfrm>
          <a:prstGeom prst="rect">
            <a:avLst/>
          </a:prstGeom>
          <a:noFill/>
          <a:ln w="1270">
            <a:solidFill>
              <a:srgbClr val="FD4657"/>
            </a:solidFill>
            <a:prstDash val="solid"/>
          </a:ln>
        </p:spPr>
      </p:sp>
      <p:sp>
        <p:nvSpPr>
          <p:cNvPr id="9" name="Shape 7"/>
          <p:cNvSpPr/>
          <p:nvPr/>
        </p:nvSpPr>
        <p:spPr>
          <a:xfrm>
            <a:off x="4084043" y="543296"/>
            <a:ext cx="182880" cy="182880"/>
          </a:xfrm>
          <a:prstGeom prst="rect">
            <a:avLst/>
          </a:prstGeom>
          <a:noFill/>
          <a:ln w="1270">
            <a:solidFill>
              <a:srgbClr val="FB1352"/>
            </a:solidFill>
            <a:prstDash val="solid"/>
          </a:ln>
        </p:spPr>
      </p:sp>
      <p:sp>
        <p:nvSpPr>
          <p:cNvPr id="10" name="Shape 8"/>
          <p:cNvSpPr/>
          <p:nvPr/>
        </p:nvSpPr>
        <p:spPr>
          <a:xfrm>
            <a:off x="6574375" y="369344"/>
            <a:ext cx="182880" cy="182880"/>
          </a:xfrm>
          <a:prstGeom prst="triangle">
            <a:avLst/>
          </a:prstGeom>
          <a:noFill/>
          <a:ln w="1270">
            <a:solidFill>
              <a:srgbClr val="5CE82C"/>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Creating Compositions and Layers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Compositions are the containers for your animations.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New Composition: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Composition &gt; New Composition... (Ctrl+N)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Set Dimensions: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Choose a resolution (e.g., 1920x1080), frame rate (e.g., 30 fps), and duration.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Layers: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Think of layers as stacked sheets of paper. Each layer contains an element (image, shape, text, etc.).  Add a Layer by going to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Layer &gt; New &gt; [Type of Layer]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Layer Order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 order of layers in the timeline dictates the order of their appearance in the Composition panel. Move the layers to change the order.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3</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457536" y="2205476"/>
            <a:ext cx="182880" cy="182880"/>
          </a:xfrm>
          <a:prstGeom prst="cube">
            <a:avLst/>
          </a:prstGeom>
          <a:noFill/>
          <a:ln w="1270">
            <a:solidFill>
              <a:srgbClr val="1F9CC8"/>
            </a:solidFill>
            <a:prstDash val="solid"/>
          </a:ln>
        </p:spPr>
      </p:sp>
      <p:sp>
        <p:nvSpPr>
          <p:cNvPr id="7" name="Shape 5"/>
          <p:cNvSpPr/>
          <p:nvPr/>
        </p:nvSpPr>
        <p:spPr>
          <a:xfrm>
            <a:off x="1023433" y="664543"/>
            <a:ext cx="182880" cy="182880"/>
          </a:xfrm>
          <a:prstGeom prst="triangle">
            <a:avLst/>
          </a:prstGeom>
          <a:noFill/>
          <a:ln w="1270">
            <a:solidFill>
              <a:srgbClr val="E4A92E"/>
            </a:solidFill>
            <a:prstDash val="solid"/>
          </a:ln>
        </p:spPr>
      </p:sp>
      <p:sp>
        <p:nvSpPr>
          <p:cNvPr id="8" name="Shape 6"/>
          <p:cNvSpPr/>
          <p:nvPr/>
        </p:nvSpPr>
        <p:spPr>
          <a:xfrm>
            <a:off x="4484706" y="3613395"/>
            <a:ext cx="182880" cy="182880"/>
          </a:xfrm>
          <a:prstGeom prst="cube">
            <a:avLst/>
          </a:prstGeom>
          <a:noFill/>
          <a:ln w="1270">
            <a:solidFill>
              <a:srgbClr val="9C3885"/>
            </a:solidFill>
            <a:prstDash val="solid"/>
          </a:ln>
        </p:spPr>
      </p:sp>
      <p:sp>
        <p:nvSpPr>
          <p:cNvPr id="9" name="Shape 7"/>
          <p:cNvSpPr/>
          <p:nvPr/>
        </p:nvSpPr>
        <p:spPr>
          <a:xfrm>
            <a:off x="4720147" y="1121868"/>
            <a:ext cx="182880" cy="182880"/>
          </a:xfrm>
          <a:prstGeom prst="sun">
            <a:avLst/>
          </a:prstGeom>
          <a:noFill/>
          <a:ln w="1270">
            <a:solidFill>
              <a:srgbClr val="785141"/>
            </a:solidFill>
            <a:prstDash val="solid"/>
          </a:ln>
        </p:spPr>
      </p:sp>
      <p:sp>
        <p:nvSpPr>
          <p:cNvPr id="10" name="Shape 8"/>
          <p:cNvSpPr/>
          <p:nvPr/>
        </p:nvSpPr>
        <p:spPr>
          <a:xfrm>
            <a:off x="613706" y="2934054"/>
            <a:ext cx="182880" cy="182880"/>
          </a:xfrm>
          <a:prstGeom prst="triangle">
            <a:avLst/>
          </a:prstGeom>
          <a:noFill/>
          <a:ln w="1270">
            <a:solidFill>
              <a:srgbClr val="F05CF1"/>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Keyframing: The Core of Animation</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Keyframes define properties of a layer at specific points in time.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What are Keyframes?: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Marks on timeline that show a property's value at a moment. After Effects interpolates the values between keyframes, creating animation.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Transform Properties: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Common properties to animate include: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Position: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 X and Y coordinates of the layer.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Scale: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 size of the layer.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Rotation: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 angle of the layer.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Opacity: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 visibility of the layer (0% = invisible, 100% = fully visible).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Adding Keyframes: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Click the stopwatch icon next to a property in the timeline to enable keyframing. Setting a new value will automatically add keyframes.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4</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472723" y="3588326"/>
            <a:ext cx="182880" cy="182880"/>
          </a:xfrm>
          <a:prstGeom prst="rect">
            <a:avLst/>
          </a:prstGeom>
          <a:noFill/>
          <a:ln w="1270">
            <a:solidFill>
              <a:srgbClr val="2C85D4"/>
            </a:solidFill>
            <a:prstDash val="solid"/>
          </a:ln>
        </p:spPr>
      </p:sp>
      <p:sp>
        <p:nvSpPr>
          <p:cNvPr id="7" name="Shape 5"/>
          <p:cNvSpPr/>
          <p:nvPr/>
        </p:nvSpPr>
        <p:spPr>
          <a:xfrm>
            <a:off x="5048485" y="958741"/>
            <a:ext cx="182880" cy="182880"/>
          </a:xfrm>
          <a:prstGeom prst="rect">
            <a:avLst/>
          </a:prstGeom>
          <a:noFill/>
          <a:ln w="1270">
            <a:solidFill>
              <a:srgbClr val="FCC6C1"/>
            </a:solidFill>
            <a:prstDash val="solid"/>
          </a:ln>
        </p:spPr>
      </p:sp>
      <p:sp>
        <p:nvSpPr>
          <p:cNvPr id="8" name="Shape 6"/>
          <p:cNvSpPr/>
          <p:nvPr/>
        </p:nvSpPr>
        <p:spPr>
          <a:xfrm>
            <a:off x="4517660" y="555001"/>
            <a:ext cx="182880" cy="182880"/>
          </a:xfrm>
          <a:prstGeom prst="triangle">
            <a:avLst/>
          </a:prstGeom>
          <a:noFill/>
          <a:ln w="1270">
            <a:solidFill>
              <a:srgbClr val="497FE1"/>
            </a:solidFill>
            <a:prstDash val="solid"/>
          </a:ln>
        </p:spPr>
      </p:sp>
      <p:sp>
        <p:nvSpPr>
          <p:cNvPr id="9" name="Shape 7"/>
          <p:cNvSpPr/>
          <p:nvPr/>
        </p:nvSpPr>
        <p:spPr>
          <a:xfrm>
            <a:off x="5089653" y="2837873"/>
            <a:ext cx="182880" cy="182880"/>
          </a:xfrm>
          <a:prstGeom prst="triangle">
            <a:avLst/>
          </a:prstGeom>
          <a:noFill/>
          <a:ln w="1270">
            <a:solidFill>
              <a:srgbClr val="71215A"/>
            </a:solidFill>
            <a:prstDash val="solid"/>
          </a:ln>
        </p:spPr>
      </p:sp>
      <p:sp>
        <p:nvSpPr>
          <p:cNvPr id="10" name="Shape 8"/>
          <p:cNvSpPr/>
          <p:nvPr/>
        </p:nvSpPr>
        <p:spPr>
          <a:xfrm>
            <a:off x="6858630" y="2514432"/>
            <a:ext cx="182880" cy="182880"/>
          </a:xfrm>
          <a:prstGeom prst="sun">
            <a:avLst/>
          </a:prstGeom>
          <a:noFill/>
          <a:ln w="1270">
            <a:solidFill>
              <a:srgbClr val="230036"/>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Animating Position</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Let's make a layer move across the screen: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Select a Layer: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In the timeline.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Open Transform Properties: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Press 'P' to reveal the Position property.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Set the First Keyframe: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Move the current-time indicator to the start of your animation and click the stopwatch icon next to 'Position'.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Move to a Later Time: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Drag the current-time indicator further down the timeline.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Change the Position: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Drag the layer in the Composition panel to its new location. A second keyframe will automatically be created.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Preview</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Press Spacebar to preview animation.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5</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4353668" y="3255073"/>
            <a:ext cx="182880" cy="182880"/>
          </a:xfrm>
          <a:prstGeom prst="triangle">
            <a:avLst/>
          </a:prstGeom>
          <a:noFill/>
          <a:ln w="1270">
            <a:solidFill>
              <a:srgbClr val="305A7D"/>
            </a:solidFill>
            <a:prstDash val="solid"/>
          </a:ln>
        </p:spPr>
      </p:sp>
      <p:sp>
        <p:nvSpPr>
          <p:cNvPr id="7" name="Shape 5"/>
          <p:cNvSpPr/>
          <p:nvPr/>
        </p:nvSpPr>
        <p:spPr>
          <a:xfrm>
            <a:off x="4286855" y="825224"/>
            <a:ext cx="182880" cy="182880"/>
          </a:xfrm>
          <a:prstGeom prst="sun">
            <a:avLst/>
          </a:prstGeom>
          <a:noFill/>
          <a:ln w="1270">
            <a:solidFill>
              <a:srgbClr val="84FAE9"/>
            </a:solidFill>
            <a:prstDash val="solid"/>
          </a:ln>
        </p:spPr>
      </p:sp>
      <p:sp>
        <p:nvSpPr>
          <p:cNvPr id="8" name="Shape 6"/>
          <p:cNvSpPr/>
          <p:nvPr/>
        </p:nvSpPr>
        <p:spPr>
          <a:xfrm>
            <a:off x="3664264" y="386838"/>
            <a:ext cx="182880" cy="182880"/>
          </a:xfrm>
          <a:prstGeom prst="sun">
            <a:avLst/>
          </a:prstGeom>
          <a:noFill/>
          <a:ln w="1270">
            <a:solidFill>
              <a:srgbClr val="87112F"/>
            </a:solidFill>
            <a:prstDash val="solid"/>
          </a:ln>
        </p:spPr>
      </p:sp>
      <p:sp>
        <p:nvSpPr>
          <p:cNvPr id="9" name="Shape 7"/>
          <p:cNvSpPr/>
          <p:nvPr/>
        </p:nvSpPr>
        <p:spPr>
          <a:xfrm>
            <a:off x="365392" y="3470512"/>
            <a:ext cx="182880" cy="182880"/>
          </a:xfrm>
          <a:prstGeom prst="rect">
            <a:avLst/>
          </a:prstGeom>
          <a:noFill/>
          <a:ln w="1270">
            <a:solidFill>
              <a:srgbClr val="DCC763"/>
            </a:solidFill>
            <a:prstDash val="solid"/>
          </a:ln>
        </p:spPr>
      </p:sp>
      <p:sp>
        <p:nvSpPr>
          <p:cNvPr id="10" name="Shape 8"/>
          <p:cNvSpPr/>
          <p:nvPr/>
        </p:nvSpPr>
        <p:spPr>
          <a:xfrm>
            <a:off x="1971233" y="2152701"/>
            <a:ext cx="182880" cy="182880"/>
          </a:xfrm>
          <a:prstGeom prst="cube">
            <a:avLst/>
          </a:prstGeom>
          <a:noFill/>
          <a:ln w="1270">
            <a:solidFill>
              <a:srgbClr val="7BE8E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Animating Scale, Rotation, and Opacity</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 process is similar for other properties: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Scale (Shortcut 'S'):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Create keyframes at different times and adjust the scale values to make the layer grow or shrink.</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Rotation (Shortcut 'R'):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Animate the rotation value to spin the layer.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Opacity (Shortcut 'T'):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Animate the opacity value to fade the layer in or out.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Multiple Properties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You can animate multiple properties together to create complex animations! Use 'Shift' and press multiple shortcuts to reveal properties together.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6</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488418" y="3316516"/>
            <a:ext cx="182880" cy="182880"/>
          </a:xfrm>
          <a:prstGeom prst="sun">
            <a:avLst/>
          </a:prstGeom>
          <a:noFill/>
          <a:ln w="1270">
            <a:solidFill>
              <a:srgbClr val="056D98"/>
            </a:solidFill>
            <a:prstDash val="solid"/>
          </a:ln>
        </p:spPr>
      </p:sp>
      <p:sp>
        <p:nvSpPr>
          <p:cNvPr id="7" name="Shape 5"/>
          <p:cNvSpPr/>
          <p:nvPr/>
        </p:nvSpPr>
        <p:spPr>
          <a:xfrm>
            <a:off x="1152978" y="238978"/>
            <a:ext cx="182880" cy="182880"/>
          </a:xfrm>
          <a:prstGeom prst="sun">
            <a:avLst/>
          </a:prstGeom>
          <a:noFill/>
          <a:ln w="1270">
            <a:solidFill>
              <a:srgbClr val="E27BD2"/>
            </a:solidFill>
            <a:prstDash val="solid"/>
          </a:ln>
        </p:spPr>
      </p:sp>
      <p:sp>
        <p:nvSpPr>
          <p:cNvPr id="8" name="Shape 6"/>
          <p:cNvSpPr/>
          <p:nvPr/>
        </p:nvSpPr>
        <p:spPr>
          <a:xfrm>
            <a:off x="2276609" y="4296486"/>
            <a:ext cx="182880" cy="182880"/>
          </a:xfrm>
          <a:prstGeom prst="sun">
            <a:avLst/>
          </a:prstGeom>
          <a:noFill/>
          <a:ln w="1270">
            <a:solidFill>
              <a:srgbClr val="023CEB"/>
            </a:solidFill>
            <a:prstDash val="solid"/>
          </a:ln>
        </p:spPr>
      </p:sp>
      <p:sp>
        <p:nvSpPr>
          <p:cNvPr id="9" name="Shape 7"/>
          <p:cNvSpPr/>
          <p:nvPr/>
        </p:nvSpPr>
        <p:spPr>
          <a:xfrm>
            <a:off x="6317584" y="1625701"/>
            <a:ext cx="182880" cy="182880"/>
          </a:xfrm>
          <a:prstGeom prst="sun">
            <a:avLst/>
          </a:prstGeom>
          <a:noFill/>
          <a:ln w="1270">
            <a:solidFill>
              <a:srgbClr val="C73E37"/>
            </a:solidFill>
            <a:prstDash val="solid"/>
          </a:ln>
        </p:spPr>
      </p:sp>
      <p:sp>
        <p:nvSpPr>
          <p:cNvPr id="10" name="Shape 8"/>
          <p:cNvSpPr/>
          <p:nvPr/>
        </p:nvSpPr>
        <p:spPr>
          <a:xfrm>
            <a:off x="986349" y="882789"/>
            <a:ext cx="182880" cy="182880"/>
          </a:xfrm>
          <a:prstGeom prst="sun">
            <a:avLst/>
          </a:prstGeom>
          <a:noFill/>
          <a:ln w="1270">
            <a:solidFill>
              <a:srgbClr val="D38B3F"/>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Working with the Timeline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Mastering the Timeline is crucial: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Zooming: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 the scroll wheel while hovering over the timeline to zoom in and out horizontally. Use the + and - keys on the numpad.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Moving Keyframes: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Click and drag keyframes to adjust their timing.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Copying and Pasting Keyframes: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Select keyframes (or use Ctrl+A to select all), then Ctrl+C to copy and Ctrl+V to paste them at the current time.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Time Navigator: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 the time navigator at the top of the timeline to quickly jump to specific times or markers.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7</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426842" y="1334865"/>
            <a:ext cx="182880" cy="182880"/>
          </a:xfrm>
          <a:prstGeom prst="triangle">
            <a:avLst/>
          </a:prstGeom>
          <a:noFill/>
          <a:ln w="1270">
            <a:solidFill>
              <a:srgbClr val="158287"/>
            </a:solidFill>
            <a:prstDash val="solid"/>
          </a:ln>
        </p:spPr>
      </p:sp>
      <p:sp>
        <p:nvSpPr>
          <p:cNvPr id="7" name="Shape 5"/>
          <p:cNvSpPr/>
          <p:nvPr/>
        </p:nvSpPr>
        <p:spPr>
          <a:xfrm>
            <a:off x="6360126" y="3089577"/>
            <a:ext cx="182880" cy="182880"/>
          </a:xfrm>
          <a:prstGeom prst="triangle">
            <a:avLst/>
          </a:prstGeom>
          <a:noFill/>
          <a:ln w="1270">
            <a:solidFill>
              <a:srgbClr val="8DC4C8"/>
            </a:solidFill>
            <a:prstDash val="solid"/>
          </a:ln>
        </p:spPr>
      </p:sp>
      <p:sp>
        <p:nvSpPr>
          <p:cNvPr id="8" name="Shape 6"/>
          <p:cNvSpPr/>
          <p:nvPr/>
        </p:nvSpPr>
        <p:spPr>
          <a:xfrm>
            <a:off x="5492036" y="2888996"/>
            <a:ext cx="182880" cy="182880"/>
          </a:xfrm>
          <a:prstGeom prst="triangle">
            <a:avLst/>
          </a:prstGeom>
          <a:noFill/>
          <a:ln w="1270">
            <a:solidFill>
              <a:srgbClr val="3AD382"/>
            </a:solidFill>
            <a:prstDash val="solid"/>
          </a:ln>
        </p:spPr>
      </p:sp>
      <p:sp>
        <p:nvSpPr>
          <p:cNvPr id="9" name="Shape 7"/>
          <p:cNvSpPr/>
          <p:nvPr/>
        </p:nvSpPr>
        <p:spPr>
          <a:xfrm>
            <a:off x="474424" y="459363"/>
            <a:ext cx="182880" cy="182880"/>
          </a:xfrm>
          <a:prstGeom prst="triangle">
            <a:avLst/>
          </a:prstGeom>
          <a:noFill/>
          <a:ln w="1270">
            <a:solidFill>
              <a:srgbClr val="9A71B2"/>
            </a:solidFill>
            <a:prstDash val="solid"/>
          </a:ln>
        </p:spPr>
      </p:sp>
      <p:sp>
        <p:nvSpPr>
          <p:cNvPr id="10" name="Shape 8"/>
          <p:cNvSpPr/>
          <p:nvPr/>
        </p:nvSpPr>
        <p:spPr>
          <a:xfrm>
            <a:off x="1398601" y="3732345"/>
            <a:ext cx="182880" cy="182880"/>
          </a:xfrm>
          <a:prstGeom prst="triangle">
            <a:avLst/>
          </a:prstGeom>
          <a:noFill/>
          <a:ln w="1270">
            <a:solidFill>
              <a:srgbClr val="B4B1F7"/>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Creating Simple Shape Animations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After Effects has built-in shape tools: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Shape Tool: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Select the Rectangle, Ellipse, or other shape tool from the toolbar.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Draw a Shape: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Click and drag in the Composition panel to create a shape layer.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Shape Properties: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Shape layers have properties like 'Fill', 'Stroke', 'Stroke Width', and 'Transform'.</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Animate Shape Properties: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Animate the 'Size' of a rectangle, or the 'Path' of any shape to morph it into a different shape. Animate position just like other layers to move a shape around.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8</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847705" y="3114663"/>
            <a:ext cx="182880" cy="182880"/>
          </a:xfrm>
          <a:prstGeom prst="sun">
            <a:avLst/>
          </a:prstGeom>
          <a:noFill/>
          <a:ln w="1270">
            <a:solidFill>
              <a:srgbClr val="E6DBA1"/>
            </a:solidFill>
            <a:prstDash val="solid"/>
          </a:ln>
        </p:spPr>
      </p:sp>
      <p:sp>
        <p:nvSpPr>
          <p:cNvPr id="7" name="Shape 5"/>
          <p:cNvSpPr/>
          <p:nvPr/>
        </p:nvSpPr>
        <p:spPr>
          <a:xfrm>
            <a:off x="7453477" y="3244383"/>
            <a:ext cx="182880" cy="182880"/>
          </a:xfrm>
          <a:prstGeom prst="sun">
            <a:avLst/>
          </a:prstGeom>
          <a:noFill/>
          <a:ln w="1270">
            <a:solidFill>
              <a:srgbClr val="6921B0"/>
            </a:solidFill>
            <a:prstDash val="solid"/>
          </a:ln>
        </p:spPr>
      </p:sp>
      <p:sp>
        <p:nvSpPr>
          <p:cNvPr id="8" name="Shape 6"/>
          <p:cNvSpPr/>
          <p:nvPr/>
        </p:nvSpPr>
        <p:spPr>
          <a:xfrm>
            <a:off x="2654766" y="1345161"/>
            <a:ext cx="182880" cy="182880"/>
          </a:xfrm>
          <a:prstGeom prst="rect">
            <a:avLst/>
          </a:prstGeom>
          <a:noFill/>
          <a:ln w="1270">
            <a:solidFill>
              <a:srgbClr val="07C4AE"/>
            </a:solidFill>
            <a:prstDash val="solid"/>
          </a:ln>
        </p:spPr>
      </p:sp>
      <p:sp>
        <p:nvSpPr>
          <p:cNvPr id="9" name="Shape 7"/>
          <p:cNvSpPr/>
          <p:nvPr/>
        </p:nvSpPr>
        <p:spPr>
          <a:xfrm>
            <a:off x="4774381" y="2360544"/>
            <a:ext cx="182880" cy="182880"/>
          </a:xfrm>
          <a:prstGeom prst="rect">
            <a:avLst/>
          </a:prstGeom>
          <a:noFill/>
          <a:ln w="1270">
            <a:solidFill>
              <a:srgbClr val="BE4968"/>
            </a:solidFill>
            <a:prstDash val="solid"/>
          </a:ln>
        </p:spPr>
      </p:sp>
      <p:sp>
        <p:nvSpPr>
          <p:cNvPr id="10" name="Shape 8"/>
          <p:cNvSpPr/>
          <p:nvPr/>
        </p:nvSpPr>
        <p:spPr>
          <a:xfrm>
            <a:off x="7657958" y="3534011"/>
            <a:ext cx="182880" cy="182880"/>
          </a:xfrm>
          <a:prstGeom prst="triangle">
            <a:avLst/>
          </a:prstGeom>
          <a:noFill/>
          <a:ln w="1270">
            <a:solidFill>
              <a:srgbClr val="3F05B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Adding Effects and Presets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Effects can greatly enhance your animations: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Browsing Effects: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 the 'Effects &amp; Presets' panel to find effects.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Applying Effects: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Drag an effect from the panel onto a layer in the timeline or the Composition panel.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Adjusting Effect Settings: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Each effect has its own parameters that can be adjusted in the 'Effect Controls' panel (usually located at the top left).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Animation Presets: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Presets are pre-built animations that you can apply to layers for instant results. Effects &amp; Presets panel offers a vast library of such presets.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9</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2025-02-24T09:26:20Z</dcterms:created>
  <dcterms:modified xsi:type="dcterms:W3CDTF">2025-02-24T09:26:20Z</dcterms:modified>
</cp:coreProperties>
</file>