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notesMasterIdLst>
    <p:notesMasterId r:id="rId28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2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5.xml"/>
		</Relationships>
</file>

<file path=ppt/notesSlides/_rels/notesSlide2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6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3" name="Shape 1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4" name="Shape 2"/>
          <p:cNvSpPr/>
          <p:nvPr/>
        </p:nvSpPr>
        <p:spPr>
          <a:xfrm>
            <a:off x="7158543" y="52161"/>
            <a:ext cx="182880" cy="182880"/>
          </a:xfrm>
          <a:prstGeom prst="sun">
            <a:avLst/>
          </a:prstGeom>
          <a:noFill/>
          <a:ln w="1270">
            <a:solidFill>
              <a:srgbClr val="3CF265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4919568" y="1373251"/>
            <a:ext cx="182880" cy="182880"/>
          </a:xfrm>
          <a:prstGeom prst="triangle">
            <a:avLst/>
          </a:prstGeom>
          <a:noFill/>
          <a:ln w="1270">
            <a:solidFill>
              <a:srgbClr val="15296B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7165964" y="1384471"/>
            <a:ext cx="182880" cy="182880"/>
          </a:xfrm>
          <a:prstGeom prst="triangle">
            <a:avLst/>
          </a:prstGeom>
          <a:noFill/>
          <a:ln w="1270">
            <a:solidFill>
              <a:srgbClr val="D09961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7339116" y="377814"/>
            <a:ext cx="182880" cy="182880"/>
          </a:xfrm>
          <a:prstGeom prst="rect">
            <a:avLst/>
          </a:prstGeom>
          <a:noFill/>
          <a:ln w="1270">
            <a:solidFill>
              <a:srgbClr val="2DA215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244510" y="539160"/>
            <a:ext cx="182880" cy="182880"/>
          </a:xfrm>
          <a:prstGeom prst="rect">
            <a:avLst/>
          </a:prstGeom>
          <a:noFill/>
          <a:ln w="1270">
            <a:solidFill>
              <a:srgbClr val="695288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457200" y="54864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2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Design Thinking: A Beginner's Guide</a:t>
            </a:r>
            <a:endParaRPr lang="en-US" sz="3200" dirty="0"/>
          </a:p>
        </p:txBody>
      </p:sp>
      <p:sp>
        <p:nvSpPr>
          <p:cNvPr id="10" name="Text 8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Welcome! This presentation will cover: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What is Design Thinking?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 human-centered problem-solving approach.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 5 Stages: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Empathize, Define, Ideate, Prototype, Test.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Applying Design Thinking: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Real-world examples and practical tips.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Benefits of Design Thinking: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Innovation, user satisfaction, and more!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1" name="Text 9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</a:t>
            </a:r>
            <a:endParaRPr lang="en-US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1896511" y="1056664"/>
            <a:ext cx="182880" cy="182880"/>
          </a:xfrm>
          <a:prstGeom prst="cube">
            <a:avLst/>
          </a:prstGeom>
          <a:noFill/>
          <a:ln w="1270">
            <a:solidFill>
              <a:srgbClr val="AD6398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6894335" y="96351"/>
            <a:ext cx="182880" cy="182880"/>
          </a:xfrm>
          <a:prstGeom prst="triangle">
            <a:avLst/>
          </a:prstGeom>
          <a:noFill/>
          <a:ln w="1270">
            <a:solidFill>
              <a:srgbClr val="903275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7973202" y="3254326"/>
            <a:ext cx="182880" cy="182880"/>
          </a:xfrm>
          <a:prstGeom prst="triangle">
            <a:avLst/>
          </a:prstGeom>
          <a:noFill/>
          <a:ln w="1270">
            <a:solidFill>
              <a:srgbClr val="94EA0F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7220204" y="3501261"/>
            <a:ext cx="182880" cy="182880"/>
          </a:xfrm>
          <a:prstGeom prst="cube">
            <a:avLst/>
          </a:prstGeom>
          <a:noFill/>
          <a:ln w="1270">
            <a:solidFill>
              <a:srgbClr val="D1E3D1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1867698" y="3666574"/>
            <a:ext cx="182880" cy="182880"/>
          </a:xfrm>
          <a:prstGeom prst="rect">
            <a:avLst/>
          </a:prstGeom>
          <a:noFill/>
          <a:ln w="1270">
            <a:solidFill>
              <a:srgbClr val="3A214B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Example: Designing a Better Shopping Cart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Let's apply Design Thinking to redesigning an online shopping cart.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Empathize: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Understand users' frustrations with current carts (e.g., confusing checkout, unexpected fees).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Define: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The problem is users are abandoning carts due to a frustrating and unclear checkout process.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Ideate: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Brainstorm ideas like progress bars, clear fee breakdowns, guest checkout, and multiple payment options.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Prototype: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Create wireframes of a simplified checkout flow.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Test: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Run usability tests to see if users can easily complete a purchase.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10</a:t>
            </a:r>
            <a:endParaRPr lang="en-US" sz="1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4682790" y="2463709"/>
            <a:ext cx="182880" cy="182880"/>
          </a:xfrm>
          <a:prstGeom prst="rect">
            <a:avLst/>
          </a:prstGeom>
          <a:noFill/>
          <a:ln w="1270">
            <a:solidFill>
              <a:srgbClr val="FC2A80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1066323" y="884859"/>
            <a:ext cx="182880" cy="182880"/>
          </a:xfrm>
          <a:prstGeom prst="rect">
            <a:avLst/>
          </a:prstGeom>
          <a:noFill/>
          <a:ln w="1270">
            <a:solidFill>
              <a:srgbClr val="938734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7059495" y="1516141"/>
            <a:ext cx="182880" cy="182880"/>
          </a:xfrm>
          <a:prstGeom prst="sun">
            <a:avLst/>
          </a:prstGeom>
          <a:noFill/>
          <a:ln w="1270">
            <a:solidFill>
              <a:srgbClr val="0208A7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469221" y="3714697"/>
            <a:ext cx="182880" cy="182880"/>
          </a:xfrm>
          <a:prstGeom prst="sun">
            <a:avLst/>
          </a:prstGeom>
          <a:noFill/>
          <a:ln w="1270">
            <a:solidFill>
              <a:srgbClr val="6AAD7C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7038353" y="687576"/>
            <a:ext cx="182880" cy="182880"/>
          </a:xfrm>
          <a:prstGeom prst="cube">
            <a:avLst/>
          </a:prstGeom>
          <a:noFill/>
          <a:ln w="1270">
            <a:solidFill>
              <a:srgbClr val="110DC5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Benefits of Design Thinking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Why use Design Thinking?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Increased Innovation: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Generates creative solutions.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Improved User Satisfaction: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Creates products and services that meet user needs.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Reduced Risk: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Identifies potential problems early on.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Enhanced Collaboration: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Brings diverse perspectives together.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Faster Problem Solving: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Provides a structured approach to finding solutions.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11</a:t>
            </a:r>
            <a:endParaRPr lang="en-US" sz="1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3181850" y="31862"/>
            <a:ext cx="182880" cy="182880"/>
          </a:xfrm>
          <a:prstGeom prst="sun">
            <a:avLst/>
          </a:prstGeom>
          <a:noFill/>
          <a:ln w="1270">
            <a:solidFill>
              <a:srgbClr val="37CE1C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7104266" y="1503426"/>
            <a:ext cx="182880" cy="182880"/>
          </a:xfrm>
          <a:prstGeom prst="rect">
            <a:avLst/>
          </a:prstGeom>
          <a:noFill/>
          <a:ln w="1270">
            <a:solidFill>
              <a:srgbClr val="4161BB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5598820" y="475584"/>
            <a:ext cx="182880" cy="182880"/>
          </a:xfrm>
          <a:prstGeom prst="sun">
            <a:avLst/>
          </a:prstGeom>
          <a:noFill/>
          <a:ln w="1270">
            <a:solidFill>
              <a:srgbClr val="D0D721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3053797" y="2929330"/>
            <a:ext cx="182880" cy="182880"/>
          </a:xfrm>
          <a:prstGeom prst="cube">
            <a:avLst/>
          </a:prstGeom>
          <a:noFill/>
          <a:ln w="1270">
            <a:solidFill>
              <a:srgbClr val="CA2145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1235417" y="168343"/>
            <a:ext cx="182880" cy="182880"/>
          </a:xfrm>
          <a:prstGeom prst="rect">
            <a:avLst/>
          </a:prstGeom>
          <a:noFill/>
          <a:ln w="1270">
            <a:solidFill>
              <a:srgbClr val="8B2B68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Design Thinking Mindsets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Adopting these mindsets will greatly enhance your Design Thinking process: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Empathy: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Strive to deeply understand others.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Optimism: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Believe in the possibility of positive change.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Experimentation: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Embrace a learning-by-doing approach.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Collaboration: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Value diverse perspectives and teamwork.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Human-Centricity: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Always prioritize the needs of the user.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12</a:t>
            </a:r>
            <a:endParaRPr lang="en-US" sz="1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4440720" y="456086"/>
            <a:ext cx="182880" cy="182880"/>
          </a:xfrm>
          <a:prstGeom prst="rect">
            <a:avLst/>
          </a:prstGeom>
          <a:noFill/>
          <a:ln w="1270">
            <a:solidFill>
              <a:srgbClr val="9A3D15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6169009" y="3979793"/>
            <a:ext cx="182880" cy="182880"/>
          </a:xfrm>
          <a:prstGeom prst="cube">
            <a:avLst/>
          </a:prstGeom>
          <a:noFill/>
          <a:ln w="1270">
            <a:solidFill>
              <a:srgbClr val="EB838E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6853083" y="591978"/>
            <a:ext cx="182880" cy="182880"/>
          </a:xfrm>
          <a:prstGeom prst="rect">
            <a:avLst/>
          </a:prstGeom>
          <a:noFill/>
          <a:ln w="1270">
            <a:solidFill>
              <a:srgbClr val="B47551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27104" y="2510579"/>
            <a:ext cx="182880" cy="182880"/>
          </a:xfrm>
          <a:prstGeom prst="sun">
            <a:avLst/>
          </a:prstGeom>
          <a:noFill/>
          <a:ln w="1270">
            <a:solidFill>
              <a:srgbClr val="29FA61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301751" y="3450352"/>
            <a:ext cx="182880" cy="182880"/>
          </a:xfrm>
          <a:prstGeom prst="triangle">
            <a:avLst/>
          </a:prstGeom>
          <a:noFill/>
          <a:ln w="1270">
            <a:solidFill>
              <a:srgbClr val="2E2C5F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Tools &amp; Techniques for Design Thinking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Various tools can aid you throughout the Design Thinking process: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Empathy Mapping: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Visualizing user's feelings and thoughts.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User Personas: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Creating fictional representations of ideal users.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Journey Mapping: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Mapping out the user's experience with a product or service.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Brainstorming &amp; Idea Generation techniques: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e.g., SCAMPER, Worst Possible Idea.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Prototyping software: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Figma, Adobe XD, Sketch.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13</a:t>
            </a:r>
            <a:endParaRPr lang="en-US" sz="1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3150731" y="1949093"/>
            <a:ext cx="182880" cy="182880"/>
          </a:xfrm>
          <a:prstGeom prst="rect">
            <a:avLst/>
          </a:prstGeom>
          <a:noFill/>
          <a:ln w="1270">
            <a:solidFill>
              <a:srgbClr val="B5704A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2132520" y="2941512"/>
            <a:ext cx="182880" cy="182880"/>
          </a:xfrm>
          <a:prstGeom prst="sun">
            <a:avLst/>
          </a:prstGeom>
          <a:noFill/>
          <a:ln w="1270">
            <a:solidFill>
              <a:srgbClr val="80BC6C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1830913" y="4295030"/>
            <a:ext cx="182880" cy="182880"/>
          </a:xfrm>
          <a:prstGeom prst="triangle">
            <a:avLst/>
          </a:prstGeom>
          <a:noFill/>
          <a:ln w="1270">
            <a:solidFill>
              <a:srgbClr val="F3D5E7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3178747" y="3101510"/>
            <a:ext cx="182880" cy="182880"/>
          </a:xfrm>
          <a:prstGeom prst="triangle">
            <a:avLst/>
          </a:prstGeom>
          <a:noFill/>
          <a:ln w="1270">
            <a:solidFill>
              <a:srgbClr val="1ACAB7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5899307" y="273046"/>
            <a:ext cx="182880" cy="182880"/>
          </a:xfrm>
          <a:prstGeom prst="sun">
            <a:avLst/>
          </a:prstGeom>
          <a:noFill/>
          <a:ln w="1270">
            <a:solidFill>
              <a:srgbClr val="954B05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Common Pitfalls to Avoid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Be aware of these potential challenges: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Rushing the Empathize stage: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Leads to inaccurate problem definition.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Falling in love with your first idea: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Limits exploration of alternatives.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Ignoring user feedback: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Results in ineffective solutions.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Lack of collaboration: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Hinders creativity and innovation.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Treating it as a linear process (it's iterative!)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14</a:t>
            </a:r>
            <a:endParaRPr lang="en-US" sz="1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2948803" y="2128066"/>
            <a:ext cx="182880" cy="182880"/>
          </a:xfrm>
          <a:prstGeom prst="sun">
            <a:avLst/>
          </a:prstGeom>
          <a:noFill/>
          <a:ln w="1270">
            <a:solidFill>
              <a:srgbClr val="330C18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796837" y="283294"/>
            <a:ext cx="182880" cy="182880"/>
          </a:xfrm>
          <a:prstGeom prst="triangle">
            <a:avLst/>
          </a:prstGeom>
          <a:noFill/>
          <a:ln w="1270">
            <a:solidFill>
              <a:srgbClr val="94ABF0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516448" y="3037978"/>
            <a:ext cx="182880" cy="182880"/>
          </a:xfrm>
          <a:prstGeom prst="rect">
            <a:avLst/>
          </a:prstGeom>
          <a:noFill/>
          <a:ln w="1270">
            <a:solidFill>
              <a:srgbClr val="697E2F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725392" y="1995476"/>
            <a:ext cx="182880" cy="182880"/>
          </a:xfrm>
          <a:prstGeom prst="rect">
            <a:avLst/>
          </a:prstGeom>
          <a:noFill/>
          <a:ln w="1270">
            <a:solidFill>
              <a:srgbClr val="066FA0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6037283" y="1352459"/>
            <a:ext cx="182880" cy="182880"/>
          </a:xfrm>
          <a:prstGeom prst="cube">
            <a:avLst/>
          </a:prstGeom>
          <a:noFill/>
          <a:ln w="1270">
            <a:solidFill>
              <a:srgbClr val="7730BE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Design Thinking in Different Industries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Design Thinking is applicable across various fields: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Product Development: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Creating innovative and user-friendly products.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Service Design: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Improving customer experiences in service industries.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Healthcare: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Designing better patient care solutions.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Education: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Developing engaging and effective learning methods.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Social Innovation: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Addressing social problems with creative solutions.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15</a:t>
            </a:r>
            <a:endParaRPr lang="en-US" sz="1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4978689" y="2523597"/>
            <a:ext cx="182880" cy="182880"/>
          </a:xfrm>
          <a:prstGeom prst="triangle">
            <a:avLst/>
          </a:prstGeom>
          <a:noFill/>
          <a:ln w="1270">
            <a:solidFill>
              <a:srgbClr val="F69740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7986694" y="2123399"/>
            <a:ext cx="182880" cy="182880"/>
          </a:xfrm>
          <a:prstGeom prst="rect">
            <a:avLst/>
          </a:prstGeom>
          <a:noFill/>
          <a:ln w="1270">
            <a:solidFill>
              <a:srgbClr val="4CEED1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4705783" y="1257961"/>
            <a:ext cx="182880" cy="182880"/>
          </a:xfrm>
          <a:prstGeom prst="rect">
            <a:avLst/>
          </a:prstGeom>
          <a:noFill/>
          <a:ln w="1270">
            <a:solidFill>
              <a:srgbClr val="D3D16B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6316884" y="656267"/>
            <a:ext cx="182880" cy="182880"/>
          </a:xfrm>
          <a:prstGeom prst="sun">
            <a:avLst/>
          </a:prstGeom>
          <a:noFill/>
          <a:ln w="1270">
            <a:solidFill>
              <a:srgbClr val="CB3EA3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2409621" y="3127907"/>
            <a:ext cx="182880" cy="182880"/>
          </a:xfrm>
          <a:prstGeom prst="cube">
            <a:avLst/>
          </a:prstGeom>
          <a:noFill/>
          <a:ln w="1270">
            <a:solidFill>
              <a:srgbClr val="819072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Getting Started with Design Thinking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Ready to put Design Thinking into practice?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Start small: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Apply the process to a simple problem.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Form a diverse team: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Include people with different skills and backgrounds.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Embrace failure: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View mistakes as learning opportunities.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Seek training and resources: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Explore online courses, workshops, and books.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Just do it!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The best way to learn is by doing.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16</a:t>
            </a:r>
            <a:endParaRPr lang="en-US" sz="1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5155594" y="1558096"/>
            <a:ext cx="182880" cy="182880"/>
          </a:xfrm>
          <a:prstGeom prst="triangle">
            <a:avLst/>
          </a:prstGeom>
          <a:noFill/>
          <a:ln w="1270">
            <a:solidFill>
              <a:srgbClr val="B237C5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7071078" y="1447797"/>
            <a:ext cx="182880" cy="182880"/>
          </a:xfrm>
          <a:prstGeom prst="rect">
            <a:avLst/>
          </a:prstGeom>
          <a:noFill/>
          <a:ln w="1270">
            <a:solidFill>
              <a:srgbClr val="306355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2347853" y="2034387"/>
            <a:ext cx="182880" cy="182880"/>
          </a:xfrm>
          <a:prstGeom prst="sun">
            <a:avLst/>
          </a:prstGeom>
          <a:noFill/>
          <a:ln w="1270">
            <a:solidFill>
              <a:srgbClr val="BB2F64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1200795" y="1642791"/>
            <a:ext cx="182880" cy="182880"/>
          </a:xfrm>
          <a:prstGeom prst="triangle">
            <a:avLst/>
          </a:prstGeom>
          <a:noFill/>
          <a:ln w="1270">
            <a:solidFill>
              <a:srgbClr val="16D3C0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7281917" y="3980926"/>
            <a:ext cx="182880" cy="182880"/>
          </a:xfrm>
          <a:prstGeom prst="cube">
            <a:avLst/>
          </a:prstGeom>
          <a:noFill/>
          <a:ln w="1270">
            <a:solidFill>
              <a:srgbClr val="CA96F3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Design Thinking vs. Traditional Problem Solving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Here's a comparison: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Traditional: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Focuses on efficiency and finding the 'right' answer quickly.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Design Thinking: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Emphasizes user needs, exploration, and iterative improvement.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Key Difference: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Design Thinking prioritizes understanding </a:t>
            </a:r>
            <a:pPr algn="l" indent="0" marL="0">
              <a:lnSpc>
                <a:spcPts val="1400"/>
              </a:lnSpc>
              <a:buNone/>
            </a:pPr>
            <a:r>
              <a:rPr lang="en-US" sz="1200" i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why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before finding </a:t>
            </a:r>
            <a:pPr algn="l" indent="0" marL="0">
              <a:lnSpc>
                <a:spcPts val="1400"/>
              </a:lnSpc>
              <a:buNone/>
            </a:pPr>
            <a:r>
              <a:rPr lang="en-US" sz="1200" i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how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17</a:t>
            </a:r>
            <a:endParaRPr lang="en-US" sz="1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2615571" y="2515188"/>
            <a:ext cx="182880" cy="182880"/>
          </a:xfrm>
          <a:prstGeom prst="cube">
            <a:avLst/>
          </a:prstGeom>
          <a:noFill/>
          <a:ln w="1270">
            <a:solidFill>
              <a:srgbClr val="72B578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3752932" y="1396919"/>
            <a:ext cx="182880" cy="182880"/>
          </a:xfrm>
          <a:prstGeom prst="triangle">
            <a:avLst/>
          </a:prstGeom>
          <a:noFill/>
          <a:ln w="1270">
            <a:solidFill>
              <a:srgbClr val="861012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6934860" y="609804"/>
            <a:ext cx="182880" cy="182880"/>
          </a:xfrm>
          <a:prstGeom prst="triangle">
            <a:avLst/>
          </a:prstGeom>
          <a:noFill/>
          <a:ln w="1270">
            <a:solidFill>
              <a:srgbClr val="48CDEB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3122119" y="1073249"/>
            <a:ext cx="182880" cy="182880"/>
          </a:xfrm>
          <a:prstGeom prst="rect">
            <a:avLst/>
          </a:prstGeom>
          <a:noFill/>
          <a:ln w="1270">
            <a:solidFill>
              <a:srgbClr val="B82ADB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3178567" y="2923681"/>
            <a:ext cx="182880" cy="182880"/>
          </a:xfrm>
          <a:prstGeom prst="sun">
            <a:avLst/>
          </a:prstGeom>
          <a:noFill/>
          <a:ln w="1270">
            <a:solidFill>
              <a:srgbClr val="330D75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Measuring the Impact of Design Thinking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How do you know if Design Thinking is working?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Increased user satisfaction scores (e.g., NPS).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Higher adoption rates of new products or services.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Reduced customer support costs.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Faster time to market for new innovations.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Improved team collaboration and morale.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18</a:t>
            </a:r>
            <a:endParaRPr lang="en-US" sz="1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4340223" y="1387614"/>
            <a:ext cx="182880" cy="182880"/>
          </a:xfrm>
          <a:prstGeom prst="rect">
            <a:avLst/>
          </a:prstGeom>
          <a:noFill/>
          <a:ln w="1270">
            <a:solidFill>
              <a:srgbClr val="041EF7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241978" y="3065635"/>
            <a:ext cx="182880" cy="182880"/>
          </a:xfrm>
          <a:prstGeom prst="sun">
            <a:avLst/>
          </a:prstGeom>
          <a:noFill/>
          <a:ln w="1270">
            <a:solidFill>
              <a:srgbClr val="DA45DF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200513" y="596908"/>
            <a:ext cx="182880" cy="182880"/>
          </a:xfrm>
          <a:prstGeom prst="rect">
            <a:avLst/>
          </a:prstGeom>
          <a:noFill/>
          <a:ln w="1270">
            <a:solidFill>
              <a:srgbClr val="274E33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2991503" y="3558555"/>
            <a:ext cx="182880" cy="182880"/>
          </a:xfrm>
          <a:prstGeom prst="rect">
            <a:avLst/>
          </a:prstGeom>
          <a:noFill/>
          <a:ln w="1270">
            <a:solidFill>
              <a:srgbClr val="2F923D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3839829" y="512972"/>
            <a:ext cx="182880" cy="182880"/>
          </a:xfrm>
          <a:prstGeom prst="sun">
            <a:avLst/>
          </a:prstGeom>
          <a:noFill/>
          <a:ln w="1270">
            <a:solidFill>
              <a:srgbClr val="E99B6C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Advanced Design Thinking Techniques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Take your Design Thinking skills to the next level: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Service Blueprinting: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Mapping out complex service processes.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System Thinking: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Understanding the interconnectedness of different elements.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Jobs to be Done (JTBD):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Focusing on the underlying needs that users are trying to fulfill.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Design Sprints: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Intense, time-boxed Design Thinking workshops.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19</a:t>
            </a:r>
            <a:endParaRPr 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139950" y="244055"/>
            <a:ext cx="182880" cy="182880"/>
          </a:xfrm>
          <a:prstGeom prst="triangle">
            <a:avLst/>
          </a:prstGeom>
          <a:noFill/>
          <a:ln w="1270">
            <a:solidFill>
              <a:srgbClr val="8FC48A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1715866" y="1178691"/>
            <a:ext cx="182880" cy="182880"/>
          </a:xfrm>
          <a:prstGeom prst="sun">
            <a:avLst/>
          </a:prstGeom>
          <a:noFill/>
          <a:ln w="1270">
            <a:solidFill>
              <a:srgbClr val="C37798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5436667" y="3841715"/>
            <a:ext cx="182880" cy="182880"/>
          </a:xfrm>
          <a:prstGeom prst="triangle">
            <a:avLst/>
          </a:prstGeom>
          <a:noFill/>
          <a:ln w="1270">
            <a:solidFill>
              <a:srgbClr val="0584B4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6638436" y="3321876"/>
            <a:ext cx="182880" cy="182880"/>
          </a:xfrm>
          <a:prstGeom prst="cube">
            <a:avLst/>
          </a:prstGeom>
          <a:noFill/>
          <a:ln w="1270">
            <a:solidFill>
              <a:srgbClr val="CD8DF8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8131931" y="2677012"/>
            <a:ext cx="182880" cy="182880"/>
          </a:xfrm>
          <a:prstGeom prst="sun">
            <a:avLst/>
          </a:prstGeom>
          <a:noFill/>
          <a:ln w="1270">
            <a:solidFill>
              <a:srgbClr val="054DBE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What is Design Thinking?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Design Thinking is a problem-solving process that focuses on understanding the needs of the </a:t>
            </a:r>
            <a:pPr algn="l" indent="0" marL="0">
              <a:lnSpc>
                <a:spcPts val="1400"/>
              </a:lnSpc>
              <a:buNone/>
            </a:pPr>
            <a:r>
              <a:rPr lang="en-US" sz="1200" i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user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first. It's iterative, collaborative, and highly creative.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Key Principles: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Human-Centered: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Always consider the end-user.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Iterative: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Learn and improve through repeated cycles.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Experimentation: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Embrace failure as a learning opportunity.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Collaboration: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Work together to generate diverse ideas.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</a:t>
            </a:r>
            <a:endParaRPr lang="en-US" sz="1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4275092" y="2805869"/>
            <a:ext cx="182880" cy="182880"/>
          </a:xfrm>
          <a:prstGeom prst="triangle">
            <a:avLst/>
          </a:prstGeom>
          <a:noFill/>
          <a:ln w="1270">
            <a:solidFill>
              <a:srgbClr val="EAED30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920862" y="2706441"/>
            <a:ext cx="182880" cy="182880"/>
          </a:xfrm>
          <a:prstGeom prst="cube">
            <a:avLst/>
          </a:prstGeom>
          <a:noFill/>
          <a:ln w="1270">
            <a:solidFill>
              <a:srgbClr val="C4D878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1230669" y="4227441"/>
            <a:ext cx="182880" cy="182880"/>
          </a:xfrm>
          <a:prstGeom prst="cube">
            <a:avLst/>
          </a:prstGeom>
          <a:noFill/>
          <a:ln w="1270">
            <a:solidFill>
              <a:srgbClr val="B76856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5480987" y="2556410"/>
            <a:ext cx="182880" cy="182880"/>
          </a:xfrm>
          <a:prstGeom prst="sun">
            <a:avLst/>
          </a:prstGeom>
          <a:noFill/>
          <a:ln w="1270">
            <a:solidFill>
              <a:srgbClr val="8A3778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1586530" y="2044915"/>
            <a:ext cx="182880" cy="182880"/>
          </a:xfrm>
          <a:prstGeom prst="cube">
            <a:avLst/>
          </a:prstGeom>
          <a:noFill/>
          <a:ln w="1270">
            <a:solidFill>
              <a:srgbClr val="3A8A9C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Role of Visualisation in Design Thinking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Visual communication is key: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Sketches: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Quickly capturing ideas and concepts.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Diagrams: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Illustrating relationships and processes.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Storyboards: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Visualizing user journeys.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Prototypes: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Creating tangible representations of solutions.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Visualizations help to communicate ideas more effectively and gather feedback.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20</a:t>
            </a:r>
            <a:endParaRPr lang="en-US" sz="14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7290853" y="2542151"/>
            <a:ext cx="182880" cy="182880"/>
          </a:xfrm>
          <a:prstGeom prst="cube">
            <a:avLst/>
          </a:prstGeom>
          <a:noFill/>
          <a:ln w="1270">
            <a:solidFill>
              <a:srgbClr val="63340B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659453" y="1583269"/>
            <a:ext cx="182880" cy="182880"/>
          </a:xfrm>
          <a:prstGeom prst="cube">
            <a:avLst/>
          </a:prstGeom>
          <a:noFill/>
          <a:ln w="1270">
            <a:solidFill>
              <a:srgbClr val="BE908E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31250" y="1472624"/>
            <a:ext cx="182880" cy="182880"/>
          </a:xfrm>
          <a:prstGeom prst="cube">
            <a:avLst/>
          </a:prstGeom>
          <a:noFill/>
          <a:ln w="1270">
            <a:solidFill>
              <a:srgbClr val="3E4EDA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7095468" y="3471387"/>
            <a:ext cx="182880" cy="182880"/>
          </a:xfrm>
          <a:prstGeom prst="rect">
            <a:avLst/>
          </a:prstGeom>
          <a:noFill/>
          <a:ln w="1270">
            <a:solidFill>
              <a:srgbClr val="97AC5C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5901218" y="1287279"/>
            <a:ext cx="182880" cy="182880"/>
          </a:xfrm>
          <a:prstGeom prst="triangle">
            <a:avLst/>
          </a:prstGeom>
          <a:noFill/>
          <a:ln w="1270">
            <a:solidFill>
              <a:srgbClr val="1717A1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Integrating Design Thinking with Agile Development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Combining User-Centered Design with Fast Iteration: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Use Design Thinking to deeply understand user needs upfront.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Feed insights from Empathize &amp; Define into the Agile backlog.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Prototype and Test iteratively within Agile sprints.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This synergy ensures development stays focused on solving the right problems for the right users.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21</a:t>
            </a:r>
            <a:endParaRPr lang="en-US" sz="14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2747052" y="3484483"/>
            <a:ext cx="182880" cy="182880"/>
          </a:xfrm>
          <a:prstGeom prst="cube">
            <a:avLst/>
          </a:prstGeom>
          <a:noFill/>
          <a:ln w="1270">
            <a:solidFill>
              <a:srgbClr val="221899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3569210" y="2023389"/>
            <a:ext cx="182880" cy="182880"/>
          </a:xfrm>
          <a:prstGeom prst="cube">
            <a:avLst/>
          </a:prstGeom>
          <a:noFill/>
          <a:ln w="1270">
            <a:solidFill>
              <a:srgbClr val="CDC954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6428908" y="140586"/>
            <a:ext cx="182880" cy="182880"/>
          </a:xfrm>
          <a:prstGeom prst="triangle">
            <a:avLst/>
          </a:prstGeom>
          <a:noFill/>
          <a:ln w="1270">
            <a:solidFill>
              <a:srgbClr val="B0F1FC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3183742" y="4089994"/>
            <a:ext cx="182880" cy="182880"/>
          </a:xfrm>
          <a:prstGeom prst="triangle">
            <a:avLst/>
          </a:prstGeom>
          <a:noFill/>
          <a:ln w="1270">
            <a:solidFill>
              <a:srgbClr val="D98DB7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6642135" y="1273828"/>
            <a:ext cx="182880" cy="182880"/>
          </a:xfrm>
          <a:prstGeom prst="cube">
            <a:avLst/>
          </a:prstGeom>
          <a:noFill/>
          <a:ln w="1270">
            <a:solidFill>
              <a:srgbClr val="B8DF61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Ethical Considerations in Design Thinking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Design with Responsibility: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Consider potential biases in your research and design.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Ensure inclusivity and accessibility for all users.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Address potential negative consequences of your solutions.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Prioritize user privacy and data security.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Design Thinking should be used to create positive impact.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22</a:t>
            </a:r>
            <a:endParaRPr lang="en-US" sz="14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1660371" y="1905783"/>
            <a:ext cx="182880" cy="182880"/>
          </a:xfrm>
          <a:prstGeom prst="rect">
            <a:avLst/>
          </a:prstGeom>
          <a:noFill/>
          <a:ln w="1270">
            <a:solidFill>
              <a:srgbClr val="B3D987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5314526" y="2638311"/>
            <a:ext cx="182880" cy="182880"/>
          </a:xfrm>
          <a:prstGeom prst="rect">
            <a:avLst/>
          </a:prstGeom>
          <a:noFill/>
          <a:ln w="1270">
            <a:solidFill>
              <a:srgbClr val="7050E4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2981388" y="4189915"/>
            <a:ext cx="182880" cy="182880"/>
          </a:xfrm>
          <a:prstGeom prst="triangle">
            <a:avLst/>
          </a:prstGeom>
          <a:noFill/>
          <a:ln w="1270">
            <a:solidFill>
              <a:srgbClr val="78DAAF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6623722" y="327183"/>
            <a:ext cx="182880" cy="182880"/>
          </a:xfrm>
          <a:prstGeom prst="sun">
            <a:avLst/>
          </a:prstGeom>
          <a:noFill/>
          <a:ln w="1270">
            <a:solidFill>
              <a:srgbClr val="6FCD3E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5234914" y="3127280"/>
            <a:ext cx="182880" cy="182880"/>
          </a:xfrm>
          <a:prstGeom prst="sun">
            <a:avLst/>
          </a:prstGeom>
          <a:noFill/>
          <a:ln w="1270">
            <a:solidFill>
              <a:srgbClr val="2182D6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Design Thinking and Innovation Culture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Creating an Environment for Innovation: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Encourage experimentation and risk-taking.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Foster a culture of collaboration and open communication.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Empower employees to contribute ideas and solutions.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Provide training and resources for Design Thinking.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Celebrate successes and learn from failures.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23</a:t>
            </a:r>
            <a:endParaRPr lang="en-US" sz="14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430037" y="837243"/>
            <a:ext cx="182880" cy="182880"/>
          </a:xfrm>
          <a:prstGeom prst="triangle">
            <a:avLst/>
          </a:prstGeom>
          <a:noFill/>
          <a:ln w="1270">
            <a:solidFill>
              <a:srgbClr val="FD27E0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893528" y="3981271"/>
            <a:ext cx="182880" cy="182880"/>
          </a:xfrm>
          <a:prstGeom prst="triangle">
            <a:avLst/>
          </a:prstGeom>
          <a:noFill/>
          <a:ln w="1270">
            <a:solidFill>
              <a:srgbClr val="FB0851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1353376" y="420290"/>
            <a:ext cx="182880" cy="182880"/>
          </a:xfrm>
          <a:prstGeom prst="cube">
            <a:avLst/>
          </a:prstGeom>
          <a:noFill/>
          <a:ln w="1270">
            <a:solidFill>
              <a:srgbClr val="95607A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234919" y="1394540"/>
            <a:ext cx="182880" cy="182880"/>
          </a:xfrm>
          <a:prstGeom prst="rect">
            <a:avLst/>
          </a:prstGeom>
          <a:noFill/>
          <a:ln w="1270">
            <a:solidFill>
              <a:srgbClr val="4EE923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2907886" y="4387649"/>
            <a:ext cx="182880" cy="182880"/>
          </a:xfrm>
          <a:prstGeom prst="rect">
            <a:avLst/>
          </a:prstGeom>
          <a:noFill/>
          <a:ln w="1270">
            <a:solidFill>
              <a:srgbClr val="182833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Design Thinking Resources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Further Learning: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IDEO U: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Offers online Design Thinking courses.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Stanford d.school: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 leading Design Thinking institution.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Books: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</a:t>
            </a:r>
            <a:pPr algn="l" indent="0" marL="0">
              <a:lnSpc>
                <a:spcPts val="1400"/>
              </a:lnSpc>
              <a:buNone/>
            </a:pPr>
            <a:r>
              <a:rPr lang="en-US" sz="1200" i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 Design of Everyday Things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by Don Norman, </a:t>
            </a:r>
            <a:pPr algn="l" indent="0" marL="0">
              <a:lnSpc>
                <a:spcPts val="1400"/>
              </a:lnSpc>
              <a:buNone/>
            </a:pPr>
            <a:r>
              <a:rPr lang="en-US" sz="1200" i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Creative Confidence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by Tom and David Kelley.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Online communities: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Join Design Thinking groups and forums.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24</a:t>
            </a:r>
            <a:endParaRPr lang="en-US" sz="14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7659323" y="2703209"/>
            <a:ext cx="182880" cy="182880"/>
          </a:xfrm>
          <a:prstGeom prst="triangle">
            <a:avLst/>
          </a:prstGeom>
          <a:noFill/>
          <a:ln w="1270">
            <a:solidFill>
              <a:srgbClr val="BF4CC6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2298835" y="2039475"/>
            <a:ext cx="182880" cy="182880"/>
          </a:xfrm>
          <a:prstGeom prst="sun">
            <a:avLst/>
          </a:prstGeom>
          <a:noFill/>
          <a:ln w="1270">
            <a:solidFill>
              <a:srgbClr val="46F7D6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4759669" y="4406998"/>
            <a:ext cx="182880" cy="182880"/>
          </a:xfrm>
          <a:prstGeom prst="rect">
            <a:avLst/>
          </a:prstGeom>
          <a:noFill/>
          <a:ln w="1270">
            <a:solidFill>
              <a:srgbClr val="AB677A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690949" y="507848"/>
            <a:ext cx="182880" cy="182880"/>
          </a:xfrm>
          <a:prstGeom prst="cube">
            <a:avLst/>
          </a:prstGeom>
          <a:noFill/>
          <a:ln w="1270">
            <a:solidFill>
              <a:srgbClr val="A9827C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349364" y="4547915"/>
            <a:ext cx="182880" cy="182880"/>
          </a:xfrm>
          <a:prstGeom prst="cube">
            <a:avLst/>
          </a:prstGeom>
          <a:noFill/>
          <a:ln w="1270">
            <a:solidFill>
              <a:srgbClr val="1DE401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Q&amp;A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Any questions about Design Thinking?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25</a:t>
            </a:r>
            <a:endParaRPr lang="en-US" sz="14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1970237" y="1864689"/>
            <a:ext cx="182880" cy="182880"/>
          </a:xfrm>
          <a:prstGeom prst="triangle">
            <a:avLst/>
          </a:prstGeom>
          <a:noFill/>
          <a:ln w="1270">
            <a:solidFill>
              <a:srgbClr val="B02981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3102711" y="3541575"/>
            <a:ext cx="182880" cy="182880"/>
          </a:xfrm>
          <a:prstGeom prst="triangle">
            <a:avLst/>
          </a:prstGeom>
          <a:noFill/>
          <a:ln w="1270">
            <a:solidFill>
              <a:srgbClr val="DE6926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1234511" y="2628170"/>
            <a:ext cx="182880" cy="182880"/>
          </a:xfrm>
          <a:prstGeom prst="cube">
            <a:avLst/>
          </a:prstGeom>
          <a:noFill/>
          <a:ln w="1270">
            <a:solidFill>
              <a:srgbClr val="1064E7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6828910" y="3277743"/>
            <a:ext cx="182880" cy="182880"/>
          </a:xfrm>
          <a:prstGeom prst="rect">
            <a:avLst/>
          </a:prstGeom>
          <a:noFill/>
          <a:ln w="1270">
            <a:solidFill>
              <a:srgbClr val="EE251C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851246" y="2273903"/>
            <a:ext cx="182880" cy="182880"/>
          </a:xfrm>
          <a:prstGeom prst="rect">
            <a:avLst/>
          </a:prstGeom>
          <a:noFill/>
          <a:ln w="1270">
            <a:solidFill>
              <a:srgbClr val="CBF7F4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Thank You!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Thank you for your time! We hope you found this presentation helpful.  Go forth and design with empathy!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26</a:t>
            </a:r>
            <a:endParaRPr 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4467755" y="3152210"/>
            <a:ext cx="182880" cy="182880"/>
          </a:xfrm>
          <a:prstGeom prst="triangle">
            <a:avLst/>
          </a:prstGeom>
          <a:noFill/>
          <a:ln w="1270">
            <a:solidFill>
              <a:srgbClr val="2D6C5E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2462708" y="4544925"/>
            <a:ext cx="182880" cy="182880"/>
          </a:xfrm>
          <a:prstGeom prst="triangle">
            <a:avLst/>
          </a:prstGeom>
          <a:noFill/>
          <a:ln w="1270">
            <a:solidFill>
              <a:srgbClr val="9D9B1C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3812606" y="376354"/>
            <a:ext cx="182880" cy="182880"/>
          </a:xfrm>
          <a:prstGeom prst="rect">
            <a:avLst/>
          </a:prstGeom>
          <a:noFill/>
          <a:ln w="1270">
            <a:solidFill>
              <a:srgbClr val="E72186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7283103" y="3686109"/>
            <a:ext cx="182880" cy="182880"/>
          </a:xfrm>
          <a:prstGeom prst="cube">
            <a:avLst/>
          </a:prstGeom>
          <a:noFill/>
          <a:ln w="1270">
            <a:solidFill>
              <a:srgbClr val="915BE6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7939421" y="1806427"/>
            <a:ext cx="182880" cy="182880"/>
          </a:xfrm>
          <a:prstGeom prst="cube">
            <a:avLst/>
          </a:prstGeom>
          <a:noFill/>
          <a:ln w="1270">
            <a:solidFill>
              <a:srgbClr val="6D7D47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5 Stages of Design Thinking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 Design Thinking process consists of five stages: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Empathize: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Understand your users' needs and perspectives.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Define: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Clearly define the problem you are trying to solve.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Ideate: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Generate a wide range of potential solutions.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Prototype: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Create a tangible representation of your ideas.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Test: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Evaluate your prototypes with users and gather feedback.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3</a:t>
            </a:r>
            <a:endParaRPr 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6020910" y="201305"/>
            <a:ext cx="182880" cy="182880"/>
          </a:xfrm>
          <a:prstGeom prst="triangle">
            <a:avLst/>
          </a:prstGeom>
          <a:noFill/>
          <a:ln w="1270">
            <a:solidFill>
              <a:srgbClr val="43FCA3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711318" y="3405128"/>
            <a:ext cx="182880" cy="182880"/>
          </a:xfrm>
          <a:prstGeom prst="cube">
            <a:avLst/>
          </a:prstGeom>
          <a:noFill/>
          <a:ln w="1270">
            <a:solidFill>
              <a:srgbClr val="E7FB82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366391" y="3198661"/>
            <a:ext cx="182880" cy="182880"/>
          </a:xfrm>
          <a:prstGeom prst="rect">
            <a:avLst/>
          </a:prstGeom>
          <a:noFill/>
          <a:ln w="1270">
            <a:solidFill>
              <a:srgbClr val="99EDF3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6464440" y="3584496"/>
            <a:ext cx="182880" cy="182880"/>
          </a:xfrm>
          <a:prstGeom prst="rect">
            <a:avLst/>
          </a:prstGeom>
          <a:noFill/>
          <a:ln w="1270">
            <a:solidFill>
              <a:srgbClr val="96DEEC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4220373" y="2755731"/>
            <a:ext cx="182880" cy="182880"/>
          </a:xfrm>
          <a:prstGeom prst="cube">
            <a:avLst/>
          </a:prstGeom>
          <a:noFill/>
          <a:ln w="1270">
            <a:solidFill>
              <a:srgbClr val="30095A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Stage 1: Empathize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Understand your users!  Step into their shoes.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How to Empathize: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Interviews: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Talk to users directly.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Observation: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Watch users in their natural environment.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Surveys: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Gather data from a large group of users.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Empathy Maps: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Visualize user thoughts, feelings, and behaviors.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4</a:t>
            </a:r>
            <a:endParaRPr lang="en-US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1911374" y="1820971"/>
            <a:ext cx="182880" cy="182880"/>
          </a:xfrm>
          <a:prstGeom prst="sun">
            <a:avLst/>
          </a:prstGeom>
          <a:noFill/>
          <a:ln w="1270">
            <a:solidFill>
              <a:srgbClr val="D968C2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3413597" y="2344938"/>
            <a:ext cx="182880" cy="182880"/>
          </a:xfrm>
          <a:prstGeom prst="cube">
            <a:avLst/>
          </a:prstGeom>
          <a:noFill/>
          <a:ln w="1270">
            <a:solidFill>
              <a:srgbClr val="EF8EBB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1744325" y="3016141"/>
            <a:ext cx="182880" cy="182880"/>
          </a:xfrm>
          <a:prstGeom prst="cube">
            <a:avLst/>
          </a:prstGeom>
          <a:noFill/>
          <a:ln w="1270">
            <a:solidFill>
              <a:srgbClr val="704A4B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263029" y="1487666"/>
            <a:ext cx="182880" cy="182880"/>
          </a:xfrm>
          <a:prstGeom prst="cube">
            <a:avLst/>
          </a:prstGeom>
          <a:noFill/>
          <a:ln w="1270">
            <a:solidFill>
              <a:srgbClr val="E1A3EE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5277875" y="1191644"/>
            <a:ext cx="182880" cy="182880"/>
          </a:xfrm>
          <a:prstGeom prst="rect">
            <a:avLst/>
          </a:prstGeom>
          <a:noFill/>
          <a:ln w="1270">
            <a:solidFill>
              <a:srgbClr val="117D87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Stage 2: Define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Focus your problem.  What are you </a:t>
            </a:r>
            <a:pPr algn="l" indent="0" marL="0">
              <a:lnSpc>
                <a:spcPts val="1400"/>
              </a:lnSpc>
              <a:buNone/>
            </a:pPr>
            <a:r>
              <a:rPr lang="en-US" sz="1200" i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really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trying to solve?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How to Define: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Analyze your Empathy research.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What are the key insights?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Create a Problem Statement: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A clear and concise description of the problem.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Use the 'How Might We' framework: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Frame the problem as an opportunity (e.g., 'How might we improve the checkout process for online shoppers?').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5</a:t>
            </a:r>
            <a:endParaRPr lang="en-US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4071419" y="4089443"/>
            <a:ext cx="182880" cy="182880"/>
          </a:xfrm>
          <a:prstGeom prst="rect">
            <a:avLst/>
          </a:prstGeom>
          <a:noFill/>
          <a:ln w="1270">
            <a:solidFill>
              <a:srgbClr val="64ED5F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7971592" y="1478296"/>
            <a:ext cx="182880" cy="182880"/>
          </a:xfrm>
          <a:prstGeom prst="triangle">
            <a:avLst/>
          </a:prstGeom>
          <a:noFill/>
          <a:ln w="1270">
            <a:solidFill>
              <a:srgbClr val="5178A7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7098045" y="3583212"/>
            <a:ext cx="182880" cy="182880"/>
          </a:xfrm>
          <a:prstGeom prst="cube">
            <a:avLst/>
          </a:prstGeom>
          <a:noFill/>
          <a:ln w="1270">
            <a:solidFill>
              <a:srgbClr val="75C09A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7353190" y="1471705"/>
            <a:ext cx="182880" cy="182880"/>
          </a:xfrm>
          <a:prstGeom prst="cube">
            <a:avLst/>
          </a:prstGeom>
          <a:noFill/>
          <a:ln w="1270">
            <a:solidFill>
              <a:srgbClr val="67C773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5104101" y="2954108"/>
            <a:ext cx="182880" cy="182880"/>
          </a:xfrm>
          <a:prstGeom prst="rect">
            <a:avLst/>
          </a:prstGeom>
          <a:noFill/>
          <a:ln w="1270">
            <a:solidFill>
              <a:srgbClr val="3B21E9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Stage 3: Ideate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Brainstorm solutions!  Think outside the box.  No idea is a bad idea (yet!).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How to Ideate: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Brainstorming: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Generate a large quantity of ideas.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Mind Mapping: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Visually organize ideas and their relationships.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Sketching: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Quickly visualize potential solutions.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SCAMPER: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Use a checklist to spark new ideas (Substitute, Combine, Adapt, Modify, Put to other uses, Eliminate, Reverse).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6</a:t>
            </a:r>
            <a:endParaRPr lang="en-US"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5478285" y="3766479"/>
            <a:ext cx="182880" cy="182880"/>
          </a:xfrm>
          <a:prstGeom prst="cube">
            <a:avLst/>
          </a:prstGeom>
          <a:noFill/>
          <a:ln w="1270">
            <a:solidFill>
              <a:srgbClr val="95BA89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304123" y="741870"/>
            <a:ext cx="182880" cy="182880"/>
          </a:xfrm>
          <a:prstGeom prst="cube">
            <a:avLst/>
          </a:prstGeom>
          <a:noFill/>
          <a:ln w="1270">
            <a:solidFill>
              <a:srgbClr val="BD8588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5720271" y="2252228"/>
            <a:ext cx="182880" cy="182880"/>
          </a:xfrm>
          <a:prstGeom prst="triangle">
            <a:avLst/>
          </a:prstGeom>
          <a:noFill/>
          <a:ln w="1270">
            <a:solidFill>
              <a:srgbClr val="E5F797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4921195" y="2011305"/>
            <a:ext cx="182880" cy="182880"/>
          </a:xfrm>
          <a:prstGeom prst="cube">
            <a:avLst/>
          </a:prstGeom>
          <a:noFill/>
          <a:ln w="1270">
            <a:solidFill>
              <a:srgbClr val="ADCF8D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63441" y="3975948"/>
            <a:ext cx="182880" cy="182880"/>
          </a:xfrm>
          <a:prstGeom prst="rect">
            <a:avLst/>
          </a:prstGeom>
          <a:noFill/>
          <a:ln w="1270">
            <a:solidFill>
              <a:srgbClr val="6E5E9E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Stage 4: Prototype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Build a rough version of your solution. Make it tangible! Don't aim for perfection.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How to Prototype: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Paper Prototypes: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Simple, low-fidelity models.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Digital Wireframes: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Basic outlines of a user interface.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Role-playing: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Act out user scenarios.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3D Printing: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Create physical models of your designs.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7</a:t>
            </a:r>
            <a:endParaRPr lang="en-US" sz="1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1393413" y="1738334"/>
            <a:ext cx="182880" cy="182880"/>
          </a:xfrm>
          <a:prstGeom prst="cube">
            <a:avLst/>
          </a:prstGeom>
          <a:noFill/>
          <a:ln w="1270">
            <a:solidFill>
              <a:srgbClr val="B5C097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660248" y="3809882"/>
            <a:ext cx="182880" cy="182880"/>
          </a:xfrm>
          <a:prstGeom prst="triangle">
            <a:avLst/>
          </a:prstGeom>
          <a:noFill/>
          <a:ln w="1270">
            <a:solidFill>
              <a:srgbClr val="9EFC8C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6126325" y="4195098"/>
            <a:ext cx="182880" cy="182880"/>
          </a:xfrm>
          <a:prstGeom prst="cube">
            <a:avLst/>
          </a:prstGeom>
          <a:noFill/>
          <a:ln w="1270">
            <a:solidFill>
              <a:srgbClr val="1B388C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4275877" y="3867"/>
            <a:ext cx="182880" cy="182880"/>
          </a:xfrm>
          <a:prstGeom prst="rect">
            <a:avLst/>
          </a:prstGeom>
          <a:noFill/>
          <a:ln w="1270">
            <a:solidFill>
              <a:srgbClr val="E2A03B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4454381" y="2596939"/>
            <a:ext cx="182880" cy="182880"/>
          </a:xfrm>
          <a:prstGeom prst="rect">
            <a:avLst/>
          </a:prstGeom>
          <a:noFill/>
          <a:ln w="1270">
            <a:solidFill>
              <a:srgbClr val="3C68D4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Stage 5: Test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Get feedback from users!  Learn what works and what doesn't. Iterate based on the results.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How to Test: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Usability Testing: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Observe users interacting with your prototype.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A/B Testing: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Compare different versions of your design.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Surveys and Questionnaires: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Gather feedback on specific aspects of your prototype.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Focus Groups: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Facilitate discussions about your prototype with a group of users.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8</a:t>
            </a:r>
            <a:endParaRPr lang="en-US" sz="1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7916736" y="3737447"/>
            <a:ext cx="182880" cy="182880"/>
          </a:xfrm>
          <a:prstGeom prst="cube">
            <a:avLst/>
          </a:prstGeom>
          <a:noFill/>
          <a:ln w="1270">
            <a:solidFill>
              <a:srgbClr val="E25F8F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6635166" y="4516755"/>
            <a:ext cx="182880" cy="182880"/>
          </a:xfrm>
          <a:prstGeom prst="rect">
            <a:avLst/>
          </a:prstGeom>
          <a:noFill/>
          <a:ln w="1270">
            <a:solidFill>
              <a:srgbClr val="84A482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2311722" y="381689"/>
            <a:ext cx="182880" cy="182880"/>
          </a:xfrm>
          <a:prstGeom prst="rect">
            <a:avLst/>
          </a:prstGeom>
          <a:noFill/>
          <a:ln w="1270">
            <a:solidFill>
              <a:srgbClr val="BA5BB5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7688945" y="1932687"/>
            <a:ext cx="182880" cy="182880"/>
          </a:xfrm>
          <a:prstGeom prst="triangle">
            <a:avLst/>
          </a:prstGeom>
          <a:noFill/>
          <a:ln w="1270">
            <a:solidFill>
              <a:srgbClr val="1197E7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7057142" y="1278872"/>
            <a:ext cx="182880" cy="182880"/>
          </a:xfrm>
          <a:prstGeom prst="cube">
            <a:avLst/>
          </a:prstGeom>
          <a:noFill/>
          <a:ln w="1270">
            <a:solidFill>
              <a:srgbClr val="6E4FE3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Iteration: The Key to Success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Design Thinking is not a linear process. It's about constantly learning and improving.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Key Takeaway: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Testing informs new empathy and definitions, leading to new ideas and prototypes!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Don't be afraid to go back to earlier stages.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9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2025-02-24T09:26:20Z</dcterms:created>
  <dcterms:modified xsi:type="dcterms:W3CDTF">2025-02-24T09:26:20Z</dcterms:modified>
</cp:coreProperties>
</file>