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145745" y="2547725"/>
            <a:ext cx="182880" cy="182880"/>
          </a:xfrm>
          <a:prstGeom prst="triangle">
            <a:avLst/>
          </a:prstGeom>
          <a:noFill/>
          <a:ln w="1270">
            <a:solidFill>
              <a:srgbClr val="3C0F1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116944" y="1888955"/>
            <a:ext cx="182880" cy="182880"/>
          </a:xfrm>
          <a:prstGeom prst="sun">
            <a:avLst/>
          </a:prstGeom>
          <a:noFill/>
          <a:ln w="1270">
            <a:solidFill>
              <a:srgbClr val="1CF05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284650" y="365992"/>
            <a:ext cx="182880" cy="182880"/>
          </a:xfrm>
          <a:prstGeom prst="cube">
            <a:avLst/>
          </a:prstGeom>
          <a:noFill/>
          <a:ln w="1270">
            <a:solidFill>
              <a:srgbClr val="00231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292547" y="177259"/>
            <a:ext cx="182880" cy="182880"/>
          </a:xfrm>
          <a:prstGeom prst="sun">
            <a:avLst/>
          </a:prstGeom>
          <a:noFill/>
          <a:ln w="1270">
            <a:solidFill>
              <a:srgbClr val="59C1A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244411" y="3999266"/>
            <a:ext cx="182880" cy="182880"/>
          </a:xfrm>
          <a:prstGeom prst="sun">
            <a:avLst/>
          </a:prstGeom>
          <a:noFill/>
          <a:ln w="1270">
            <a:solidFill>
              <a:srgbClr val="401A4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Icon Design Principles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are icons and why they matter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principles for effective icon design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Practical tips and best practices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 of good and bad icon design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179735" y="2611126"/>
            <a:ext cx="182880" cy="182880"/>
          </a:xfrm>
          <a:prstGeom prst="triangle">
            <a:avLst/>
          </a:prstGeom>
          <a:noFill/>
          <a:ln w="1270">
            <a:solidFill>
              <a:srgbClr val="8D552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833320" y="3757577"/>
            <a:ext cx="182880" cy="182880"/>
          </a:xfrm>
          <a:prstGeom prst="triangle">
            <a:avLst/>
          </a:prstGeom>
          <a:noFill/>
          <a:ln w="1270">
            <a:solidFill>
              <a:srgbClr val="83B1B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094117" y="2415663"/>
            <a:ext cx="182880" cy="182880"/>
          </a:xfrm>
          <a:prstGeom prst="cube">
            <a:avLst/>
          </a:prstGeom>
          <a:noFill/>
          <a:ln w="1270">
            <a:solidFill>
              <a:srgbClr val="C30C5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191017" y="1980070"/>
            <a:ext cx="182880" cy="182880"/>
          </a:xfrm>
          <a:prstGeom prst="triangle">
            <a:avLst/>
          </a:prstGeom>
          <a:noFill/>
          <a:ln w="1270">
            <a:solidFill>
              <a:srgbClr val="0BE71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678486" y="1523020"/>
            <a:ext cx="182880" cy="182880"/>
          </a:xfrm>
          <a:prstGeom prst="rect">
            <a:avLst/>
          </a:prstGeom>
          <a:noFill/>
          <a:ln w="1270">
            <a:solidFill>
              <a:srgbClr val="D4332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Practical Tips: Grids &amp; Keylines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grids and keylines to create consistent and harmonious icons.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Grids: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 a structural framework for aligning elements.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Keylines: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Define the boundaries of the icon and ensure consistent proportions.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shapes: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Circles, squares, and triangles can serve as building blocks.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16403" y="3952918"/>
            <a:ext cx="182880" cy="182880"/>
          </a:xfrm>
          <a:prstGeom prst="sun">
            <a:avLst/>
          </a:prstGeom>
          <a:noFill/>
          <a:ln w="1270">
            <a:solidFill>
              <a:srgbClr val="A7B24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006510" y="692126"/>
            <a:ext cx="182880" cy="182880"/>
          </a:xfrm>
          <a:prstGeom prst="cube">
            <a:avLst/>
          </a:prstGeom>
          <a:noFill/>
          <a:ln w="1270">
            <a:solidFill>
              <a:srgbClr val="8F41F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320253" y="6686"/>
            <a:ext cx="182880" cy="182880"/>
          </a:xfrm>
          <a:prstGeom prst="sun">
            <a:avLst/>
          </a:prstGeom>
          <a:noFill/>
          <a:ln w="1270">
            <a:solidFill>
              <a:srgbClr val="1DE20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824496" y="4566804"/>
            <a:ext cx="182880" cy="182880"/>
          </a:xfrm>
          <a:prstGeom prst="sun">
            <a:avLst/>
          </a:prstGeom>
          <a:noFill/>
          <a:ln w="1270">
            <a:solidFill>
              <a:srgbClr val="637E1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798372" y="1353236"/>
            <a:ext cx="182880" cy="182880"/>
          </a:xfrm>
          <a:prstGeom prst="triangle">
            <a:avLst/>
          </a:prstGeom>
          <a:noFill/>
          <a:ln w="1270">
            <a:solidFill>
              <a:srgbClr val="1BA51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Practical Tips: Color Usage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can enhance an icon, but use it wisely.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Limit the number of colors: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Keep it simple and consistent.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your brand colors: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Integrate your brand identity.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color to highlight important elements: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Draw attention where it's needed.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190732" y="3586809"/>
            <a:ext cx="182880" cy="182880"/>
          </a:xfrm>
          <a:prstGeom prst="cube">
            <a:avLst/>
          </a:prstGeom>
          <a:noFill/>
          <a:ln w="1270">
            <a:solidFill>
              <a:srgbClr val="B70E2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371737" y="4525077"/>
            <a:ext cx="182880" cy="182880"/>
          </a:xfrm>
          <a:prstGeom prst="rect">
            <a:avLst/>
          </a:prstGeom>
          <a:noFill/>
          <a:ln w="1270">
            <a:solidFill>
              <a:srgbClr val="2B1AE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834785" y="2769553"/>
            <a:ext cx="182880" cy="182880"/>
          </a:xfrm>
          <a:prstGeom prst="rect">
            <a:avLst/>
          </a:prstGeom>
          <a:noFill/>
          <a:ln w="1270">
            <a:solidFill>
              <a:srgbClr val="84F0F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457023" y="910466"/>
            <a:ext cx="182880" cy="182880"/>
          </a:xfrm>
          <a:prstGeom prst="sun">
            <a:avLst/>
          </a:prstGeom>
          <a:noFill/>
          <a:ln w="1270">
            <a:solidFill>
              <a:srgbClr val="B82C9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64850" y="3221084"/>
            <a:ext cx="182880" cy="182880"/>
          </a:xfrm>
          <a:prstGeom prst="cube">
            <a:avLst/>
          </a:prstGeom>
          <a:noFill/>
          <a:ln w="1270">
            <a:solidFill>
              <a:srgbClr val="B5AE3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Practical Tips: Testing &amp; Iteration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Get feedback and refine your designs.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Show your icons to potential users: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Do they understand them?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Gather feedback on clarity, recognizability, and visual appeal.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Iterate based on feedback: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Don't be afraid to make changes.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83317" y="1987545"/>
            <a:ext cx="182880" cy="182880"/>
          </a:xfrm>
          <a:prstGeom prst="cube">
            <a:avLst/>
          </a:prstGeom>
          <a:noFill/>
          <a:ln w="1270">
            <a:solidFill>
              <a:srgbClr val="F5F4E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949378" y="1314514"/>
            <a:ext cx="182880" cy="182880"/>
          </a:xfrm>
          <a:prstGeom prst="triangle">
            <a:avLst/>
          </a:prstGeom>
          <a:noFill/>
          <a:ln w="1270">
            <a:solidFill>
              <a:srgbClr val="8CB4F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889701" y="667736"/>
            <a:ext cx="182880" cy="182880"/>
          </a:xfrm>
          <a:prstGeom prst="sun">
            <a:avLst/>
          </a:prstGeom>
          <a:noFill/>
          <a:ln w="1270">
            <a:solidFill>
              <a:srgbClr val="7308C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549011" y="4028626"/>
            <a:ext cx="182880" cy="182880"/>
          </a:xfrm>
          <a:prstGeom prst="triangle">
            <a:avLst/>
          </a:prstGeom>
          <a:noFill/>
          <a:ln w="1270">
            <a:solidFill>
              <a:srgbClr val="A6C3F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683075" y="3003889"/>
            <a:ext cx="182880" cy="182880"/>
          </a:xfrm>
          <a:prstGeom prst="rect">
            <a:avLst/>
          </a:prstGeom>
          <a:noFill/>
          <a:ln w="1270">
            <a:solidFill>
              <a:srgbClr val="7DE79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Examples: Good Icon Design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Here are some examples of well-designed icons: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[Insert Image: Example of clear, simple, and recognizable icons - e.g., common iOS or Android icons]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Characteristics: Clear metaphors, consistent style, scalable design.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414518" y="3646440"/>
            <a:ext cx="182880" cy="182880"/>
          </a:xfrm>
          <a:prstGeom prst="sun">
            <a:avLst/>
          </a:prstGeom>
          <a:noFill/>
          <a:ln w="1270">
            <a:solidFill>
              <a:srgbClr val="0AB13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274111" y="2267297"/>
            <a:ext cx="182880" cy="182880"/>
          </a:xfrm>
          <a:prstGeom prst="rect">
            <a:avLst/>
          </a:prstGeom>
          <a:noFill/>
          <a:ln w="1270">
            <a:solidFill>
              <a:srgbClr val="8F3E5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484451" y="1114635"/>
            <a:ext cx="182880" cy="182880"/>
          </a:xfrm>
          <a:prstGeom prst="triangle">
            <a:avLst/>
          </a:prstGeom>
          <a:noFill/>
          <a:ln w="1270">
            <a:solidFill>
              <a:srgbClr val="07159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20721" y="602623"/>
            <a:ext cx="182880" cy="182880"/>
          </a:xfrm>
          <a:prstGeom prst="sun">
            <a:avLst/>
          </a:prstGeom>
          <a:noFill/>
          <a:ln w="1270">
            <a:solidFill>
              <a:srgbClr val="A46A0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371022" y="1486258"/>
            <a:ext cx="182880" cy="182880"/>
          </a:xfrm>
          <a:prstGeom prst="cube">
            <a:avLst/>
          </a:prstGeom>
          <a:noFill/>
          <a:ln w="1270">
            <a:solidFill>
              <a:srgbClr val="6596E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Examples: Poor Icon Design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Here are some examples of poorly designed icons: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[Insert Image: Example of confusing, overly complex, or inconsistent icons]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Characteristics: Ambiguous meaning, inconsistent style, poor scalability.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5494" y="2155921"/>
            <a:ext cx="182880" cy="182880"/>
          </a:xfrm>
          <a:prstGeom prst="sun">
            <a:avLst/>
          </a:prstGeom>
          <a:noFill/>
          <a:ln w="1270">
            <a:solidFill>
              <a:srgbClr val="249CD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767156" y="3333995"/>
            <a:ext cx="182880" cy="182880"/>
          </a:xfrm>
          <a:prstGeom prst="triangle">
            <a:avLst/>
          </a:prstGeom>
          <a:noFill/>
          <a:ln w="1270">
            <a:solidFill>
              <a:srgbClr val="0F8F1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5257" y="1680497"/>
            <a:ext cx="182880" cy="182880"/>
          </a:xfrm>
          <a:prstGeom prst="triangle">
            <a:avLst/>
          </a:prstGeom>
          <a:noFill/>
          <a:ln w="1270">
            <a:solidFill>
              <a:srgbClr val="1D287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515362" y="2435378"/>
            <a:ext cx="182880" cy="182880"/>
          </a:xfrm>
          <a:prstGeom prst="cube">
            <a:avLst/>
          </a:prstGeom>
          <a:noFill/>
          <a:ln w="1270">
            <a:solidFill>
              <a:srgbClr val="57C6F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544336" y="4441648"/>
            <a:ext cx="182880" cy="182880"/>
          </a:xfrm>
          <a:prstGeom prst="sun">
            <a:avLst/>
          </a:prstGeom>
          <a:noFill/>
          <a:ln w="1270">
            <a:solidFill>
              <a:srgbClr val="934DE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Tools for Icon Design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Many software options are available. Some popular choices include: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Illustrator: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Industry-standard vector graphics editor.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Sketch: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Popular among UI/UX designers.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Figma: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Cloud-based design tool, great for collaboration.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Affinity Designer: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Affordable alternative to Illustrator.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606106" y="245341"/>
            <a:ext cx="182880" cy="182880"/>
          </a:xfrm>
          <a:prstGeom prst="rect">
            <a:avLst/>
          </a:prstGeom>
          <a:noFill/>
          <a:ln w="1270">
            <a:solidFill>
              <a:srgbClr val="8B22C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757729" y="3780991"/>
            <a:ext cx="182880" cy="182880"/>
          </a:xfrm>
          <a:prstGeom prst="cube">
            <a:avLst/>
          </a:prstGeom>
          <a:noFill/>
          <a:ln w="1270">
            <a:solidFill>
              <a:srgbClr val="B2820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593259" y="11498"/>
            <a:ext cx="182880" cy="182880"/>
          </a:xfrm>
          <a:prstGeom prst="triangle">
            <a:avLst/>
          </a:prstGeom>
          <a:noFill/>
          <a:ln w="1270">
            <a:solidFill>
              <a:srgbClr val="15542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214106" y="1672127"/>
            <a:ext cx="182880" cy="182880"/>
          </a:xfrm>
          <a:prstGeom prst="triangle">
            <a:avLst/>
          </a:prstGeom>
          <a:noFill/>
          <a:ln w="1270">
            <a:solidFill>
              <a:srgbClr val="1B3FE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124065" y="3869252"/>
            <a:ext cx="182880" cy="182880"/>
          </a:xfrm>
          <a:prstGeom prst="rect">
            <a:avLst/>
          </a:prstGeom>
          <a:noFill/>
          <a:ln w="1270">
            <a:solidFill>
              <a:srgbClr val="108B2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Resources for Inspiration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Get inspired by other designers!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Dribbble: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Showcases creative work from designers around the world.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Behance: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Adobe's platform for showcasing creative projects.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Noun Project: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Library of royalty-free icons.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Google Material Icons: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Open-source icon library.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890101" y="3245247"/>
            <a:ext cx="182880" cy="182880"/>
          </a:xfrm>
          <a:prstGeom prst="rect">
            <a:avLst/>
          </a:prstGeom>
          <a:noFill/>
          <a:ln w="1270">
            <a:solidFill>
              <a:srgbClr val="FDBA8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766165" y="3552296"/>
            <a:ext cx="182880" cy="182880"/>
          </a:xfrm>
          <a:prstGeom prst="triangle">
            <a:avLst/>
          </a:prstGeom>
          <a:noFill/>
          <a:ln w="1270">
            <a:solidFill>
              <a:srgbClr val="3DE0F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084772" y="3837393"/>
            <a:ext cx="182880" cy="182880"/>
          </a:xfrm>
          <a:prstGeom prst="triangle">
            <a:avLst/>
          </a:prstGeom>
          <a:noFill/>
          <a:ln w="1270">
            <a:solidFill>
              <a:srgbClr val="6C50C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680058" y="2277106"/>
            <a:ext cx="182880" cy="182880"/>
          </a:xfrm>
          <a:prstGeom prst="cube">
            <a:avLst/>
          </a:prstGeom>
          <a:noFill/>
          <a:ln w="1270">
            <a:solidFill>
              <a:srgbClr val="8CDD6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5262" y="2559199"/>
            <a:ext cx="182880" cy="182880"/>
          </a:xfrm>
          <a:prstGeom prst="triangle">
            <a:avLst/>
          </a:prstGeom>
          <a:noFill/>
          <a:ln w="1270">
            <a:solidFill>
              <a:srgbClr val="330CD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Mistakes to Avoid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Overcomplicating the design: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Simplicity is key.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Ignoring scalability: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Test your icons at various sizes.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Inconsistent style: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Maintain a consistent look and feel.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Using obscure metaphors: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Choose familiar symbols.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Neglecting accessibility: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Ensure sufficient contrast.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286122" y="3822654"/>
            <a:ext cx="182880" cy="182880"/>
          </a:xfrm>
          <a:prstGeom prst="sun">
            <a:avLst/>
          </a:prstGeom>
          <a:noFill/>
          <a:ln w="1270">
            <a:solidFill>
              <a:srgbClr val="F6421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592219" y="2710180"/>
            <a:ext cx="182880" cy="182880"/>
          </a:xfrm>
          <a:prstGeom prst="rect">
            <a:avLst/>
          </a:prstGeom>
          <a:noFill/>
          <a:ln w="1270">
            <a:solidFill>
              <a:srgbClr val="E2477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91431" y="2863070"/>
            <a:ext cx="182880" cy="182880"/>
          </a:xfrm>
          <a:prstGeom prst="rect">
            <a:avLst/>
          </a:prstGeom>
          <a:noFill/>
          <a:ln w="1270">
            <a:solidFill>
              <a:srgbClr val="80BB2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483205" y="3431038"/>
            <a:ext cx="182880" cy="182880"/>
          </a:xfrm>
          <a:prstGeom prst="triangle">
            <a:avLst/>
          </a:prstGeom>
          <a:noFill/>
          <a:ln w="1270">
            <a:solidFill>
              <a:srgbClr val="3390E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608629" y="1933853"/>
            <a:ext cx="182880" cy="182880"/>
          </a:xfrm>
          <a:prstGeom prst="rect">
            <a:avLst/>
          </a:prstGeom>
          <a:noFill/>
          <a:ln w="1270">
            <a:solidFill>
              <a:srgbClr val="9E986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Icon Design Checklist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Before finalizing your icons, ask yourself: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 the icon clear and recognizable?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 it simple and uncluttered?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 it consistent with other icons in the set?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 it visually balanced?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Does it scale well?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 it accessible?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028401" y="3057879"/>
            <a:ext cx="182880" cy="182880"/>
          </a:xfrm>
          <a:prstGeom prst="triangle">
            <a:avLst/>
          </a:prstGeom>
          <a:noFill/>
          <a:ln w="1270">
            <a:solidFill>
              <a:srgbClr val="46E51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825216" y="1208021"/>
            <a:ext cx="182880" cy="182880"/>
          </a:xfrm>
          <a:prstGeom prst="sun">
            <a:avLst/>
          </a:prstGeom>
          <a:noFill/>
          <a:ln w="1270">
            <a:solidFill>
              <a:srgbClr val="82E5D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266957" y="3826834"/>
            <a:ext cx="182880" cy="182880"/>
          </a:xfrm>
          <a:prstGeom prst="rect">
            <a:avLst/>
          </a:prstGeom>
          <a:noFill/>
          <a:ln w="1270">
            <a:solidFill>
              <a:srgbClr val="8F769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687192" y="244062"/>
            <a:ext cx="182880" cy="182880"/>
          </a:xfrm>
          <a:prstGeom prst="cube">
            <a:avLst/>
          </a:prstGeom>
          <a:noFill/>
          <a:ln w="1270">
            <a:solidFill>
              <a:srgbClr val="57B25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466885" y="2650221"/>
            <a:ext cx="182880" cy="182880"/>
          </a:xfrm>
          <a:prstGeom prst="triangle">
            <a:avLst/>
          </a:prstGeom>
          <a:noFill/>
          <a:ln w="1270">
            <a:solidFill>
              <a:srgbClr val="2CA39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Icon Design in UI Design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Icons are a fundamental part of UI/UX design.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icons to enhance navigation and improve user experience.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Ensure icons are consistent with the overall design aesthetic.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 your UI with real users to identify any usability issues.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989036" y="2249047"/>
            <a:ext cx="182880" cy="182880"/>
          </a:xfrm>
          <a:prstGeom prst="cube">
            <a:avLst/>
          </a:prstGeom>
          <a:noFill/>
          <a:ln w="1270">
            <a:solidFill>
              <a:srgbClr val="3CDF0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899154" y="1413478"/>
            <a:ext cx="182880" cy="182880"/>
          </a:xfrm>
          <a:prstGeom prst="sun">
            <a:avLst/>
          </a:prstGeom>
          <a:noFill/>
          <a:ln w="1270">
            <a:solidFill>
              <a:srgbClr val="4E9D1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73799" y="3616143"/>
            <a:ext cx="182880" cy="182880"/>
          </a:xfrm>
          <a:prstGeom prst="triangle">
            <a:avLst/>
          </a:prstGeom>
          <a:noFill/>
          <a:ln w="1270">
            <a:solidFill>
              <a:srgbClr val="4320E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098276" y="3295740"/>
            <a:ext cx="182880" cy="182880"/>
          </a:xfrm>
          <a:prstGeom prst="triangle">
            <a:avLst/>
          </a:prstGeom>
          <a:noFill/>
          <a:ln w="1270">
            <a:solidFill>
              <a:srgbClr val="7BDD3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677794" y="2490660"/>
            <a:ext cx="182880" cy="182880"/>
          </a:xfrm>
          <a:prstGeom prst="rect">
            <a:avLst/>
          </a:prstGeom>
          <a:noFill/>
          <a:ln w="1270">
            <a:solidFill>
              <a:srgbClr val="D06AD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are Icons?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Icons are visual representations of objects, actions, or ideas.  They're a form of visual language.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Used in user interfaces (UI) on websites, apps, and software.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Help users quickly understand functions and navigate.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Crucial for user experience (UX) - should be intuitive!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387560" y="4273641"/>
            <a:ext cx="182880" cy="182880"/>
          </a:xfrm>
          <a:prstGeom prst="sun">
            <a:avLst/>
          </a:prstGeom>
          <a:noFill/>
          <a:ln w="1270">
            <a:solidFill>
              <a:srgbClr val="1D148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386687" y="1521409"/>
            <a:ext cx="182880" cy="182880"/>
          </a:xfrm>
          <a:prstGeom prst="triangle">
            <a:avLst/>
          </a:prstGeom>
          <a:noFill/>
          <a:ln w="1270">
            <a:solidFill>
              <a:srgbClr val="4D34C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257980" y="3866203"/>
            <a:ext cx="182880" cy="182880"/>
          </a:xfrm>
          <a:prstGeom prst="triangle">
            <a:avLst/>
          </a:prstGeom>
          <a:noFill/>
          <a:ln w="1270">
            <a:solidFill>
              <a:srgbClr val="E9F7D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526420" y="1464708"/>
            <a:ext cx="182880" cy="182880"/>
          </a:xfrm>
          <a:prstGeom prst="sun">
            <a:avLst/>
          </a:prstGeom>
          <a:noFill/>
          <a:ln w="1270">
            <a:solidFill>
              <a:srgbClr val="5B878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857691" y="4143451"/>
            <a:ext cx="182880" cy="182880"/>
          </a:xfrm>
          <a:prstGeom prst="sun">
            <a:avLst/>
          </a:prstGeom>
          <a:noFill/>
          <a:ln w="1270">
            <a:solidFill>
              <a:srgbClr val="2F833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Icon Design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Icon design continues to evolve.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Animated icons: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Adding subtle animations can enhance engagement.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Micro-interactions: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Icons that respond to user actions.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Personalized icons: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Adapting icons based on user preferences.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AI-powered icon generation: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Tools that can automatically create icons.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729757" y="127697"/>
            <a:ext cx="182880" cy="182880"/>
          </a:xfrm>
          <a:prstGeom prst="triangle">
            <a:avLst/>
          </a:prstGeom>
          <a:noFill/>
          <a:ln w="1270">
            <a:solidFill>
              <a:srgbClr val="D3B2B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024543" y="3329928"/>
            <a:ext cx="182880" cy="182880"/>
          </a:xfrm>
          <a:prstGeom prst="rect">
            <a:avLst/>
          </a:prstGeom>
          <a:noFill/>
          <a:ln w="1270">
            <a:solidFill>
              <a:srgbClr val="7CF60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478674" y="2488900"/>
            <a:ext cx="182880" cy="182880"/>
          </a:xfrm>
          <a:prstGeom prst="cube">
            <a:avLst/>
          </a:prstGeom>
          <a:noFill/>
          <a:ln w="1270">
            <a:solidFill>
              <a:srgbClr val="308D4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336173" y="623482"/>
            <a:ext cx="182880" cy="182880"/>
          </a:xfrm>
          <a:prstGeom prst="sun">
            <a:avLst/>
          </a:prstGeom>
          <a:noFill/>
          <a:ln w="1270">
            <a:solidFill>
              <a:srgbClr val="D164D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143670" y="4482874"/>
            <a:ext cx="182880" cy="182880"/>
          </a:xfrm>
          <a:prstGeom prst="triangle">
            <a:avLst/>
          </a:prstGeom>
          <a:noFill/>
          <a:ln w="1270">
            <a:solidFill>
              <a:srgbClr val="19A27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Icon design is a crucial skill for any designer. By following these principles and tips, you can create effective and visually appealing icons that enhance the user experience.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Remember to practice, experiment, and always strive to improve your craft!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604417" y="3192872"/>
            <a:ext cx="182880" cy="182880"/>
          </a:xfrm>
          <a:prstGeom prst="rect">
            <a:avLst/>
          </a:prstGeom>
          <a:noFill/>
          <a:ln w="1270">
            <a:solidFill>
              <a:srgbClr val="E322F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96569" y="2140334"/>
            <a:ext cx="182880" cy="182880"/>
          </a:xfrm>
          <a:prstGeom prst="cube">
            <a:avLst/>
          </a:prstGeom>
          <a:noFill/>
          <a:ln w="1270">
            <a:solidFill>
              <a:srgbClr val="D3385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957395" y="4023536"/>
            <a:ext cx="182880" cy="182880"/>
          </a:xfrm>
          <a:prstGeom prst="rect">
            <a:avLst/>
          </a:prstGeom>
          <a:noFill/>
          <a:ln w="1270">
            <a:solidFill>
              <a:srgbClr val="45101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97122" y="3563032"/>
            <a:ext cx="182880" cy="182880"/>
          </a:xfrm>
          <a:prstGeom prst="sun">
            <a:avLst/>
          </a:prstGeom>
          <a:noFill/>
          <a:ln w="1270">
            <a:solidFill>
              <a:srgbClr val="534D0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633257" y="1053334"/>
            <a:ext cx="182880" cy="182880"/>
          </a:xfrm>
          <a:prstGeom prst="cube">
            <a:avLst/>
          </a:prstGeom>
          <a:noFill/>
          <a:ln w="1270">
            <a:solidFill>
              <a:srgbClr val="4CBCA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Q&amp;A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Any questions?  Let's discuss Icon Design.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88750" y="627472"/>
            <a:ext cx="182880" cy="182880"/>
          </a:xfrm>
          <a:prstGeom prst="triangle">
            <a:avLst/>
          </a:prstGeom>
          <a:noFill/>
          <a:ln w="1270">
            <a:solidFill>
              <a:srgbClr val="EB1D8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083496" y="4287869"/>
            <a:ext cx="182880" cy="182880"/>
          </a:xfrm>
          <a:prstGeom prst="cube">
            <a:avLst/>
          </a:prstGeom>
          <a:noFill/>
          <a:ln w="1270">
            <a:solidFill>
              <a:srgbClr val="BC49B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309394" y="1986528"/>
            <a:ext cx="182880" cy="182880"/>
          </a:xfrm>
          <a:prstGeom prst="triangle">
            <a:avLst/>
          </a:prstGeom>
          <a:noFill/>
          <a:ln w="1270">
            <a:solidFill>
              <a:srgbClr val="D9282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590164" y="3135980"/>
            <a:ext cx="182880" cy="182880"/>
          </a:xfrm>
          <a:prstGeom prst="triangle">
            <a:avLst/>
          </a:prstGeom>
          <a:noFill/>
          <a:ln w="1270">
            <a:solidFill>
              <a:srgbClr val="C946C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540146" y="114448"/>
            <a:ext cx="182880" cy="182880"/>
          </a:xfrm>
          <a:prstGeom prst="triangle">
            <a:avLst/>
          </a:prstGeom>
          <a:noFill/>
          <a:ln w="1270">
            <a:solidFill>
              <a:srgbClr val="83863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Good Icon Design Matters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Well-designed icons: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 Usability: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Easier to find and understand features.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Enhance Visual Appeal: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Contribute to a polished and professional look.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Save Space: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Communicate concepts in a compact format.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 Recognition: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Help users quickly identify your brand.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29135" y="3208991"/>
            <a:ext cx="182880" cy="182880"/>
          </a:xfrm>
          <a:prstGeom prst="triangle">
            <a:avLst/>
          </a:prstGeom>
          <a:noFill/>
          <a:ln w="1270">
            <a:solidFill>
              <a:srgbClr val="4B3D9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070764" y="622842"/>
            <a:ext cx="182880" cy="182880"/>
          </a:xfrm>
          <a:prstGeom prst="sun">
            <a:avLst/>
          </a:prstGeom>
          <a:noFill/>
          <a:ln w="1270">
            <a:solidFill>
              <a:srgbClr val="5FD14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042407" y="2185672"/>
            <a:ext cx="182880" cy="182880"/>
          </a:xfrm>
          <a:prstGeom prst="rect">
            <a:avLst/>
          </a:prstGeom>
          <a:noFill/>
          <a:ln w="1270">
            <a:solidFill>
              <a:srgbClr val="D1200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426258" y="3611040"/>
            <a:ext cx="182880" cy="182880"/>
          </a:xfrm>
          <a:prstGeom prst="sun">
            <a:avLst/>
          </a:prstGeom>
          <a:noFill/>
          <a:ln w="1270">
            <a:solidFill>
              <a:srgbClr val="F0A88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119299" y="2580942"/>
            <a:ext cx="182880" cy="182880"/>
          </a:xfrm>
          <a:prstGeom prst="sun">
            <a:avLst/>
          </a:prstGeom>
          <a:noFill/>
          <a:ln w="1270">
            <a:solidFill>
              <a:srgbClr val="39B4A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Principle 1: Clarity &amp; Recognizability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icon should be instantly understandable.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 on the core concept: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What is the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most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important element to represent?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familiar metaphors: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magnifying glass for 'search', an envelope for 'mail'.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 with users: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Do people understand what the icon represents without explanation?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329014" y="3690134"/>
            <a:ext cx="182880" cy="182880"/>
          </a:xfrm>
          <a:prstGeom prst="rect">
            <a:avLst/>
          </a:prstGeom>
          <a:noFill/>
          <a:ln w="1270">
            <a:solidFill>
              <a:srgbClr val="C47C9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689688" y="1805359"/>
            <a:ext cx="182880" cy="182880"/>
          </a:xfrm>
          <a:prstGeom prst="rect">
            <a:avLst/>
          </a:prstGeom>
          <a:noFill/>
          <a:ln w="1270">
            <a:solidFill>
              <a:srgbClr val="2BCC4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845654" y="3916852"/>
            <a:ext cx="182880" cy="182880"/>
          </a:xfrm>
          <a:prstGeom prst="cube">
            <a:avLst/>
          </a:prstGeom>
          <a:noFill/>
          <a:ln w="1270">
            <a:solidFill>
              <a:srgbClr val="C3E01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275930" y="284560"/>
            <a:ext cx="182880" cy="182880"/>
          </a:xfrm>
          <a:prstGeom prst="cube">
            <a:avLst/>
          </a:prstGeom>
          <a:noFill/>
          <a:ln w="1270">
            <a:solidFill>
              <a:srgbClr val="E8528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731378" y="3697999"/>
            <a:ext cx="182880" cy="182880"/>
          </a:xfrm>
          <a:prstGeom prst="cube">
            <a:avLst/>
          </a:prstGeom>
          <a:noFill/>
          <a:ln w="1270">
            <a:solidFill>
              <a:srgbClr val="432C7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Principle 2: Simplicity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Less is often more.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 complexity: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Remove unnecessary details.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clean lines and shapes: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Avoid overly intricate designs.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Ensure scalability: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icon should be clear at various sizes.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17149" y="1323354"/>
            <a:ext cx="182880" cy="182880"/>
          </a:xfrm>
          <a:prstGeom prst="triangle">
            <a:avLst/>
          </a:prstGeom>
          <a:noFill/>
          <a:ln w="1270">
            <a:solidFill>
              <a:srgbClr val="281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309677" y="4011657"/>
            <a:ext cx="182880" cy="182880"/>
          </a:xfrm>
          <a:prstGeom prst="cube">
            <a:avLst/>
          </a:prstGeom>
          <a:noFill/>
          <a:ln w="1270">
            <a:solidFill>
              <a:srgbClr val="C25F4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057761" y="1538456"/>
            <a:ext cx="182880" cy="182880"/>
          </a:xfrm>
          <a:prstGeom prst="triangle">
            <a:avLst/>
          </a:prstGeom>
          <a:noFill/>
          <a:ln w="1270">
            <a:solidFill>
              <a:srgbClr val="8B18D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916414" y="921482"/>
            <a:ext cx="182880" cy="182880"/>
          </a:xfrm>
          <a:prstGeom prst="rect">
            <a:avLst/>
          </a:prstGeom>
          <a:noFill/>
          <a:ln w="1270">
            <a:solidFill>
              <a:srgbClr val="0F075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782218" y="1666808"/>
            <a:ext cx="182880" cy="182880"/>
          </a:xfrm>
          <a:prstGeom prst="sun">
            <a:avLst/>
          </a:prstGeom>
          <a:noFill/>
          <a:ln w="1270">
            <a:solidFill>
              <a:srgbClr val="F54A6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Principle 3: Consistency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Maintain a consistent visual style across your entire icon set.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Consistent stroke weight: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 lines should have the same thickness.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Consistent shape language: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similar shapes and angles.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Consistent perspective: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Flat vs. 3D.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Consistent level of detail: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 icons should have a similar level of detail.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04537" y="271528"/>
            <a:ext cx="182880" cy="182880"/>
          </a:xfrm>
          <a:prstGeom prst="sun">
            <a:avLst/>
          </a:prstGeom>
          <a:noFill/>
          <a:ln w="1270">
            <a:solidFill>
              <a:srgbClr val="C4EBC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76912" y="160220"/>
            <a:ext cx="182880" cy="182880"/>
          </a:xfrm>
          <a:prstGeom prst="triangle">
            <a:avLst/>
          </a:prstGeom>
          <a:noFill/>
          <a:ln w="1270">
            <a:solidFill>
              <a:srgbClr val="4148C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822327" y="2051222"/>
            <a:ext cx="182880" cy="182880"/>
          </a:xfrm>
          <a:prstGeom prst="triangle">
            <a:avLst/>
          </a:prstGeom>
          <a:noFill/>
          <a:ln w="1270">
            <a:solidFill>
              <a:srgbClr val="AE26F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824594" y="3586927"/>
            <a:ext cx="182880" cy="182880"/>
          </a:xfrm>
          <a:prstGeom prst="cube">
            <a:avLst/>
          </a:prstGeom>
          <a:noFill/>
          <a:ln w="1270">
            <a:solidFill>
              <a:srgbClr val="C1389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616802" y="1841941"/>
            <a:ext cx="182880" cy="182880"/>
          </a:xfrm>
          <a:prstGeom prst="rect">
            <a:avLst/>
          </a:prstGeom>
          <a:noFill/>
          <a:ln w="1270">
            <a:solidFill>
              <a:srgbClr val="CC32F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Principle 4: Visual Balance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icon should feel stable and visually pleasing.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Symmetry and asymmetry: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Consider how these affect the overall feel.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negative space effectively: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Empty space can be just as important as filled space.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Pay attention to weight distribution: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Avoid top-heavy or bottom-heavy designs.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178614" y="4268576"/>
            <a:ext cx="182880" cy="182880"/>
          </a:xfrm>
          <a:prstGeom prst="cube">
            <a:avLst/>
          </a:prstGeom>
          <a:noFill/>
          <a:ln w="1270">
            <a:solidFill>
              <a:srgbClr val="6F76C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322923" y="1738477"/>
            <a:ext cx="182880" cy="182880"/>
          </a:xfrm>
          <a:prstGeom prst="cube">
            <a:avLst/>
          </a:prstGeom>
          <a:noFill/>
          <a:ln w="1270">
            <a:solidFill>
              <a:srgbClr val="EA011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661985" y="385917"/>
            <a:ext cx="182880" cy="182880"/>
          </a:xfrm>
          <a:prstGeom prst="cube">
            <a:avLst/>
          </a:prstGeom>
          <a:noFill/>
          <a:ln w="1270">
            <a:solidFill>
              <a:srgbClr val="537FE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652804" y="1574413"/>
            <a:ext cx="182880" cy="182880"/>
          </a:xfrm>
          <a:prstGeom prst="cube">
            <a:avLst/>
          </a:prstGeom>
          <a:noFill/>
          <a:ln w="1270">
            <a:solidFill>
              <a:srgbClr val="D304F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603363" y="3111204"/>
            <a:ext cx="182880" cy="182880"/>
          </a:xfrm>
          <a:prstGeom prst="cube">
            <a:avLst/>
          </a:prstGeom>
          <a:noFill/>
          <a:ln w="1270">
            <a:solidFill>
              <a:srgbClr val="F5F8B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Principle 5: Scalability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Icons need to look good at different sizes.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Vector graphics are essential: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They can be scaled without losing quality.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 your icons at small and large sizes: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they remain clear and recognizable.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different resolutions: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Optimize for various devices.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725530" y="2207117"/>
            <a:ext cx="182880" cy="182880"/>
          </a:xfrm>
          <a:prstGeom prst="triangle">
            <a:avLst/>
          </a:prstGeom>
          <a:noFill/>
          <a:ln w="1270">
            <a:solidFill>
              <a:srgbClr val="DC4A6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765980" y="3406761"/>
            <a:ext cx="182880" cy="182880"/>
          </a:xfrm>
          <a:prstGeom prst="triangle">
            <a:avLst/>
          </a:prstGeom>
          <a:noFill/>
          <a:ln w="1270">
            <a:solidFill>
              <a:srgbClr val="0BEF9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718257" y="4050757"/>
            <a:ext cx="182880" cy="182880"/>
          </a:xfrm>
          <a:prstGeom prst="cube">
            <a:avLst/>
          </a:prstGeom>
          <a:noFill/>
          <a:ln w="1270">
            <a:solidFill>
              <a:srgbClr val="D6299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601684" y="2528881"/>
            <a:ext cx="182880" cy="182880"/>
          </a:xfrm>
          <a:prstGeom prst="sun">
            <a:avLst/>
          </a:prstGeom>
          <a:noFill/>
          <a:ln w="1270">
            <a:solidFill>
              <a:srgbClr val="AD194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8131" y="2980063"/>
            <a:ext cx="182880" cy="182880"/>
          </a:xfrm>
          <a:prstGeom prst="sun">
            <a:avLst/>
          </a:prstGeom>
          <a:noFill/>
          <a:ln w="1270">
            <a:solidFill>
              <a:srgbClr val="3DEFA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Principle 6: Accessibility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users with visual impairments.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Sufficient contrast: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Ensure icons are easily distinguishable from the background.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color thoughtfully: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Don't rely solely on color to convey meaning.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 alt text: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For screen readers to describe the icon's purpose.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2025-02-24T09:26:58Z</dcterms:created>
  <dcterms:modified xsi:type="dcterms:W3CDTF">2025-02-24T09:26:58Z</dcterms:modified>
</cp:coreProperties>
</file>