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notesMasterIdLst>
    <p:notesMasterId r:id="rId3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7200" y="257175"/>
            <a:ext cx="8229600" cy="27432"/>
          </a:xfrm>
          <a:prstGeom prst="rect">
            <a:avLst/>
          </a:prstGeom>
          <a:solidFill>
            <a:srgbClr val="E94560"/>
          </a:solidFill>
          <a:ln/>
        </p:spPr>
      </p:sp>
      <p:sp>
        <p:nvSpPr>
          <p:cNvPr id="3" name="Shape 1"/>
          <p:cNvSpPr/>
          <p:nvPr/>
        </p:nvSpPr>
        <p:spPr>
          <a:xfrm>
            <a:off x="457200" y="4886325"/>
            <a:ext cx="8229600" cy="27432"/>
          </a:xfrm>
          <a:prstGeom prst="rect">
            <a:avLst/>
          </a:prstGeom>
          <a:solidFill>
            <a:srgbClr val="E94560"/>
          </a:solidFill>
          <a:ln/>
        </p:spPr>
      </p:sp>
      <p:sp>
        <p:nvSpPr>
          <p:cNvPr id="4" name="Shape 2"/>
          <p:cNvSpPr/>
          <p:nvPr/>
        </p:nvSpPr>
        <p:spPr>
          <a:xfrm>
            <a:off x="5032120" y="3260178"/>
            <a:ext cx="182880" cy="182880"/>
          </a:xfrm>
          <a:prstGeom prst="triangle">
            <a:avLst/>
          </a:prstGeom>
          <a:noFill/>
          <a:ln w="1270">
            <a:solidFill>
              <a:srgbClr val="E184E6"/>
            </a:solidFill>
            <a:prstDash val="solid"/>
          </a:ln>
        </p:spPr>
      </p:sp>
      <p:sp>
        <p:nvSpPr>
          <p:cNvPr id="5" name="Shape 3"/>
          <p:cNvSpPr/>
          <p:nvPr/>
        </p:nvSpPr>
        <p:spPr>
          <a:xfrm>
            <a:off x="3615958" y="2148263"/>
            <a:ext cx="182880" cy="182880"/>
          </a:xfrm>
          <a:prstGeom prst="cube">
            <a:avLst/>
          </a:prstGeom>
          <a:noFill/>
          <a:ln w="1270">
            <a:solidFill>
              <a:srgbClr val="E9A512"/>
            </a:solidFill>
            <a:prstDash val="solid"/>
          </a:ln>
        </p:spPr>
      </p:sp>
      <p:sp>
        <p:nvSpPr>
          <p:cNvPr id="6" name="Shape 4"/>
          <p:cNvSpPr/>
          <p:nvPr/>
        </p:nvSpPr>
        <p:spPr>
          <a:xfrm>
            <a:off x="6896677" y="194131"/>
            <a:ext cx="182880" cy="182880"/>
          </a:xfrm>
          <a:prstGeom prst="triangle">
            <a:avLst/>
          </a:prstGeom>
          <a:noFill/>
          <a:ln w="1270">
            <a:solidFill>
              <a:srgbClr val="251E19"/>
            </a:solidFill>
            <a:prstDash val="solid"/>
          </a:ln>
        </p:spPr>
      </p:sp>
      <p:sp>
        <p:nvSpPr>
          <p:cNvPr id="7" name="Shape 5"/>
          <p:cNvSpPr/>
          <p:nvPr/>
        </p:nvSpPr>
        <p:spPr>
          <a:xfrm>
            <a:off x="2847475" y="648458"/>
            <a:ext cx="182880" cy="182880"/>
          </a:xfrm>
          <a:prstGeom prst="sun">
            <a:avLst/>
          </a:prstGeom>
          <a:noFill/>
          <a:ln w="1270">
            <a:solidFill>
              <a:srgbClr val="F131DC"/>
            </a:solidFill>
            <a:prstDash val="solid"/>
          </a:ln>
        </p:spPr>
      </p:sp>
      <p:sp>
        <p:nvSpPr>
          <p:cNvPr id="8" name="Shape 6"/>
          <p:cNvSpPr/>
          <p:nvPr/>
        </p:nvSpPr>
        <p:spPr>
          <a:xfrm>
            <a:off x="5231497" y="3375692"/>
            <a:ext cx="182880" cy="182880"/>
          </a:xfrm>
          <a:prstGeom prst="rect">
            <a:avLst/>
          </a:prstGeom>
          <a:noFill/>
          <a:ln w="1270">
            <a:solidFill>
              <a:srgbClr val="1E4C17"/>
            </a:solidFill>
            <a:prstDash val="solid"/>
          </a:ln>
        </p:spPr>
      </p:sp>
      <p:sp>
        <p:nvSpPr>
          <p:cNvPr id="9" name="Text 7"/>
          <p:cNvSpPr/>
          <p:nvPr/>
        </p:nvSpPr>
        <p:spPr>
          <a:xfrm>
            <a:off x="457200" y="548640"/>
            <a:ext cx="8229600" cy="914400"/>
          </a:xfrm>
          <a:prstGeom prst="rect">
            <a:avLst/>
          </a:prstGeom>
          <a:noFill/>
          <a:ln/>
        </p:spPr>
        <p:txBody>
          <a:bodyPr wrap="square" rtlCol="0" anchor="ctr"/>
          <a:lstStyle/>
          <a:p>
            <a:pPr algn="ctr" indent="0" marL="0">
              <a:buNone/>
            </a:pPr>
            <a:r>
              <a:rPr lang="en-US" sz="3200" b="1" dirty="0">
                <a:solidFill>
                  <a:srgbClr val="E94560"/>
                </a:solidFill>
                <a:latin typeface="Montserrat" pitchFamily="34" charset="0"/>
                <a:ea typeface="Montserrat" pitchFamily="34" charset="-122"/>
                <a:cs typeface="Montserrat" pitchFamily="34" charset="-120"/>
              </a:rPr>
              <a:t>Infographics and Data Visualization: Making Data Understandable</a:t>
            </a:r>
            <a:endParaRPr lang="en-US" sz="3200" dirty="0"/>
          </a:p>
        </p:txBody>
      </p:sp>
      <p:sp>
        <p:nvSpPr>
          <p:cNvPr id="10" name="Text 8"/>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Welcome! In this presentation, we'll explore how to transform raw data into compelling visuals that tell a story. We'll cover: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What are infographics and data visualizations?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Why are they important?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Key principles of effective design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Different types of visualizations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Tools and resources for creating your own visualizations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Best practices for communicating data clearly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1" name="Text 9"/>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660700" y="1166193"/>
            <a:ext cx="182880" cy="182880"/>
          </a:xfrm>
          <a:prstGeom prst="rect">
            <a:avLst/>
          </a:prstGeom>
          <a:noFill/>
          <a:ln w="1270">
            <a:solidFill>
              <a:srgbClr val="938BC7"/>
            </a:solidFill>
            <a:prstDash val="solid"/>
          </a:ln>
        </p:spPr>
      </p:sp>
      <p:sp>
        <p:nvSpPr>
          <p:cNvPr id="7" name="Shape 5"/>
          <p:cNvSpPr/>
          <p:nvPr/>
        </p:nvSpPr>
        <p:spPr>
          <a:xfrm>
            <a:off x="5878103" y="2819875"/>
            <a:ext cx="182880" cy="182880"/>
          </a:xfrm>
          <a:prstGeom prst="sun">
            <a:avLst/>
          </a:prstGeom>
          <a:noFill/>
          <a:ln w="1270">
            <a:solidFill>
              <a:srgbClr val="59B3CA"/>
            </a:solidFill>
            <a:prstDash val="solid"/>
          </a:ln>
        </p:spPr>
      </p:sp>
      <p:sp>
        <p:nvSpPr>
          <p:cNvPr id="8" name="Shape 6"/>
          <p:cNvSpPr/>
          <p:nvPr/>
        </p:nvSpPr>
        <p:spPr>
          <a:xfrm>
            <a:off x="8073285" y="3756157"/>
            <a:ext cx="182880" cy="182880"/>
          </a:xfrm>
          <a:prstGeom prst="rect">
            <a:avLst/>
          </a:prstGeom>
          <a:noFill/>
          <a:ln w="1270">
            <a:solidFill>
              <a:srgbClr val="E121A8"/>
            </a:solidFill>
            <a:prstDash val="solid"/>
          </a:ln>
        </p:spPr>
      </p:sp>
      <p:sp>
        <p:nvSpPr>
          <p:cNvPr id="9" name="Shape 7"/>
          <p:cNvSpPr/>
          <p:nvPr/>
        </p:nvSpPr>
        <p:spPr>
          <a:xfrm>
            <a:off x="5464370" y="1268483"/>
            <a:ext cx="182880" cy="182880"/>
          </a:xfrm>
          <a:prstGeom prst="triangle">
            <a:avLst/>
          </a:prstGeom>
          <a:noFill/>
          <a:ln w="1270">
            <a:solidFill>
              <a:srgbClr val="DD2097"/>
            </a:solidFill>
            <a:prstDash val="solid"/>
          </a:ln>
        </p:spPr>
      </p:sp>
      <p:sp>
        <p:nvSpPr>
          <p:cNvPr id="10" name="Shape 8"/>
          <p:cNvSpPr/>
          <p:nvPr/>
        </p:nvSpPr>
        <p:spPr>
          <a:xfrm>
            <a:off x="5319986" y="2488923"/>
            <a:ext cx="182880" cy="182880"/>
          </a:xfrm>
          <a:prstGeom prst="triangle">
            <a:avLst/>
          </a:prstGeom>
          <a:noFill/>
          <a:ln w="1270">
            <a:solidFill>
              <a:srgbClr val="8A27B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Choosing the Right Visualization</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 best type of visualization depends on the type of data you are working with and the message you want to convey.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Consider your audience: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What is their level of understanding?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Start with the question you want to answer: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What insights are you trying to uncover?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Experiment with different visualizations: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See which one best communicates your message.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10</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226690" y="1007446"/>
            <a:ext cx="182880" cy="182880"/>
          </a:xfrm>
          <a:prstGeom prst="sun">
            <a:avLst/>
          </a:prstGeom>
          <a:noFill/>
          <a:ln w="1270">
            <a:solidFill>
              <a:srgbClr val="2A1A16"/>
            </a:solidFill>
            <a:prstDash val="solid"/>
          </a:ln>
        </p:spPr>
      </p:sp>
      <p:sp>
        <p:nvSpPr>
          <p:cNvPr id="7" name="Shape 5"/>
          <p:cNvSpPr/>
          <p:nvPr/>
        </p:nvSpPr>
        <p:spPr>
          <a:xfrm>
            <a:off x="101037" y="1817480"/>
            <a:ext cx="182880" cy="182880"/>
          </a:xfrm>
          <a:prstGeom prst="sun">
            <a:avLst/>
          </a:prstGeom>
          <a:noFill/>
          <a:ln w="1270">
            <a:solidFill>
              <a:srgbClr val="C689D0"/>
            </a:solidFill>
            <a:prstDash val="solid"/>
          </a:ln>
        </p:spPr>
      </p:sp>
      <p:sp>
        <p:nvSpPr>
          <p:cNvPr id="8" name="Shape 6"/>
          <p:cNvSpPr/>
          <p:nvPr/>
        </p:nvSpPr>
        <p:spPr>
          <a:xfrm>
            <a:off x="157824" y="829402"/>
            <a:ext cx="182880" cy="182880"/>
          </a:xfrm>
          <a:prstGeom prst="rect">
            <a:avLst/>
          </a:prstGeom>
          <a:noFill/>
          <a:ln w="1270">
            <a:solidFill>
              <a:srgbClr val="A3E14A"/>
            </a:solidFill>
            <a:prstDash val="solid"/>
          </a:ln>
        </p:spPr>
      </p:sp>
      <p:sp>
        <p:nvSpPr>
          <p:cNvPr id="9" name="Shape 7"/>
          <p:cNvSpPr/>
          <p:nvPr/>
        </p:nvSpPr>
        <p:spPr>
          <a:xfrm>
            <a:off x="1865790" y="4545055"/>
            <a:ext cx="182880" cy="182880"/>
          </a:xfrm>
          <a:prstGeom prst="cube">
            <a:avLst/>
          </a:prstGeom>
          <a:noFill/>
          <a:ln w="1270">
            <a:solidFill>
              <a:srgbClr val="B9DA12"/>
            </a:solidFill>
            <a:prstDash val="solid"/>
          </a:ln>
        </p:spPr>
      </p:sp>
      <p:sp>
        <p:nvSpPr>
          <p:cNvPr id="10" name="Shape 8"/>
          <p:cNvSpPr/>
          <p:nvPr/>
        </p:nvSpPr>
        <p:spPr>
          <a:xfrm>
            <a:off x="5307095" y="4476734"/>
            <a:ext cx="182880" cy="182880"/>
          </a:xfrm>
          <a:prstGeom prst="cube">
            <a:avLst/>
          </a:prstGeom>
          <a:noFill/>
          <a:ln w="1270">
            <a:solidFill>
              <a:srgbClr val="BDD62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Tools and Resources: Spreadsheet Software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Spreadsheet Software (e.g., Excel, Google Sheets):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Basic charting capabilities for creating simple charts and graphs.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Easy to use for data manipulation and analysis.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Good starting point for beginners.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11</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121875" y="4158009"/>
            <a:ext cx="182880" cy="182880"/>
          </a:xfrm>
          <a:prstGeom prst="triangle">
            <a:avLst/>
          </a:prstGeom>
          <a:noFill/>
          <a:ln w="1270">
            <a:solidFill>
              <a:srgbClr val="7307AB"/>
            </a:solidFill>
            <a:prstDash val="solid"/>
          </a:ln>
        </p:spPr>
      </p:sp>
      <p:sp>
        <p:nvSpPr>
          <p:cNvPr id="7" name="Shape 5"/>
          <p:cNvSpPr/>
          <p:nvPr/>
        </p:nvSpPr>
        <p:spPr>
          <a:xfrm>
            <a:off x="282307" y="4164853"/>
            <a:ext cx="182880" cy="182880"/>
          </a:xfrm>
          <a:prstGeom prst="cube">
            <a:avLst/>
          </a:prstGeom>
          <a:noFill/>
          <a:ln w="1270">
            <a:solidFill>
              <a:srgbClr val="CCBA41"/>
            </a:solidFill>
            <a:prstDash val="solid"/>
          </a:ln>
        </p:spPr>
      </p:sp>
      <p:sp>
        <p:nvSpPr>
          <p:cNvPr id="8" name="Shape 6"/>
          <p:cNvSpPr/>
          <p:nvPr/>
        </p:nvSpPr>
        <p:spPr>
          <a:xfrm>
            <a:off x="4583171" y="1272952"/>
            <a:ext cx="182880" cy="182880"/>
          </a:xfrm>
          <a:prstGeom prst="cube">
            <a:avLst/>
          </a:prstGeom>
          <a:noFill/>
          <a:ln w="1270">
            <a:solidFill>
              <a:srgbClr val="69DB7C"/>
            </a:solidFill>
            <a:prstDash val="solid"/>
          </a:ln>
        </p:spPr>
      </p:sp>
      <p:sp>
        <p:nvSpPr>
          <p:cNvPr id="9" name="Shape 7"/>
          <p:cNvSpPr/>
          <p:nvPr/>
        </p:nvSpPr>
        <p:spPr>
          <a:xfrm>
            <a:off x="5503568" y="3746126"/>
            <a:ext cx="182880" cy="182880"/>
          </a:xfrm>
          <a:prstGeom prst="cube">
            <a:avLst/>
          </a:prstGeom>
          <a:noFill/>
          <a:ln w="1270">
            <a:solidFill>
              <a:srgbClr val="294174"/>
            </a:solidFill>
            <a:prstDash val="solid"/>
          </a:ln>
        </p:spPr>
      </p:sp>
      <p:sp>
        <p:nvSpPr>
          <p:cNvPr id="10" name="Shape 8"/>
          <p:cNvSpPr/>
          <p:nvPr/>
        </p:nvSpPr>
        <p:spPr>
          <a:xfrm>
            <a:off x="7407530" y="1550210"/>
            <a:ext cx="182880" cy="182880"/>
          </a:xfrm>
          <a:prstGeom prst="cube">
            <a:avLst/>
          </a:prstGeom>
          <a:noFill/>
          <a:ln w="1270">
            <a:solidFill>
              <a:srgbClr val="6453E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Tools and Resources: Data Visualization Software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Data Visualization Software (e.g., Tableau, Power BI):</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More advanced charting and data analysis features.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Interactive dashboards for exploring data.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Connect to various data sources.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12</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639443" y="2902914"/>
            <a:ext cx="182880" cy="182880"/>
          </a:xfrm>
          <a:prstGeom prst="cube">
            <a:avLst/>
          </a:prstGeom>
          <a:noFill/>
          <a:ln w="1270">
            <a:solidFill>
              <a:srgbClr val="25E82E"/>
            </a:solidFill>
            <a:prstDash val="solid"/>
          </a:ln>
        </p:spPr>
      </p:sp>
      <p:sp>
        <p:nvSpPr>
          <p:cNvPr id="7" name="Shape 5"/>
          <p:cNvSpPr/>
          <p:nvPr/>
        </p:nvSpPr>
        <p:spPr>
          <a:xfrm>
            <a:off x="3257932" y="1365961"/>
            <a:ext cx="182880" cy="182880"/>
          </a:xfrm>
          <a:prstGeom prst="triangle">
            <a:avLst/>
          </a:prstGeom>
          <a:noFill/>
          <a:ln w="1270">
            <a:solidFill>
              <a:srgbClr val="E5B850"/>
            </a:solidFill>
            <a:prstDash val="solid"/>
          </a:ln>
        </p:spPr>
      </p:sp>
      <p:sp>
        <p:nvSpPr>
          <p:cNvPr id="8" name="Shape 6"/>
          <p:cNvSpPr/>
          <p:nvPr/>
        </p:nvSpPr>
        <p:spPr>
          <a:xfrm>
            <a:off x="2738296" y="1092260"/>
            <a:ext cx="182880" cy="182880"/>
          </a:xfrm>
          <a:prstGeom prst="rect">
            <a:avLst/>
          </a:prstGeom>
          <a:noFill/>
          <a:ln w="1270">
            <a:solidFill>
              <a:srgbClr val="453340"/>
            </a:solidFill>
            <a:prstDash val="solid"/>
          </a:ln>
        </p:spPr>
      </p:sp>
      <p:sp>
        <p:nvSpPr>
          <p:cNvPr id="9" name="Shape 7"/>
          <p:cNvSpPr/>
          <p:nvPr/>
        </p:nvSpPr>
        <p:spPr>
          <a:xfrm>
            <a:off x="3021089" y="3151637"/>
            <a:ext cx="182880" cy="182880"/>
          </a:xfrm>
          <a:prstGeom prst="rect">
            <a:avLst/>
          </a:prstGeom>
          <a:noFill/>
          <a:ln w="1270">
            <a:solidFill>
              <a:srgbClr val="D6B2B5"/>
            </a:solidFill>
            <a:prstDash val="solid"/>
          </a:ln>
        </p:spPr>
      </p:sp>
      <p:sp>
        <p:nvSpPr>
          <p:cNvPr id="10" name="Shape 8"/>
          <p:cNvSpPr/>
          <p:nvPr/>
        </p:nvSpPr>
        <p:spPr>
          <a:xfrm>
            <a:off x="2825442" y="1413061"/>
            <a:ext cx="182880" cy="182880"/>
          </a:xfrm>
          <a:prstGeom prst="cube">
            <a:avLst/>
          </a:prstGeom>
          <a:noFill/>
          <a:ln w="1270">
            <a:solidFill>
              <a:srgbClr val="22330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Tools and Resources: Online Infographic Makers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Online Infographic Makers (e.g., Canva, Piktochart, Visme):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User-friendly interface with pre-designed templates.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Easy to add text, images, and icons.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Good for creating visually appealing infographics quickly.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13</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688526" y="684477"/>
            <a:ext cx="182880" cy="182880"/>
          </a:xfrm>
          <a:prstGeom prst="triangle">
            <a:avLst/>
          </a:prstGeom>
          <a:noFill/>
          <a:ln w="1270">
            <a:solidFill>
              <a:srgbClr val="9167DF"/>
            </a:solidFill>
            <a:prstDash val="solid"/>
          </a:ln>
        </p:spPr>
      </p:sp>
      <p:sp>
        <p:nvSpPr>
          <p:cNvPr id="7" name="Shape 5"/>
          <p:cNvSpPr/>
          <p:nvPr/>
        </p:nvSpPr>
        <p:spPr>
          <a:xfrm>
            <a:off x="4266377" y="981759"/>
            <a:ext cx="182880" cy="182880"/>
          </a:xfrm>
          <a:prstGeom prst="triangle">
            <a:avLst/>
          </a:prstGeom>
          <a:noFill/>
          <a:ln w="1270">
            <a:solidFill>
              <a:srgbClr val="2B032F"/>
            </a:solidFill>
            <a:prstDash val="solid"/>
          </a:ln>
        </p:spPr>
      </p:sp>
      <p:sp>
        <p:nvSpPr>
          <p:cNvPr id="8" name="Shape 6"/>
          <p:cNvSpPr/>
          <p:nvPr/>
        </p:nvSpPr>
        <p:spPr>
          <a:xfrm>
            <a:off x="3220713" y="2120912"/>
            <a:ext cx="182880" cy="182880"/>
          </a:xfrm>
          <a:prstGeom prst="rect">
            <a:avLst/>
          </a:prstGeom>
          <a:noFill/>
          <a:ln w="1270">
            <a:solidFill>
              <a:srgbClr val="0D61FA"/>
            </a:solidFill>
            <a:prstDash val="solid"/>
          </a:ln>
        </p:spPr>
      </p:sp>
      <p:sp>
        <p:nvSpPr>
          <p:cNvPr id="9" name="Shape 7"/>
          <p:cNvSpPr/>
          <p:nvPr/>
        </p:nvSpPr>
        <p:spPr>
          <a:xfrm>
            <a:off x="1939830" y="3354320"/>
            <a:ext cx="182880" cy="182880"/>
          </a:xfrm>
          <a:prstGeom prst="cube">
            <a:avLst/>
          </a:prstGeom>
          <a:noFill/>
          <a:ln w="1270">
            <a:solidFill>
              <a:srgbClr val="EA418B"/>
            </a:solidFill>
            <a:prstDash val="solid"/>
          </a:ln>
        </p:spPr>
      </p:sp>
      <p:sp>
        <p:nvSpPr>
          <p:cNvPr id="10" name="Shape 8"/>
          <p:cNvSpPr/>
          <p:nvPr/>
        </p:nvSpPr>
        <p:spPr>
          <a:xfrm>
            <a:off x="5806702" y="1027778"/>
            <a:ext cx="182880" cy="182880"/>
          </a:xfrm>
          <a:prstGeom prst="rect">
            <a:avLst/>
          </a:prstGeom>
          <a:noFill/>
          <a:ln w="1270">
            <a:solidFill>
              <a:srgbClr val="BB9E0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Best Practices: Keep it Concise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Avoid overwhelming your audience with too much information. Focus on the key takeaways.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14</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61465" y="3048065"/>
            <a:ext cx="182880" cy="182880"/>
          </a:xfrm>
          <a:prstGeom prst="rect">
            <a:avLst/>
          </a:prstGeom>
          <a:noFill/>
          <a:ln w="1270">
            <a:solidFill>
              <a:srgbClr val="76D963"/>
            </a:solidFill>
            <a:prstDash val="solid"/>
          </a:ln>
        </p:spPr>
      </p:sp>
      <p:sp>
        <p:nvSpPr>
          <p:cNvPr id="7" name="Shape 5"/>
          <p:cNvSpPr/>
          <p:nvPr/>
        </p:nvSpPr>
        <p:spPr>
          <a:xfrm>
            <a:off x="790378" y="3366037"/>
            <a:ext cx="182880" cy="182880"/>
          </a:xfrm>
          <a:prstGeom prst="cube">
            <a:avLst/>
          </a:prstGeom>
          <a:noFill/>
          <a:ln w="1270">
            <a:solidFill>
              <a:srgbClr val="39FA7B"/>
            </a:solidFill>
            <a:prstDash val="solid"/>
          </a:ln>
        </p:spPr>
      </p:sp>
      <p:sp>
        <p:nvSpPr>
          <p:cNvPr id="8" name="Shape 6"/>
          <p:cNvSpPr/>
          <p:nvPr/>
        </p:nvSpPr>
        <p:spPr>
          <a:xfrm>
            <a:off x="5365970" y="3787207"/>
            <a:ext cx="182880" cy="182880"/>
          </a:xfrm>
          <a:prstGeom prst="cube">
            <a:avLst/>
          </a:prstGeom>
          <a:noFill/>
          <a:ln w="1270">
            <a:solidFill>
              <a:srgbClr val="E63618"/>
            </a:solidFill>
            <a:prstDash val="solid"/>
          </a:ln>
        </p:spPr>
      </p:sp>
      <p:sp>
        <p:nvSpPr>
          <p:cNvPr id="9" name="Shape 7"/>
          <p:cNvSpPr/>
          <p:nvPr/>
        </p:nvSpPr>
        <p:spPr>
          <a:xfrm>
            <a:off x="8165506" y="3173059"/>
            <a:ext cx="182880" cy="182880"/>
          </a:xfrm>
          <a:prstGeom prst="sun">
            <a:avLst/>
          </a:prstGeom>
          <a:noFill/>
          <a:ln w="1270">
            <a:solidFill>
              <a:srgbClr val="9CBA99"/>
            </a:solidFill>
            <a:prstDash val="solid"/>
          </a:ln>
        </p:spPr>
      </p:sp>
      <p:sp>
        <p:nvSpPr>
          <p:cNvPr id="10" name="Shape 8"/>
          <p:cNvSpPr/>
          <p:nvPr/>
        </p:nvSpPr>
        <p:spPr>
          <a:xfrm>
            <a:off x="6617964" y="813791"/>
            <a:ext cx="182880" cy="182880"/>
          </a:xfrm>
          <a:prstGeom prst="rect">
            <a:avLst/>
          </a:prstGeom>
          <a:noFill/>
          <a:ln w="1270">
            <a:solidFill>
              <a:srgbClr val="0F3DF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Best Practices: Use Color Effectively</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Use color to highlight important information.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Choose colors that are visually appealing and accessible.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Avoid using too many colors.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15</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013885" y="1035538"/>
            <a:ext cx="182880" cy="182880"/>
          </a:xfrm>
          <a:prstGeom prst="triangle">
            <a:avLst/>
          </a:prstGeom>
          <a:noFill/>
          <a:ln w="1270">
            <a:solidFill>
              <a:srgbClr val="8683FB"/>
            </a:solidFill>
            <a:prstDash val="solid"/>
          </a:ln>
        </p:spPr>
      </p:sp>
      <p:sp>
        <p:nvSpPr>
          <p:cNvPr id="7" name="Shape 5"/>
          <p:cNvSpPr/>
          <p:nvPr/>
        </p:nvSpPr>
        <p:spPr>
          <a:xfrm>
            <a:off x="1519922" y="602529"/>
            <a:ext cx="182880" cy="182880"/>
          </a:xfrm>
          <a:prstGeom prst="sun">
            <a:avLst/>
          </a:prstGeom>
          <a:noFill/>
          <a:ln w="1270">
            <a:solidFill>
              <a:srgbClr val="4D4B2C"/>
            </a:solidFill>
            <a:prstDash val="solid"/>
          </a:ln>
        </p:spPr>
      </p:sp>
      <p:sp>
        <p:nvSpPr>
          <p:cNvPr id="8" name="Shape 6"/>
          <p:cNvSpPr/>
          <p:nvPr/>
        </p:nvSpPr>
        <p:spPr>
          <a:xfrm>
            <a:off x="6199475" y="4467257"/>
            <a:ext cx="182880" cy="182880"/>
          </a:xfrm>
          <a:prstGeom prst="rect">
            <a:avLst/>
          </a:prstGeom>
          <a:noFill/>
          <a:ln w="1270">
            <a:solidFill>
              <a:srgbClr val="14791C"/>
            </a:solidFill>
            <a:prstDash val="solid"/>
          </a:ln>
        </p:spPr>
      </p:sp>
      <p:sp>
        <p:nvSpPr>
          <p:cNvPr id="9" name="Shape 7"/>
          <p:cNvSpPr/>
          <p:nvPr/>
        </p:nvSpPr>
        <p:spPr>
          <a:xfrm>
            <a:off x="1757342" y="3704464"/>
            <a:ext cx="182880" cy="182880"/>
          </a:xfrm>
          <a:prstGeom prst="triangle">
            <a:avLst/>
          </a:prstGeom>
          <a:noFill/>
          <a:ln w="1270">
            <a:solidFill>
              <a:srgbClr val="6D69F8"/>
            </a:solidFill>
            <a:prstDash val="solid"/>
          </a:ln>
        </p:spPr>
      </p:sp>
      <p:sp>
        <p:nvSpPr>
          <p:cNvPr id="10" name="Shape 8"/>
          <p:cNvSpPr/>
          <p:nvPr/>
        </p:nvSpPr>
        <p:spPr>
          <a:xfrm>
            <a:off x="3763160" y="4091382"/>
            <a:ext cx="182880" cy="182880"/>
          </a:xfrm>
          <a:prstGeom prst="rect">
            <a:avLst/>
          </a:prstGeom>
          <a:noFill/>
          <a:ln w="1270">
            <a:solidFill>
              <a:srgbClr val="2C16DF"/>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Best Practices: Tell a Story</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Use your visualization to tell a story and guide your audience through the data.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16</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591979" y="906131"/>
            <a:ext cx="182880" cy="182880"/>
          </a:xfrm>
          <a:prstGeom prst="cube">
            <a:avLst/>
          </a:prstGeom>
          <a:noFill/>
          <a:ln w="1270">
            <a:solidFill>
              <a:srgbClr val="DB31C6"/>
            </a:solidFill>
            <a:prstDash val="solid"/>
          </a:ln>
        </p:spPr>
      </p:sp>
      <p:sp>
        <p:nvSpPr>
          <p:cNvPr id="7" name="Shape 5"/>
          <p:cNvSpPr/>
          <p:nvPr/>
        </p:nvSpPr>
        <p:spPr>
          <a:xfrm>
            <a:off x="1425064" y="1020881"/>
            <a:ext cx="182880" cy="182880"/>
          </a:xfrm>
          <a:prstGeom prst="rect">
            <a:avLst/>
          </a:prstGeom>
          <a:noFill/>
          <a:ln w="1270">
            <a:solidFill>
              <a:srgbClr val="0FEAF0"/>
            </a:solidFill>
            <a:prstDash val="solid"/>
          </a:ln>
        </p:spPr>
      </p:sp>
      <p:sp>
        <p:nvSpPr>
          <p:cNvPr id="8" name="Shape 6"/>
          <p:cNvSpPr/>
          <p:nvPr/>
        </p:nvSpPr>
        <p:spPr>
          <a:xfrm>
            <a:off x="6200964" y="589915"/>
            <a:ext cx="182880" cy="182880"/>
          </a:xfrm>
          <a:prstGeom prst="cube">
            <a:avLst/>
          </a:prstGeom>
          <a:noFill/>
          <a:ln w="1270">
            <a:solidFill>
              <a:srgbClr val="F7657D"/>
            </a:solidFill>
            <a:prstDash val="solid"/>
          </a:ln>
        </p:spPr>
      </p:sp>
      <p:sp>
        <p:nvSpPr>
          <p:cNvPr id="9" name="Shape 7"/>
          <p:cNvSpPr/>
          <p:nvPr/>
        </p:nvSpPr>
        <p:spPr>
          <a:xfrm>
            <a:off x="1359316" y="4025249"/>
            <a:ext cx="182880" cy="182880"/>
          </a:xfrm>
          <a:prstGeom prst="triangle">
            <a:avLst/>
          </a:prstGeom>
          <a:noFill/>
          <a:ln w="1270">
            <a:solidFill>
              <a:srgbClr val="F8DB19"/>
            </a:solidFill>
            <a:prstDash val="solid"/>
          </a:ln>
        </p:spPr>
      </p:sp>
      <p:sp>
        <p:nvSpPr>
          <p:cNvPr id="10" name="Shape 8"/>
          <p:cNvSpPr/>
          <p:nvPr/>
        </p:nvSpPr>
        <p:spPr>
          <a:xfrm>
            <a:off x="6182447" y="3058099"/>
            <a:ext cx="182880" cy="182880"/>
          </a:xfrm>
          <a:prstGeom prst="sun">
            <a:avLst/>
          </a:prstGeom>
          <a:noFill/>
          <a:ln w="1270">
            <a:solidFill>
              <a:srgbClr val="AAA1C8"/>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Best Practices: Provide Context</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Include clear labels, titles, and captions to provide context and explain the meaning of the data.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17</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439903" y="3590616"/>
            <a:ext cx="182880" cy="182880"/>
          </a:xfrm>
          <a:prstGeom prst="cube">
            <a:avLst/>
          </a:prstGeom>
          <a:noFill/>
          <a:ln w="1270">
            <a:solidFill>
              <a:srgbClr val="5B6C03"/>
            </a:solidFill>
            <a:prstDash val="solid"/>
          </a:ln>
        </p:spPr>
      </p:sp>
      <p:sp>
        <p:nvSpPr>
          <p:cNvPr id="7" name="Shape 5"/>
          <p:cNvSpPr/>
          <p:nvPr/>
        </p:nvSpPr>
        <p:spPr>
          <a:xfrm>
            <a:off x="3054090" y="1438644"/>
            <a:ext cx="182880" cy="182880"/>
          </a:xfrm>
          <a:prstGeom prst="cube">
            <a:avLst/>
          </a:prstGeom>
          <a:noFill/>
          <a:ln w="1270">
            <a:solidFill>
              <a:srgbClr val="3BF05A"/>
            </a:solidFill>
            <a:prstDash val="solid"/>
          </a:ln>
        </p:spPr>
      </p:sp>
      <p:sp>
        <p:nvSpPr>
          <p:cNvPr id="8" name="Shape 6"/>
          <p:cNvSpPr/>
          <p:nvPr/>
        </p:nvSpPr>
        <p:spPr>
          <a:xfrm>
            <a:off x="3411732" y="283258"/>
            <a:ext cx="182880" cy="182880"/>
          </a:xfrm>
          <a:prstGeom prst="triangle">
            <a:avLst/>
          </a:prstGeom>
          <a:noFill/>
          <a:ln w="1270">
            <a:solidFill>
              <a:srgbClr val="794103"/>
            </a:solidFill>
            <a:prstDash val="solid"/>
          </a:ln>
        </p:spPr>
      </p:sp>
      <p:sp>
        <p:nvSpPr>
          <p:cNvPr id="9" name="Shape 7"/>
          <p:cNvSpPr/>
          <p:nvPr/>
        </p:nvSpPr>
        <p:spPr>
          <a:xfrm>
            <a:off x="3465117" y="4062993"/>
            <a:ext cx="182880" cy="182880"/>
          </a:xfrm>
          <a:prstGeom prst="rect">
            <a:avLst/>
          </a:prstGeom>
          <a:noFill/>
          <a:ln w="1270">
            <a:solidFill>
              <a:srgbClr val="924014"/>
            </a:solidFill>
            <a:prstDash val="solid"/>
          </a:ln>
        </p:spPr>
      </p:sp>
      <p:sp>
        <p:nvSpPr>
          <p:cNvPr id="10" name="Shape 8"/>
          <p:cNvSpPr/>
          <p:nvPr/>
        </p:nvSpPr>
        <p:spPr>
          <a:xfrm>
            <a:off x="2896181" y="4060149"/>
            <a:ext cx="182880" cy="182880"/>
          </a:xfrm>
          <a:prstGeom prst="sun">
            <a:avLst/>
          </a:prstGeom>
          <a:noFill/>
          <a:ln w="1270">
            <a:solidFill>
              <a:srgbClr val="43F98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Best Practices: Choose appropriate fonts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Select fonts that are easy to read and complement the overall design. Ensure sufficient contrast for readability.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18</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103675" y="2966293"/>
            <a:ext cx="182880" cy="182880"/>
          </a:xfrm>
          <a:prstGeom prst="cube">
            <a:avLst/>
          </a:prstGeom>
          <a:noFill/>
          <a:ln w="1270">
            <a:solidFill>
              <a:srgbClr val="14F723"/>
            </a:solidFill>
            <a:prstDash val="solid"/>
          </a:ln>
        </p:spPr>
      </p:sp>
      <p:sp>
        <p:nvSpPr>
          <p:cNvPr id="7" name="Shape 5"/>
          <p:cNvSpPr/>
          <p:nvPr/>
        </p:nvSpPr>
        <p:spPr>
          <a:xfrm>
            <a:off x="6057052" y="1361061"/>
            <a:ext cx="182880" cy="182880"/>
          </a:xfrm>
          <a:prstGeom prst="cube">
            <a:avLst/>
          </a:prstGeom>
          <a:noFill/>
          <a:ln w="1270">
            <a:solidFill>
              <a:srgbClr val="7F6D1C"/>
            </a:solidFill>
            <a:prstDash val="solid"/>
          </a:ln>
        </p:spPr>
      </p:sp>
      <p:sp>
        <p:nvSpPr>
          <p:cNvPr id="8" name="Shape 6"/>
          <p:cNvSpPr/>
          <p:nvPr/>
        </p:nvSpPr>
        <p:spPr>
          <a:xfrm>
            <a:off x="2377400" y="1885620"/>
            <a:ext cx="182880" cy="182880"/>
          </a:xfrm>
          <a:prstGeom prst="sun">
            <a:avLst/>
          </a:prstGeom>
          <a:noFill/>
          <a:ln w="1270">
            <a:solidFill>
              <a:srgbClr val="DC6041"/>
            </a:solidFill>
            <a:prstDash val="solid"/>
          </a:ln>
        </p:spPr>
      </p:sp>
      <p:sp>
        <p:nvSpPr>
          <p:cNvPr id="9" name="Shape 7"/>
          <p:cNvSpPr/>
          <p:nvPr/>
        </p:nvSpPr>
        <p:spPr>
          <a:xfrm>
            <a:off x="5272164" y="1883861"/>
            <a:ext cx="182880" cy="182880"/>
          </a:xfrm>
          <a:prstGeom prst="rect">
            <a:avLst/>
          </a:prstGeom>
          <a:noFill/>
          <a:ln w="1270">
            <a:solidFill>
              <a:srgbClr val="DEB3FF"/>
            </a:solidFill>
            <a:prstDash val="solid"/>
          </a:ln>
        </p:spPr>
      </p:sp>
      <p:sp>
        <p:nvSpPr>
          <p:cNvPr id="10" name="Shape 8"/>
          <p:cNvSpPr/>
          <p:nvPr/>
        </p:nvSpPr>
        <p:spPr>
          <a:xfrm>
            <a:off x="3235726" y="3917963"/>
            <a:ext cx="182880" cy="182880"/>
          </a:xfrm>
          <a:prstGeom prst="sun">
            <a:avLst/>
          </a:prstGeom>
          <a:noFill/>
          <a:ln w="1270">
            <a:solidFill>
              <a:srgbClr val="3B07A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Best Practices: Design for Accessibility</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Consider users with visual impairments.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Use sufficient color contrast.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Provide alternative text for images.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19</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726575" y="1741122"/>
            <a:ext cx="182880" cy="182880"/>
          </a:xfrm>
          <a:prstGeom prst="rect">
            <a:avLst/>
          </a:prstGeom>
          <a:noFill/>
          <a:ln w="1270">
            <a:solidFill>
              <a:srgbClr val="0A15F2"/>
            </a:solidFill>
            <a:prstDash val="solid"/>
          </a:ln>
        </p:spPr>
      </p:sp>
      <p:sp>
        <p:nvSpPr>
          <p:cNvPr id="7" name="Shape 5"/>
          <p:cNvSpPr/>
          <p:nvPr/>
        </p:nvSpPr>
        <p:spPr>
          <a:xfrm>
            <a:off x="3421635" y="2107492"/>
            <a:ext cx="182880" cy="182880"/>
          </a:xfrm>
          <a:prstGeom prst="sun">
            <a:avLst/>
          </a:prstGeom>
          <a:noFill/>
          <a:ln w="1270">
            <a:solidFill>
              <a:srgbClr val="AE341E"/>
            </a:solidFill>
            <a:prstDash val="solid"/>
          </a:ln>
        </p:spPr>
      </p:sp>
      <p:sp>
        <p:nvSpPr>
          <p:cNvPr id="8" name="Shape 6"/>
          <p:cNvSpPr/>
          <p:nvPr/>
        </p:nvSpPr>
        <p:spPr>
          <a:xfrm>
            <a:off x="1541272" y="3510839"/>
            <a:ext cx="182880" cy="182880"/>
          </a:xfrm>
          <a:prstGeom prst="triangle">
            <a:avLst/>
          </a:prstGeom>
          <a:noFill/>
          <a:ln w="1270">
            <a:solidFill>
              <a:srgbClr val="5DD88B"/>
            </a:solidFill>
            <a:prstDash val="solid"/>
          </a:ln>
        </p:spPr>
      </p:sp>
      <p:sp>
        <p:nvSpPr>
          <p:cNvPr id="9" name="Shape 7"/>
          <p:cNvSpPr/>
          <p:nvPr/>
        </p:nvSpPr>
        <p:spPr>
          <a:xfrm>
            <a:off x="2805423" y="1569013"/>
            <a:ext cx="182880" cy="182880"/>
          </a:xfrm>
          <a:prstGeom prst="rect">
            <a:avLst/>
          </a:prstGeom>
          <a:noFill/>
          <a:ln w="1270">
            <a:solidFill>
              <a:srgbClr val="3E2854"/>
            </a:solidFill>
            <a:prstDash val="solid"/>
          </a:ln>
        </p:spPr>
      </p:sp>
      <p:sp>
        <p:nvSpPr>
          <p:cNvPr id="10" name="Shape 8"/>
          <p:cNvSpPr/>
          <p:nvPr/>
        </p:nvSpPr>
        <p:spPr>
          <a:xfrm>
            <a:off x="3622496" y="1351096"/>
            <a:ext cx="182880" cy="182880"/>
          </a:xfrm>
          <a:prstGeom prst="triangle">
            <a:avLst/>
          </a:prstGeom>
          <a:noFill/>
          <a:ln w="1270">
            <a:solidFill>
              <a:srgbClr val="CF7E7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What are Infographics and Data Visualizations?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Infographics: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Visual representations of information, data, or knowledge intended to present complex information quickly and clearly.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Data Visualizations: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Graphical representations of data. They use visual elements like charts, graphs, and maps to help people understand trends, outliers, and patterns in data.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Key Difference: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Infographics often combine data visualizations with other visual elements like icons, illustrations, and text to tell a complete story. Data visualizations are usually a component of the entire infographic.</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229828" y="779631"/>
            <a:ext cx="182880" cy="182880"/>
          </a:xfrm>
          <a:prstGeom prst="triangle">
            <a:avLst/>
          </a:prstGeom>
          <a:noFill/>
          <a:ln w="1270">
            <a:solidFill>
              <a:srgbClr val="583F0A"/>
            </a:solidFill>
            <a:prstDash val="solid"/>
          </a:ln>
        </p:spPr>
      </p:sp>
      <p:sp>
        <p:nvSpPr>
          <p:cNvPr id="7" name="Shape 5"/>
          <p:cNvSpPr/>
          <p:nvPr/>
        </p:nvSpPr>
        <p:spPr>
          <a:xfrm>
            <a:off x="7560036" y="4168303"/>
            <a:ext cx="182880" cy="182880"/>
          </a:xfrm>
          <a:prstGeom prst="cube">
            <a:avLst/>
          </a:prstGeom>
          <a:noFill/>
          <a:ln w="1270">
            <a:solidFill>
              <a:srgbClr val="F326D0"/>
            </a:solidFill>
            <a:prstDash val="solid"/>
          </a:ln>
        </p:spPr>
      </p:sp>
      <p:sp>
        <p:nvSpPr>
          <p:cNvPr id="8" name="Shape 6"/>
          <p:cNvSpPr/>
          <p:nvPr/>
        </p:nvSpPr>
        <p:spPr>
          <a:xfrm>
            <a:off x="2464727" y="1855268"/>
            <a:ext cx="182880" cy="182880"/>
          </a:xfrm>
          <a:prstGeom prst="sun">
            <a:avLst/>
          </a:prstGeom>
          <a:noFill/>
          <a:ln w="1270">
            <a:solidFill>
              <a:srgbClr val="96B0FC"/>
            </a:solidFill>
            <a:prstDash val="solid"/>
          </a:ln>
        </p:spPr>
      </p:sp>
      <p:sp>
        <p:nvSpPr>
          <p:cNvPr id="9" name="Shape 7"/>
          <p:cNvSpPr/>
          <p:nvPr/>
        </p:nvSpPr>
        <p:spPr>
          <a:xfrm>
            <a:off x="8131146" y="3185911"/>
            <a:ext cx="182880" cy="182880"/>
          </a:xfrm>
          <a:prstGeom prst="cube">
            <a:avLst/>
          </a:prstGeom>
          <a:noFill/>
          <a:ln w="1270">
            <a:solidFill>
              <a:srgbClr val="6E0C5F"/>
            </a:solidFill>
            <a:prstDash val="solid"/>
          </a:ln>
        </p:spPr>
      </p:sp>
      <p:sp>
        <p:nvSpPr>
          <p:cNvPr id="10" name="Shape 8"/>
          <p:cNvSpPr/>
          <p:nvPr/>
        </p:nvSpPr>
        <p:spPr>
          <a:xfrm>
            <a:off x="5310308" y="1297771"/>
            <a:ext cx="182880" cy="182880"/>
          </a:xfrm>
          <a:prstGeom prst="sun">
            <a:avLst/>
          </a:prstGeom>
          <a:noFill/>
          <a:ln w="1270">
            <a:solidFill>
              <a:srgbClr val="42975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Best Practices: Ensure Mobile Friendliness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Optimize your visualizations for viewing on mobile devices.  Use responsive designs or create separate mobile versions.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20</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162273" y="1018216"/>
            <a:ext cx="182880" cy="182880"/>
          </a:xfrm>
          <a:prstGeom prst="sun">
            <a:avLst/>
          </a:prstGeom>
          <a:noFill/>
          <a:ln w="1270">
            <a:solidFill>
              <a:srgbClr val="1E701F"/>
            </a:solidFill>
            <a:prstDash val="solid"/>
          </a:ln>
        </p:spPr>
      </p:sp>
      <p:sp>
        <p:nvSpPr>
          <p:cNvPr id="7" name="Shape 5"/>
          <p:cNvSpPr/>
          <p:nvPr/>
        </p:nvSpPr>
        <p:spPr>
          <a:xfrm>
            <a:off x="6908034" y="4456114"/>
            <a:ext cx="182880" cy="182880"/>
          </a:xfrm>
          <a:prstGeom prst="triangle">
            <a:avLst/>
          </a:prstGeom>
          <a:noFill/>
          <a:ln w="1270">
            <a:solidFill>
              <a:srgbClr val="24FC1F"/>
            </a:solidFill>
            <a:prstDash val="solid"/>
          </a:ln>
        </p:spPr>
      </p:sp>
      <p:sp>
        <p:nvSpPr>
          <p:cNvPr id="8" name="Shape 6"/>
          <p:cNvSpPr/>
          <p:nvPr/>
        </p:nvSpPr>
        <p:spPr>
          <a:xfrm>
            <a:off x="5857281" y="1828516"/>
            <a:ext cx="182880" cy="182880"/>
          </a:xfrm>
          <a:prstGeom prst="rect">
            <a:avLst/>
          </a:prstGeom>
          <a:noFill/>
          <a:ln w="1270">
            <a:solidFill>
              <a:srgbClr val="2091CF"/>
            </a:solidFill>
            <a:prstDash val="solid"/>
          </a:ln>
        </p:spPr>
      </p:sp>
      <p:sp>
        <p:nvSpPr>
          <p:cNvPr id="9" name="Shape 7"/>
          <p:cNvSpPr/>
          <p:nvPr/>
        </p:nvSpPr>
        <p:spPr>
          <a:xfrm>
            <a:off x="6545434" y="2578444"/>
            <a:ext cx="182880" cy="182880"/>
          </a:xfrm>
          <a:prstGeom prst="cube">
            <a:avLst/>
          </a:prstGeom>
          <a:noFill/>
          <a:ln w="1270">
            <a:solidFill>
              <a:srgbClr val="1E4D66"/>
            </a:solidFill>
            <a:prstDash val="solid"/>
          </a:ln>
        </p:spPr>
      </p:sp>
      <p:sp>
        <p:nvSpPr>
          <p:cNvPr id="10" name="Shape 8"/>
          <p:cNvSpPr/>
          <p:nvPr/>
        </p:nvSpPr>
        <p:spPr>
          <a:xfrm>
            <a:off x="6345997" y="3670486"/>
            <a:ext cx="182880" cy="182880"/>
          </a:xfrm>
          <a:prstGeom prst="cube">
            <a:avLst/>
          </a:prstGeom>
          <a:noFill/>
          <a:ln w="1270">
            <a:solidFill>
              <a:srgbClr val="8ADD4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Avoiding Common Mistakes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Misleading Charts: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Always ensure your charts accurately represent the data.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Chartjunk: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Avoid unnecessary visual elements that distract from the data.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Ignoring the Audience: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Tailor your visualizations to your audience's level of understanding.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21</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562803" y="46011"/>
            <a:ext cx="182880" cy="182880"/>
          </a:xfrm>
          <a:prstGeom prst="sun">
            <a:avLst/>
          </a:prstGeom>
          <a:noFill/>
          <a:ln w="1270">
            <a:solidFill>
              <a:srgbClr val="99B49F"/>
            </a:solidFill>
            <a:prstDash val="solid"/>
          </a:ln>
        </p:spPr>
      </p:sp>
      <p:sp>
        <p:nvSpPr>
          <p:cNvPr id="7" name="Shape 5"/>
          <p:cNvSpPr/>
          <p:nvPr/>
        </p:nvSpPr>
        <p:spPr>
          <a:xfrm>
            <a:off x="506086" y="2288471"/>
            <a:ext cx="182880" cy="182880"/>
          </a:xfrm>
          <a:prstGeom prst="cube">
            <a:avLst/>
          </a:prstGeom>
          <a:noFill/>
          <a:ln w="1270">
            <a:solidFill>
              <a:srgbClr val="4FAFB9"/>
            </a:solidFill>
            <a:prstDash val="solid"/>
          </a:ln>
        </p:spPr>
      </p:sp>
      <p:sp>
        <p:nvSpPr>
          <p:cNvPr id="8" name="Shape 6"/>
          <p:cNvSpPr/>
          <p:nvPr/>
        </p:nvSpPr>
        <p:spPr>
          <a:xfrm>
            <a:off x="6708601" y="2802971"/>
            <a:ext cx="182880" cy="182880"/>
          </a:xfrm>
          <a:prstGeom prst="sun">
            <a:avLst/>
          </a:prstGeom>
          <a:noFill/>
          <a:ln w="1270">
            <a:solidFill>
              <a:srgbClr val="27BAAA"/>
            </a:solidFill>
            <a:prstDash val="solid"/>
          </a:ln>
        </p:spPr>
      </p:sp>
      <p:sp>
        <p:nvSpPr>
          <p:cNvPr id="9" name="Shape 7"/>
          <p:cNvSpPr/>
          <p:nvPr/>
        </p:nvSpPr>
        <p:spPr>
          <a:xfrm>
            <a:off x="1050575" y="463481"/>
            <a:ext cx="182880" cy="182880"/>
          </a:xfrm>
          <a:prstGeom prst="rect">
            <a:avLst/>
          </a:prstGeom>
          <a:noFill/>
          <a:ln w="1270">
            <a:solidFill>
              <a:srgbClr val="4D4140"/>
            </a:solidFill>
            <a:prstDash val="solid"/>
          </a:ln>
        </p:spPr>
      </p:sp>
      <p:sp>
        <p:nvSpPr>
          <p:cNvPr id="10" name="Shape 8"/>
          <p:cNvSpPr/>
          <p:nvPr/>
        </p:nvSpPr>
        <p:spPr>
          <a:xfrm>
            <a:off x="346380" y="2373377"/>
            <a:ext cx="182880" cy="182880"/>
          </a:xfrm>
          <a:prstGeom prst="cube">
            <a:avLst/>
          </a:prstGeom>
          <a:noFill/>
          <a:ln w="1270">
            <a:solidFill>
              <a:srgbClr val="EF0E6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Finding Inspiration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Data Visualization Galleries: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Websites like Visualizing Information and Information is Beautiful showcase examples of effective data visualizations.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News Articles and Reports: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Look for examples of data visualization in news articles and industry reports.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22</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564788" y="2528369"/>
            <a:ext cx="182880" cy="182880"/>
          </a:xfrm>
          <a:prstGeom prst="cube">
            <a:avLst/>
          </a:prstGeom>
          <a:noFill/>
          <a:ln w="1270">
            <a:solidFill>
              <a:srgbClr val="D8D617"/>
            </a:solidFill>
            <a:prstDash val="solid"/>
          </a:ln>
        </p:spPr>
      </p:sp>
      <p:sp>
        <p:nvSpPr>
          <p:cNvPr id="7" name="Shape 5"/>
          <p:cNvSpPr/>
          <p:nvPr/>
        </p:nvSpPr>
        <p:spPr>
          <a:xfrm>
            <a:off x="6442509" y="2501779"/>
            <a:ext cx="182880" cy="182880"/>
          </a:xfrm>
          <a:prstGeom prst="cube">
            <a:avLst/>
          </a:prstGeom>
          <a:noFill/>
          <a:ln w="1270">
            <a:solidFill>
              <a:srgbClr val="7E4B67"/>
            </a:solidFill>
            <a:prstDash val="solid"/>
          </a:ln>
        </p:spPr>
      </p:sp>
      <p:sp>
        <p:nvSpPr>
          <p:cNvPr id="8" name="Shape 6"/>
          <p:cNvSpPr/>
          <p:nvPr/>
        </p:nvSpPr>
        <p:spPr>
          <a:xfrm>
            <a:off x="2366957" y="3887875"/>
            <a:ext cx="182880" cy="182880"/>
          </a:xfrm>
          <a:prstGeom prst="triangle">
            <a:avLst/>
          </a:prstGeom>
          <a:noFill/>
          <a:ln w="1270">
            <a:solidFill>
              <a:srgbClr val="8F4D6F"/>
            </a:solidFill>
            <a:prstDash val="solid"/>
          </a:ln>
        </p:spPr>
      </p:sp>
      <p:sp>
        <p:nvSpPr>
          <p:cNvPr id="9" name="Shape 7"/>
          <p:cNvSpPr/>
          <p:nvPr/>
        </p:nvSpPr>
        <p:spPr>
          <a:xfrm>
            <a:off x="2272890" y="3167368"/>
            <a:ext cx="182880" cy="182880"/>
          </a:xfrm>
          <a:prstGeom prst="cube">
            <a:avLst/>
          </a:prstGeom>
          <a:noFill/>
          <a:ln w="1270">
            <a:solidFill>
              <a:srgbClr val="95393A"/>
            </a:solidFill>
            <a:prstDash val="solid"/>
          </a:ln>
        </p:spPr>
      </p:sp>
      <p:sp>
        <p:nvSpPr>
          <p:cNvPr id="10" name="Shape 8"/>
          <p:cNvSpPr/>
          <p:nvPr/>
        </p:nvSpPr>
        <p:spPr>
          <a:xfrm>
            <a:off x="3835788" y="4243957"/>
            <a:ext cx="182880" cy="182880"/>
          </a:xfrm>
          <a:prstGeom prst="cube">
            <a:avLst/>
          </a:prstGeom>
          <a:noFill/>
          <a:ln w="1270">
            <a:solidFill>
              <a:srgbClr val="EB554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Practice Makes Perfect!</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 best way to improve your data visualization skills is to practice! Experiment with different tools and techniques to see what works best for you.</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23</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903715" y="643050"/>
            <a:ext cx="182880" cy="182880"/>
          </a:xfrm>
          <a:prstGeom prst="sun">
            <a:avLst/>
          </a:prstGeom>
          <a:noFill/>
          <a:ln w="1270">
            <a:solidFill>
              <a:srgbClr val="4A805C"/>
            </a:solidFill>
            <a:prstDash val="solid"/>
          </a:ln>
        </p:spPr>
      </p:sp>
      <p:sp>
        <p:nvSpPr>
          <p:cNvPr id="7" name="Shape 5"/>
          <p:cNvSpPr/>
          <p:nvPr/>
        </p:nvSpPr>
        <p:spPr>
          <a:xfrm>
            <a:off x="5623406" y="1566997"/>
            <a:ext cx="182880" cy="182880"/>
          </a:xfrm>
          <a:prstGeom prst="sun">
            <a:avLst/>
          </a:prstGeom>
          <a:noFill/>
          <a:ln w="1270">
            <a:solidFill>
              <a:srgbClr val="B8D531"/>
            </a:solidFill>
            <a:prstDash val="solid"/>
          </a:ln>
        </p:spPr>
      </p:sp>
      <p:sp>
        <p:nvSpPr>
          <p:cNvPr id="8" name="Shape 6"/>
          <p:cNvSpPr/>
          <p:nvPr/>
        </p:nvSpPr>
        <p:spPr>
          <a:xfrm>
            <a:off x="1000518" y="781864"/>
            <a:ext cx="182880" cy="182880"/>
          </a:xfrm>
          <a:prstGeom prst="rect">
            <a:avLst/>
          </a:prstGeom>
          <a:noFill/>
          <a:ln w="1270">
            <a:solidFill>
              <a:srgbClr val="166349"/>
            </a:solidFill>
            <a:prstDash val="solid"/>
          </a:ln>
        </p:spPr>
      </p:sp>
      <p:sp>
        <p:nvSpPr>
          <p:cNvPr id="9" name="Shape 7"/>
          <p:cNvSpPr/>
          <p:nvPr/>
        </p:nvSpPr>
        <p:spPr>
          <a:xfrm>
            <a:off x="3788893" y="928278"/>
            <a:ext cx="182880" cy="182880"/>
          </a:xfrm>
          <a:prstGeom prst="triangle">
            <a:avLst/>
          </a:prstGeom>
          <a:noFill/>
          <a:ln w="1270">
            <a:solidFill>
              <a:srgbClr val="0970E2"/>
            </a:solidFill>
            <a:prstDash val="solid"/>
          </a:ln>
        </p:spPr>
      </p:sp>
      <p:sp>
        <p:nvSpPr>
          <p:cNvPr id="10" name="Shape 8"/>
          <p:cNvSpPr/>
          <p:nvPr/>
        </p:nvSpPr>
        <p:spPr>
          <a:xfrm>
            <a:off x="3356402" y="3500836"/>
            <a:ext cx="182880" cy="182880"/>
          </a:xfrm>
          <a:prstGeom prst="rect">
            <a:avLst/>
          </a:prstGeom>
          <a:noFill/>
          <a:ln w="1270">
            <a:solidFill>
              <a:srgbClr val="1A0D5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Example: Sales Performance Visualization</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 bar chart showing monthly sales figures for the past year, highlighting peak sales months and overall trends. Color-coding to differentiate product lines.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24</a:t>
            </a:r>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527073" y="2743452"/>
            <a:ext cx="182880" cy="182880"/>
          </a:xfrm>
          <a:prstGeom prst="rect">
            <a:avLst/>
          </a:prstGeom>
          <a:noFill/>
          <a:ln w="1270">
            <a:solidFill>
              <a:srgbClr val="E429AC"/>
            </a:solidFill>
            <a:prstDash val="solid"/>
          </a:ln>
        </p:spPr>
      </p:sp>
      <p:sp>
        <p:nvSpPr>
          <p:cNvPr id="7" name="Shape 5"/>
          <p:cNvSpPr/>
          <p:nvPr/>
        </p:nvSpPr>
        <p:spPr>
          <a:xfrm>
            <a:off x="6757021" y="1825636"/>
            <a:ext cx="182880" cy="182880"/>
          </a:xfrm>
          <a:prstGeom prst="cube">
            <a:avLst/>
          </a:prstGeom>
          <a:noFill/>
          <a:ln w="1270">
            <a:solidFill>
              <a:srgbClr val="FC3039"/>
            </a:solidFill>
            <a:prstDash val="solid"/>
          </a:ln>
        </p:spPr>
      </p:sp>
      <p:sp>
        <p:nvSpPr>
          <p:cNvPr id="8" name="Shape 6"/>
          <p:cNvSpPr/>
          <p:nvPr/>
        </p:nvSpPr>
        <p:spPr>
          <a:xfrm>
            <a:off x="951024" y="445773"/>
            <a:ext cx="182880" cy="182880"/>
          </a:xfrm>
          <a:prstGeom prst="cube">
            <a:avLst/>
          </a:prstGeom>
          <a:noFill/>
          <a:ln w="1270">
            <a:solidFill>
              <a:srgbClr val="0497FF"/>
            </a:solidFill>
            <a:prstDash val="solid"/>
          </a:ln>
        </p:spPr>
      </p:sp>
      <p:sp>
        <p:nvSpPr>
          <p:cNvPr id="9" name="Shape 7"/>
          <p:cNvSpPr/>
          <p:nvPr/>
        </p:nvSpPr>
        <p:spPr>
          <a:xfrm>
            <a:off x="3530170" y="2576120"/>
            <a:ext cx="182880" cy="182880"/>
          </a:xfrm>
          <a:prstGeom prst="triangle">
            <a:avLst/>
          </a:prstGeom>
          <a:noFill/>
          <a:ln w="1270">
            <a:solidFill>
              <a:srgbClr val="C79FF3"/>
            </a:solidFill>
            <a:prstDash val="solid"/>
          </a:ln>
        </p:spPr>
      </p:sp>
      <p:sp>
        <p:nvSpPr>
          <p:cNvPr id="10" name="Shape 8"/>
          <p:cNvSpPr/>
          <p:nvPr/>
        </p:nvSpPr>
        <p:spPr>
          <a:xfrm>
            <a:off x="4572124" y="1620493"/>
            <a:ext cx="182880" cy="182880"/>
          </a:xfrm>
          <a:prstGeom prst="sun">
            <a:avLst/>
          </a:prstGeom>
          <a:noFill/>
          <a:ln w="1270">
            <a:solidFill>
              <a:srgbClr val="30A38F"/>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Example: Website Traffic Visualization</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 line chart illustrating website traffic trends over time, showing the impact of marketing campaigns and seasonal fluctuations.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25</a:t>
            </a:r>
            <a:endParaRPr lang="en-US" sz="1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609964" y="2396517"/>
            <a:ext cx="182880" cy="182880"/>
          </a:xfrm>
          <a:prstGeom prst="sun">
            <a:avLst/>
          </a:prstGeom>
          <a:noFill/>
          <a:ln w="1270">
            <a:solidFill>
              <a:srgbClr val="CC5550"/>
            </a:solidFill>
            <a:prstDash val="solid"/>
          </a:ln>
        </p:spPr>
      </p:sp>
      <p:sp>
        <p:nvSpPr>
          <p:cNvPr id="7" name="Shape 5"/>
          <p:cNvSpPr/>
          <p:nvPr/>
        </p:nvSpPr>
        <p:spPr>
          <a:xfrm>
            <a:off x="7573491" y="1430674"/>
            <a:ext cx="182880" cy="182880"/>
          </a:xfrm>
          <a:prstGeom prst="sun">
            <a:avLst/>
          </a:prstGeom>
          <a:noFill/>
          <a:ln w="1270">
            <a:solidFill>
              <a:srgbClr val="20DB8D"/>
            </a:solidFill>
            <a:prstDash val="solid"/>
          </a:ln>
        </p:spPr>
      </p:sp>
      <p:sp>
        <p:nvSpPr>
          <p:cNvPr id="8" name="Shape 6"/>
          <p:cNvSpPr/>
          <p:nvPr/>
        </p:nvSpPr>
        <p:spPr>
          <a:xfrm>
            <a:off x="3335169" y="2533243"/>
            <a:ext cx="182880" cy="182880"/>
          </a:xfrm>
          <a:prstGeom prst="triangle">
            <a:avLst/>
          </a:prstGeom>
          <a:noFill/>
          <a:ln w="1270">
            <a:solidFill>
              <a:srgbClr val="ED8D39"/>
            </a:solidFill>
            <a:prstDash val="solid"/>
          </a:ln>
        </p:spPr>
      </p:sp>
      <p:sp>
        <p:nvSpPr>
          <p:cNvPr id="9" name="Shape 7"/>
          <p:cNvSpPr/>
          <p:nvPr/>
        </p:nvSpPr>
        <p:spPr>
          <a:xfrm>
            <a:off x="705862" y="2835740"/>
            <a:ext cx="182880" cy="182880"/>
          </a:xfrm>
          <a:prstGeom prst="triangle">
            <a:avLst/>
          </a:prstGeom>
          <a:noFill/>
          <a:ln w="1270">
            <a:solidFill>
              <a:srgbClr val="70C88F"/>
            </a:solidFill>
            <a:prstDash val="solid"/>
          </a:ln>
        </p:spPr>
      </p:sp>
      <p:sp>
        <p:nvSpPr>
          <p:cNvPr id="10" name="Shape 8"/>
          <p:cNvSpPr/>
          <p:nvPr/>
        </p:nvSpPr>
        <p:spPr>
          <a:xfrm>
            <a:off x="7022365" y="4167686"/>
            <a:ext cx="182880" cy="182880"/>
          </a:xfrm>
          <a:prstGeom prst="triangle">
            <a:avLst/>
          </a:prstGeom>
          <a:noFill/>
          <a:ln w="1270">
            <a:solidFill>
              <a:srgbClr val="00AF1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Example: Customer Demographics Visualization</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 pie chart representing the distribution of customers by age group, showing the percentage of customers in each age bracket.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26</a:t>
            </a:r>
            <a:endParaRPr lang="en-US" sz="1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947613" y="2558451"/>
            <a:ext cx="182880" cy="182880"/>
          </a:xfrm>
          <a:prstGeom prst="cube">
            <a:avLst/>
          </a:prstGeom>
          <a:noFill/>
          <a:ln w="1270">
            <a:solidFill>
              <a:srgbClr val="CDA71F"/>
            </a:solidFill>
            <a:prstDash val="solid"/>
          </a:ln>
        </p:spPr>
      </p:sp>
      <p:sp>
        <p:nvSpPr>
          <p:cNvPr id="7" name="Shape 5"/>
          <p:cNvSpPr/>
          <p:nvPr/>
        </p:nvSpPr>
        <p:spPr>
          <a:xfrm>
            <a:off x="992361" y="4521140"/>
            <a:ext cx="182880" cy="182880"/>
          </a:xfrm>
          <a:prstGeom prst="rect">
            <a:avLst/>
          </a:prstGeom>
          <a:noFill/>
          <a:ln w="1270">
            <a:solidFill>
              <a:srgbClr val="3F4413"/>
            </a:solidFill>
            <a:prstDash val="solid"/>
          </a:ln>
        </p:spPr>
      </p:sp>
      <p:sp>
        <p:nvSpPr>
          <p:cNvPr id="8" name="Shape 6"/>
          <p:cNvSpPr/>
          <p:nvPr/>
        </p:nvSpPr>
        <p:spPr>
          <a:xfrm>
            <a:off x="2521772" y="3290993"/>
            <a:ext cx="182880" cy="182880"/>
          </a:xfrm>
          <a:prstGeom prst="cube">
            <a:avLst/>
          </a:prstGeom>
          <a:noFill/>
          <a:ln w="1270">
            <a:solidFill>
              <a:srgbClr val="15CACB"/>
            </a:solidFill>
            <a:prstDash val="solid"/>
          </a:ln>
        </p:spPr>
      </p:sp>
      <p:sp>
        <p:nvSpPr>
          <p:cNvPr id="9" name="Shape 7"/>
          <p:cNvSpPr/>
          <p:nvPr/>
        </p:nvSpPr>
        <p:spPr>
          <a:xfrm>
            <a:off x="4144708" y="4488339"/>
            <a:ext cx="182880" cy="182880"/>
          </a:xfrm>
          <a:prstGeom prst="triangle">
            <a:avLst/>
          </a:prstGeom>
          <a:noFill/>
          <a:ln w="1270">
            <a:solidFill>
              <a:srgbClr val="D5DE80"/>
            </a:solidFill>
            <a:prstDash val="solid"/>
          </a:ln>
        </p:spPr>
      </p:sp>
      <p:sp>
        <p:nvSpPr>
          <p:cNvPr id="10" name="Shape 8"/>
          <p:cNvSpPr/>
          <p:nvPr/>
        </p:nvSpPr>
        <p:spPr>
          <a:xfrm>
            <a:off x="5358221" y="948988"/>
            <a:ext cx="182880" cy="182880"/>
          </a:xfrm>
          <a:prstGeom prst="cube">
            <a:avLst/>
          </a:prstGeom>
          <a:noFill/>
          <a:ln w="1270">
            <a:solidFill>
              <a:srgbClr val="41F74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Future of Data Visualization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Interactive Visualizations: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Allow users to explore data in more detail.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Artificial Intelligence: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AI can help automate the process of creating visualizations.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Virtual Reality: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VR can provide immersive experiences for exploring data.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27</a:t>
            </a:r>
            <a:endParaRPr lang="en-US" sz="1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832858" y="1249772"/>
            <a:ext cx="182880" cy="182880"/>
          </a:xfrm>
          <a:prstGeom prst="rect">
            <a:avLst/>
          </a:prstGeom>
          <a:noFill/>
          <a:ln w="1270">
            <a:solidFill>
              <a:srgbClr val="9B8852"/>
            </a:solidFill>
            <a:prstDash val="solid"/>
          </a:ln>
        </p:spPr>
      </p:sp>
      <p:sp>
        <p:nvSpPr>
          <p:cNvPr id="7" name="Shape 5"/>
          <p:cNvSpPr/>
          <p:nvPr/>
        </p:nvSpPr>
        <p:spPr>
          <a:xfrm>
            <a:off x="1110163" y="3376875"/>
            <a:ext cx="182880" cy="182880"/>
          </a:xfrm>
          <a:prstGeom prst="rect">
            <a:avLst/>
          </a:prstGeom>
          <a:noFill/>
          <a:ln w="1270">
            <a:solidFill>
              <a:srgbClr val="1B2948"/>
            </a:solidFill>
            <a:prstDash val="solid"/>
          </a:ln>
        </p:spPr>
      </p:sp>
      <p:sp>
        <p:nvSpPr>
          <p:cNvPr id="8" name="Shape 6"/>
          <p:cNvSpPr/>
          <p:nvPr/>
        </p:nvSpPr>
        <p:spPr>
          <a:xfrm>
            <a:off x="4028608" y="4183983"/>
            <a:ext cx="182880" cy="182880"/>
          </a:xfrm>
          <a:prstGeom prst="triangle">
            <a:avLst/>
          </a:prstGeom>
          <a:noFill/>
          <a:ln w="1270">
            <a:solidFill>
              <a:srgbClr val="798539"/>
            </a:solidFill>
            <a:prstDash val="solid"/>
          </a:ln>
        </p:spPr>
      </p:sp>
      <p:sp>
        <p:nvSpPr>
          <p:cNvPr id="9" name="Shape 7"/>
          <p:cNvSpPr/>
          <p:nvPr/>
        </p:nvSpPr>
        <p:spPr>
          <a:xfrm>
            <a:off x="7992772" y="488500"/>
            <a:ext cx="182880" cy="182880"/>
          </a:xfrm>
          <a:prstGeom prst="sun">
            <a:avLst/>
          </a:prstGeom>
          <a:noFill/>
          <a:ln w="1270">
            <a:solidFill>
              <a:srgbClr val="2DBE07"/>
            </a:solidFill>
            <a:prstDash val="solid"/>
          </a:ln>
        </p:spPr>
      </p:sp>
      <p:sp>
        <p:nvSpPr>
          <p:cNvPr id="10" name="Shape 8"/>
          <p:cNvSpPr/>
          <p:nvPr/>
        </p:nvSpPr>
        <p:spPr>
          <a:xfrm>
            <a:off x="1413042" y="1069936"/>
            <a:ext cx="182880" cy="182880"/>
          </a:xfrm>
          <a:prstGeom prst="rect">
            <a:avLst/>
          </a:prstGeom>
          <a:noFill/>
          <a:ln w="1270">
            <a:solidFill>
              <a:srgbClr val="C9156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Conclusion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Infographics and data visualizations are powerful tools for communicating data effectively. By following the principles and best practices discussed in this presentation, you can create compelling visuals that help your audience understand and engage with your data.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28</a:t>
            </a:r>
            <a:endParaRPr lang="en-US" sz="1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002475" y="2996464"/>
            <a:ext cx="182880" cy="182880"/>
          </a:xfrm>
          <a:prstGeom prst="rect">
            <a:avLst/>
          </a:prstGeom>
          <a:noFill/>
          <a:ln w="1270">
            <a:solidFill>
              <a:srgbClr val="81944D"/>
            </a:solidFill>
            <a:prstDash val="solid"/>
          </a:ln>
        </p:spPr>
      </p:sp>
      <p:sp>
        <p:nvSpPr>
          <p:cNvPr id="7" name="Shape 5"/>
          <p:cNvSpPr/>
          <p:nvPr/>
        </p:nvSpPr>
        <p:spPr>
          <a:xfrm>
            <a:off x="6606158" y="4130785"/>
            <a:ext cx="182880" cy="182880"/>
          </a:xfrm>
          <a:prstGeom prst="sun">
            <a:avLst/>
          </a:prstGeom>
          <a:noFill/>
          <a:ln w="1270">
            <a:solidFill>
              <a:srgbClr val="7AE938"/>
            </a:solidFill>
            <a:prstDash val="solid"/>
          </a:ln>
        </p:spPr>
      </p:sp>
      <p:sp>
        <p:nvSpPr>
          <p:cNvPr id="8" name="Shape 6"/>
          <p:cNvSpPr/>
          <p:nvPr/>
        </p:nvSpPr>
        <p:spPr>
          <a:xfrm>
            <a:off x="6123098" y="518222"/>
            <a:ext cx="182880" cy="182880"/>
          </a:xfrm>
          <a:prstGeom prst="sun">
            <a:avLst/>
          </a:prstGeom>
          <a:noFill/>
          <a:ln w="1270">
            <a:solidFill>
              <a:srgbClr val="18D225"/>
            </a:solidFill>
            <a:prstDash val="solid"/>
          </a:ln>
        </p:spPr>
      </p:sp>
      <p:sp>
        <p:nvSpPr>
          <p:cNvPr id="9" name="Shape 7"/>
          <p:cNvSpPr/>
          <p:nvPr/>
        </p:nvSpPr>
        <p:spPr>
          <a:xfrm>
            <a:off x="908748" y="1400421"/>
            <a:ext cx="182880" cy="182880"/>
          </a:xfrm>
          <a:prstGeom prst="sun">
            <a:avLst/>
          </a:prstGeom>
          <a:noFill/>
          <a:ln w="1270">
            <a:solidFill>
              <a:srgbClr val="552399"/>
            </a:solidFill>
            <a:prstDash val="solid"/>
          </a:ln>
        </p:spPr>
      </p:sp>
      <p:sp>
        <p:nvSpPr>
          <p:cNvPr id="10" name="Shape 8"/>
          <p:cNvSpPr/>
          <p:nvPr/>
        </p:nvSpPr>
        <p:spPr>
          <a:xfrm>
            <a:off x="48750" y="4458302"/>
            <a:ext cx="182880" cy="182880"/>
          </a:xfrm>
          <a:prstGeom prst="sun">
            <a:avLst/>
          </a:prstGeom>
          <a:noFill/>
          <a:ln w="1270">
            <a:solidFill>
              <a:srgbClr val="4392A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Q&amp;A</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Any questions? I am open to any questions on the contents we just covered!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29</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59599" y="4419512"/>
            <a:ext cx="182880" cy="182880"/>
          </a:xfrm>
          <a:prstGeom prst="rect">
            <a:avLst/>
          </a:prstGeom>
          <a:noFill/>
          <a:ln w="1270">
            <a:solidFill>
              <a:srgbClr val="549A2F"/>
            </a:solidFill>
            <a:prstDash val="solid"/>
          </a:ln>
        </p:spPr>
      </p:sp>
      <p:sp>
        <p:nvSpPr>
          <p:cNvPr id="7" name="Shape 5"/>
          <p:cNvSpPr/>
          <p:nvPr/>
        </p:nvSpPr>
        <p:spPr>
          <a:xfrm>
            <a:off x="91264" y="283307"/>
            <a:ext cx="182880" cy="182880"/>
          </a:xfrm>
          <a:prstGeom prst="triangle">
            <a:avLst/>
          </a:prstGeom>
          <a:noFill/>
          <a:ln w="1270">
            <a:solidFill>
              <a:srgbClr val="D12D96"/>
            </a:solidFill>
            <a:prstDash val="solid"/>
          </a:ln>
        </p:spPr>
      </p:sp>
      <p:sp>
        <p:nvSpPr>
          <p:cNvPr id="8" name="Shape 6"/>
          <p:cNvSpPr/>
          <p:nvPr/>
        </p:nvSpPr>
        <p:spPr>
          <a:xfrm>
            <a:off x="7660382" y="891132"/>
            <a:ext cx="182880" cy="182880"/>
          </a:xfrm>
          <a:prstGeom prst="cube">
            <a:avLst/>
          </a:prstGeom>
          <a:noFill/>
          <a:ln w="1270">
            <a:solidFill>
              <a:srgbClr val="165E1B"/>
            </a:solidFill>
            <a:prstDash val="solid"/>
          </a:ln>
        </p:spPr>
      </p:sp>
      <p:sp>
        <p:nvSpPr>
          <p:cNvPr id="9" name="Shape 7"/>
          <p:cNvSpPr/>
          <p:nvPr/>
        </p:nvSpPr>
        <p:spPr>
          <a:xfrm>
            <a:off x="4769740" y="472529"/>
            <a:ext cx="182880" cy="182880"/>
          </a:xfrm>
          <a:prstGeom prst="cube">
            <a:avLst/>
          </a:prstGeom>
          <a:noFill/>
          <a:ln w="1270">
            <a:solidFill>
              <a:srgbClr val="506E21"/>
            </a:solidFill>
            <a:prstDash val="solid"/>
          </a:ln>
        </p:spPr>
      </p:sp>
      <p:sp>
        <p:nvSpPr>
          <p:cNvPr id="10" name="Shape 8"/>
          <p:cNvSpPr/>
          <p:nvPr/>
        </p:nvSpPr>
        <p:spPr>
          <a:xfrm>
            <a:off x="7140066" y="2811493"/>
            <a:ext cx="182880" cy="182880"/>
          </a:xfrm>
          <a:prstGeom prst="sun">
            <a:avLst/>
          </a:prstGeom>
          <a:noFill/>
          <a:ln w="1270">
            <a:solidFill>
              <a:srgbClr val="3F525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Why are Infographics and Data Visualization Important?</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Enhanced Understanding: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Help simplify complex data and make it easier to grasp.</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Improved Retention: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Visuals are more memorable than text alone.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Effective Communication: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powerful way to communicate insights to a wider audience.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Data-Driven Decision Making: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Uncover trends and patterns that can inform better decisions.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Increased Engagement: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More engaging than lengthy reports or spreadsheets.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3</a:t>
            </a:r>
            <a:endParaRPr lang="en-US"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392028" y="3253785"/>
            <a:ext cx="182880" cy="182880"/>
          </a:xfrm>
          <a:prstGeom prst="rect">
            <a:avLst/>
          </a:prstGeom>
          <a:noFill/>
          <a:ln w="1270">
            <a:solidFill>
              <a:srgbClr val="5C3110"/>
            </a:solidFill>
            <a:prstDash val="solid"/>
          </a:ln>
        </p:spPr>
      </p:sp>
      <p:sp>
        <p:nvSpPr>
          <p:cNvPr id="7" name="Shape 5"/>
          <p:cNvSpPr/>
          <p:nvPr/>
        </p:nvSpPr>
        <p:spPr>
          <a:xfrm>
            <a:off x="299130" y="2325707"/>
            <a:ext cx="182880" cy="182880"/>
          </a:xfrm>
          <a:prstGeom prst="cube">
            <a:avLst/>
          </a:prstGeom>
          <a:noFill/>
          <a:ln w="1270">
            <a:solidFill>
              <a:srgbClr val="B2EE90"/>
            </a:solidFill>
            <a:prstDash val="solid"/>
          </a:ln>
        </p:spPr>
      </p:sp>
      <p:sp>
        <p:nvSpPr>
          <p:cNvPr id="8" name="Shape 6"/>
          <p:cNvSpPr/>
          <p:nvPr/>
        </p:nvSpPr>
        <p:spPr>
          <a:xfrm>
            <a:off x="4739814" y="252736"/>
            <a:ext cx="182880" cy="182880"/>
          </a:xfrm>
          <a:prstGeom prst="cube">
            <a:avLst/>
          </a:prstGeom>
          <a:noFill/>
          <a:ln w="1270">
            <a:solidFill>
              <a:srgbClr val="885AA5"/>
            </a:solidFill>
            <a:prstDash val="solid"/>
          </a:ln>
        </p:spPr>
      </p:sp>
      <p:sp>
        <p:nvSpPr>
          <p:cNvPr id="9" name="Shape 7"/>
          <p:cNvSpPr/>
          <p:nvPr/>
        </p:nvSpPr>
        <p:spPr>
          <a:xfrm>
            <a:off x="2024666" y="698278"/>
            <a:ext cx="182880" cy="182880"/>
          </a:xfrm>
          <a:prstGeom prst="rect">
            <a:avLst/>
          </a:prstGeom>
          <a:noFill/>
          <a:ln w="1270">
            <a:solidFill>
              <a:srgbClr val="CF0062"/>
            </a:solidFill>
            <a:prstDash val="solid"/>
          </a:ln>
        </p:spPr>
      </p:sp>
      <p:sp>
        <p:nvSpPr>
          <p:cNvPr id="10" name="Shape 8"/>
          <p:cNvSpPr/>
          <p:nvPr/>
        </p:nvSpPr>
        <p:spPr>
          <a:xfrm>
            <a:off x="7397651" y="2495512"/>
            <a:ext cx="182880" cy="182880"/>
          </a:xfrm>
          <a:prstGeom prst="cube">
            <a:avLst/>
          </a:prstGeom>
          <a:noFill/>
          <a:ln w="1270">
            <a:solidFill>
              <a:srgbClr val="284C68"/>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Thank You!</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Thank you for your time and attention! I hope this presentation has been helpful in understanding the power of infographics and data visualization.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30</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222287" y="2572945"/>
            <a:ext cx="182880" cy="182880"/>
          </a:xfrm>
          <a:prstGeom prst="triangle">
            <a:avLst/>
          </a:prstGeom>
          <a:noFill/>
          <a:ln w="1270">
            <a:solidFill>
              <a:srgbClr val="EFC033"/>
            </a:solidFill>
            <a:prstDash val="solid"/>
          </a:ln>
        </p:spPr>
      </p:sp>
      <p:sp>
        <p:nvSpPr>
          <p:cNvPr id="7" name="Shape 5"/>
          <p:cNvSpPr/>
          <p:nvPr/>
        </p:nvSpPr>
        <p:spPr>
          <a:xfrm>
            <a:off x="5047201" y="2054507"/>
            <a:ext cx="182880" cy="182880"/>
          </a:xfrm>
          <a:prstGeom prst="cube">
            <a:avLst/>
          </a:prstGeom>
          <a:noFill/>
          <a:ln w="1270">
            <a:solidFill>
              <a:srgbClr val="BB1259"/>
            </a:solidFill>
            <a:prstDash val="solid"/>
          </a:ln>
        </p:spPr>
      </p:sp>
      <p:sp>
        <p:nvSpPr>
          <p:cNvPr id="8" name="Shape 6"/>
          <p:cNvSpPr/>
          <p:nvPr/>
        </p:nvSpPr>
        <p:spPr>
          <a:xfrm>
            <a:off x="2816847" y="2381103"/>
            <a:ext cx="182880" cy="182880"/>
          </a:xfrm>
          <a:prstGeom prst="triangle">
            <a:avLst/>
          </a:prstGeom>
          <a:noFill/>
          <a:ln w="1270">
            <a:solidFill>
              <a:srgbClr val="7849FC"/>
            </a:solidFill>
            <a:prstDash val="solid"/>
          </a:ln>
        </p:spPr>
      </p:sp>
      <p:sp>
        <p:nvSpPr>
          <p:cNvPr id="9" name="Shape 7"/>
          <p:cNvSpPr/>
          <p:nvPr/>
        </p:nvSpPr>
        <p:spPr>
          <a:xfrm>
            <a:off x="2781717" y="87079"/>
            <a:ext cx="182880" cy="182880"/>
          </a:xfrm>
          <a:prstGeom prst="triangle">
            <a:avLst/>
          </a:prstGeom>
          <a:noFill/>
          <a:ln w="1270">
            <a:solidFill>
              <a:srgbClr val="5FCA25"/>
            </a:solidFill>
            <a:prstDash val="solid"/>
          </a:ln>
        </p:spPr>
      </p:sp>
      <p:sp>
        <p:nvSpPr>
          <p:cNvPr id="10" name="Shape 8"/>
          <p:cNvSpPr/>
          <p:nvPr/>
        </p:nvSpPr>
        <p:spPr>
          <a:xfrm>
            <a:off x="2051891" y="1414238"/>
            <a:ext cx="182880" cy="182880"/>
          </a:xfrm>
          <a:prstGeom prst="sun">
            <a:avLst/>
          </a:prstGeom>
          <a:noFill/>
          <a:ln w="1270">
            <a:solidFill>
              <a:srgbClr val="B3CA6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Key Principles of Effective Design</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Clarity: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Prioritize clear communication over aesthetics. Avoid unnecessary clutter.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Accuracy: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Ensure data is accurate and properly represented.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Relevance: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Focus on the key insights and avoid irrelevant information.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Simplicity: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simple charts and graphs that are easy to understand.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Visual Hierarchy: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Guide the viewer's eye through the information using size, color, and placement.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4</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551326" y="2401856"/>
            <a:ext cx="182880" cy="182880"/>
          </a:xfrm>
          <a:prstGeom prst="triangle">
            <a:avLst/>
          </a:prstGeom>
          <a:noFill/>
          <a:ln w="1270">
            <a:solidFill>
              <a:srgbClr val="0BB707"/>
            </a:solidFill>
            <a:prstDash val="solid"/>
          </a:ln>
        </p:spPr>
      </p:sp>
      <p:sp>
        <p:nvSpPr>
          <p:cNvPr id="7" name="Shape 5"/>
          <p:cNvSpPr/>
          <p:nvPr/>
        </p:nvSpPr>
        <p:spPr>
          <a:xfrm>
            <a:off x="559437" y="3609414"/>
            <a:ext cx="182880" cy="182880"/>
          </a:xfrm>
          <a:prstGeom prst="cube">
            <a:avLst/>
          </a:prstGeom>
          <a:noFill/>
          <a:ln w="1270">
            <a:solidFill>
              <a:srgbClr val="876EEC"/>
            </a:solidFill>
            <a:prstDash val="solid"/>
          </a:ln>
        </p:spPr>
      </p:sp>
      <p:sp>
        <p:nvSpPr>
          <p:cNvPr id="8" name="Shape 6"/>
          <p:cNvSpPr/>
          <p:nvPr/>
        </p:nvSpPr>
        <p:spPr>
          <a:xfrm>
            <a:off x="5836260" y="3888183"/>
            <a:ext cx="182880" cy="182880"/>
          </a:xfrm>
          <a:prstGeom prst="cube">
            <a:avLst/>
          </a:prstGeom>
          <a:noFill/>
          <a:ln w="1270">
            <a:solidFill>
              <a:srgbClr val="ADCE24"/>
            </a:solidFill>
            <a:prstDash val="solid"/>
          </a:ln>
        </p:spPr>
      </p:sp>
      <p:sp>
        <p:nvSpPr>
          <p:cNvPr id="9" name="Shape 7"/>
          <p:cNvSpPr/>
          <p:nvPr/>
        </p:nvSpPr>
        <p:spPr>
          <a:xfrm>
            <a:off x="1663483" y="1720884"/>
            <a:ext cx="182880" cy="182880"/>
          </a:xfrm>
          <a:prstGeom prst="sun">
            <a:avLst/>
          </a:prstGeom>
          <a:noFill/>
          <a:ln w="1270">
            <a:solidFill>
              <a:srgbClr val="BFF8FF"/>
            </a:solidFill>
            <a:prstDash val="solid"/>
          </a:ln>
        </p:spPr>
      </p:sp>
      <p:sp>
        <p:nvSpPr>
          <p:cNvPr id="10" name="Shape 8"/>
          <p:cNvSpPr/>
          <p:nvPr/>
        </p:nvSpPr>
        <p:spPr>
          <a:xfrm>
            <a:off x="521142" y="3050147"/>
            <a:ext cx="182880" cy="182880"/>
          </a:xfrm>
          <a:prstGeom prst="sun">
            <a:avLst/>
          </a:prstGeom>
          <a:noFill/>
          <a:ln w="1270">
            <a:solidFill>
              <a:srgbClr val="AA121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Types of Data Visualizations: Bar Charts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Bar Charts: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Used to compare values across different categories.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Horizontal Bar Charts: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Easier to read when category labels are long.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Vertical Bar Charts (Column Charts):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Good for showing changes over time or comparing values within a category.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Sales figures for different product lines.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5</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39178" y="2824318"/>
            <a:ext cx="182880" cy="182880"/>
          </a:xfrm>
          <a:prstGeom prst="sun">
            <a:avLst/>
          </a:prstGeom>
          <a:noFill/>
          <a:ln w="1270">
            <a:solidFill>
              <a:srgbClr val="E38B3E"/>
            </a:solidFill>
            <a:prstDash val="solid"/>
          </a:ln>
        </p:spPr>
      </p:sp>
      <p:sp>
        <p:nvSpPr>
          <p:cNvPr id="7" name="Shape 5"/>
          <p:cNvSpPr/>
          <p:nvPr/>
        </p:nvSpPr>
        <p:spPr>
          <a:xfrm>
            <a:off x="1103430" y="2579828"/>
            <a:ext cx="182880" cy="182880"/>
          </a:xfrm>
          <a:prstGeom prst="triangle">
            <a:avLst/>
          </a:prstGeom>
          <a:noFill/>
          <a:ln w="1270">
            <a:solidFill>
              <a:srgbClr val="758F11"/>
            </a:solidFill>
            <a:prstDash val="solid"/>
          </a:ln>
        </p:spPr>
      </p:sp>
      <p:sp>
        <p:nvSpPr>
          <p:cNvPr id="8" name="Shape 6"/>
          <p:cNvSpPr/>
          <p:nvPr/>
        </p:nvSpPr>
        <p:spPr>
          <a:xfrm>
            <a:off x="4090776" y="1359337"/>
            <a:ext cx="182880" cy="182880"/>
          </a:xfrm>
          <a:prstGeom prst="triangle">
            <a:avLst/>
          </a:prstGeom>
          <a:noFill/>
          <a:ln w="1270">
            <a:solidFill>
              <a:srgbClr val="4893EE"/>
            </a:solidFill>
            <a:prstDash val="solid"/>
          </a:ln>
        </p:spPr>
      </p:sp>
      <p:sp>
        <p:nvSpPr>
          <p:cNvPr id="9" name="Shape 7"/>
          <p:cNvSpPr/>
          <p:nvPr/>
        </p:nvSpPr>
        <p:spPr>
          <a:xfrm>
            <a:off x="6444033" y="1234904"/>
            <a:ext cx="182880" cy="182880"/>
          </a:xfrm>
          <a:prstGeom prst="cube">
            <a:avLst/>
          </a:prstGeom>
          <a:noFill/>
          <a:ln w="1270">
            <a:solidFill>
              <a:srgbClr val="3D5C51"/>
            </a:solidFill>
            <a:prstDash val="solid"/>
          </a:ln>
        </p:spPr>
      </p:sp>
      <p:sp>
        <p:nvSpPr>
          <p:cNvPr id="10" name="Shape 8"/>
          <p:cNvSpPr/>
          <p:nvPr/>
        </p:nvSpPr>
        <p:spPr>
          <a:xfrm>
            <a:off x="3075304" y="4143458"/>
            <a:ext cx="182880" cy="182880"/>
          </a:xfrm>
          <a:prstGeom prst="cube">
            <a:avLst/>
          </a:prstGeom>
          <a:noFill/>
          <a:ln w="1270">
            <a:solidFill>
              <a:srgbClr val="1BD78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Types of Data Visualizations: Line Charts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Line Charts: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Used to show trends over time.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Easily display the rate of change for a metric.</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Helpful for identifying patterns and forecasting trends.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Stock prices over the past year.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6</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717864" y="1913318"/>
            <a:ext cx="182880" cy="182880"/>
          </a:xfrm>
          <a:prstGeom prst="rect">
            <a:avLst/>
          </a:prstGeom>
          <a:noFill/>
          <a:ln w="1270">
            <a:solidFill>
              <a:srgbClr val="B9EAC1"/>
            </a:solidFill>
            <a:prstDash val="solid"/>
          </a:ln>
        </p:spPr>
      </p:sp>
      <p:sp>
        <p:nvSpPr>
          <p:cNvPr id="7" name="Shape 5"/>
          <p:cNvSpPr/>
          <p:nvPr/>
        </p:nvSpPr>
        <p:spPr>
          <a:xfrm>
            <a:off x="2186182" y="1366722"/>
            <a:ext cx="182880" cy="182880"/>
          </a:xfrm>
          <a:prstGeom prst="rect">
            <a:avLst/>
          </a:prstGeom>
          <a:noFill/>
          <a:ln w="1270">
            <a:solidFill>
              <a:srgbClr val="9B6006"/>
            </a:solidFill>
            <a:prstDash val="solid"/>
          </a:ln>
        </p:spPr>
      </p:sp>
      <p:sp>
        <p:nvSpPr>
          <p:cNvPr id="8" name="Shape 6"/>
          <p:cNvSpPr/>
          <p:nvPr/>
        </p:nvSpPr>
        <p:spPr>
          <a:xfrm>
            <a:off x="2861399" y="1722866"/>
            <a:ext cx="182880" cy="182880"/>
          </a:xfrm>
          <a:prstGeom prst="sun">
            <a:avLst/>
          </a:prstGeom>
          <a:noFill/>
          <a:ln w="1270">
            <a:solidFill>
              <a:srgbClr val="43E448"/>
            </a:solidFill>
            <a:prstDash val="solid"/>
          </a:ln>
        </p:spPr>
      </p:sp>
      <p:sp>
        <p:nvSpPr>
          <p:cNvPr id="9" name="Shape 7"/>
          <p:cNvSpPr/>
          <p:nvPr/>
        </p:nvSpPr>
        <p:spPr>
          <a:xfrm>
            <a:off x="5258344" y="418476"/>
            <a:ext cx="182880" cy="182880"/>
          </a:xfrm>
          <a:prstGeom prst="triangle">
            <a:avLst/>
          </a:prstGeom>
          <a:noFill/>
          <a:ln w="1270">
            <a:solidFill>
              <a:srgbClr val="795C0B"/>
            </a:solidFill>
            <a:prstDash val="solid"/>
          </a:ln>
        </p:spPr>
      </p:sp>
      <p:sp>
        <p:nvSpPr>
          <p:cNvPr id="10" name="Shape 8"/>
          <p:cNvSpPr/>
          <p:nvPr/>
        </p:nvSpPr>
        <p:spPr>
          <a:xfrm>
            <a:off x="4376899" y="1179803"/>
            <a:ext cx="182880" cy="182880"/>
          </a:xfrm>
          <a:prstGeom prst="cube">
            <a:avLst/>
          </a:prstGeom>
          <a:noFill/>
          <a:ln w="1270">
            <a:solidFill>
              <a:srgbClr val="53034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Types of Data Visualizations: Pie Charts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Pie Charts: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Used to show the proportion of different categories within a whole.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Best used for a small number of categories (ideally 5 or fewer).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Avoid using pie charts when categories are very similar in size.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Market share for different companies in an industry.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7</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76789" y="2127508"/>
            <a:ext cx="182880" cy="182880"/>
          </a:xfrm>
          <a:prstGeom prst="sun">
            <a:avLst/>
          </a:prstGeom>
          <a:noFill/>
          <a:ln w="1270">
            <a:solidFill>
              <a:srgbClr val="20D69C"/>
            </a:solidFill>
            <a:prstDash val="solid"/>
          </a:ln>
        </p:spPr>
      </p:sp>
      <p:sp>
        <p:nvSpPr>
          <p:cNvPr id="7" name="Shape 5"/>
          <p:cNvSpPr/>
          <p:nvPr/>
        </p:nvSpPr>
        <p:spPr>
          <a:xfrm>
            <a:off x="6952101" y="2565210"/>
            <a:ext cx="182880" cy="182880"/>
          </a:xfrm>
          <a:prstGeom prst="sun">
            <a:avLst/>
          </a:prstGeom>
          <a:noFill/>
          <a:ln w="1270">
            <a:solidFill>
              <a:srgbClr val="94509A"/>
            </a:solidFill>
            <a:prstDash val="solid"/>
          </a:ln>
        </p:spPr>
      </p:sp>
      <p:sp>
        <p:nvSpPr>
          <p:cNvPr id="8" name="Shape 6"/>
          <p:cNvSpPr/>
          <p:nvPr/>
        </p:nvSpPr>
        <p:spPr>
          <a:xfrm>
            <a:off x="5815756" y="2702167"/>
            <a:ext cx="182880" cy="182880"/>
          </a:xfrm>
          <a:prstGeom prst="rect">
            <a:avLst/>
          </a:prstGeom>
          <a:noFill/>
          <a:ln w="1270">
            <a:solidFill>
              <a:srgbClr val="C94CB1"/>
            </a:solidFill>
            <a:prstDash val="solid"/>
          </a:ln>
        </p:spPr>
      </p:sp>
      <p:sp>
        <p:nvSpPr>
          <p:cNvPr id="9" name="Shape 7"/>
          <p:cNvSpPr/>
          <p:nvPr/>
        </p:nvSpPr>
        <p:spPr>
          <a:xfrm>
            <a:off x="1211210" y="2901257"/>
            <a:ext cx="182880" cy="182880"/>
          </a:xfrm>
          <a:prstGeom prst="rect">
            <a:avLst/>
          </a:prstGeom>
          <a:noFill/>
          <a:ln w="1270">
            <a:solidFill>
              <a:srgbClr val="207A41"/>
            </a:solidFill>
            <a:prstDash val="solid"/>
          </a:ln>
        </p:spPr>
      </p:sp>
      <p:sp>
        <p:nvSpPr>
          <p:cNvPr id="10" name="Shape 8"/>
          <p:cNvSpPr/>
          <p:nvPr/>
        </p:nvSpPr>
        <p:spPr>
          <a:xfrm>
            <a:off x="7675695" y="3336142"/>
            <a:ext cx="182880" cy="182880"/>
          </a:xfrm>
          <a:prstGeom prst="sun">
            <a:avLst/>
          </a:prstGeom>
          <a:noFill/>
          <a:ln w="1270">
            <a:solidFill>
              <a:srgbClr val="9DA816"/>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Types of Data Visualizations: Scatter Plots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Scatter Plots: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Used to show the relationship between two variables.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Helpful for identifying correlations and outliers.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Relationship between advertising spending and sales revenue.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8</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8074244" y="980165"/>
            <a:ext cx="182880" cy="182880"/>
          </a:xfrm>
          <a:prstGeom prst="rect">
            <a:avLst/>
          </a:prstGeom>
          <a:noFill/>
          <a:ln w="1270">
            <a:solidFill>
              <a:srgbClr val="BE9B22"/>
            </a:solidFill>
            <a:prstDash val="solid"/>
          </a:ln>
        </p:spPr>
      </p:sp>
      <p:sp>
        <p:nvSpPr>
          <p:cNvPr id="7" name="Shape 5"/>
          <p:cNvSpPr/>
          <p:nvPr/>
        </p:nvSpPr>
        <p:spPr>
          <a:xfrm>
            <a:off x="7187113" y="4000660"/>
            <a:ext cx="182880" cy="182880"/>
          </a:xfrm>
          <a:prstGeom prst="sun">
            <a:avLst/>
          </a:prstGeom>
          <a:noFill/>
          <a:ln w="1270">
            <a:solidFill>
              <a:srgbClr val="411462"/>
            </a:solidFill>
            <a:prstDash val="solid"/>
          </a:ln>
        </p:spPr>
      </p:sp>
      <p:sp>
        <p:nvSpPr>
          <p:cNvPr id="8" name="Shape 6"/>
          <p:cNvSpPr/>
          <p:nvPr/>
        </p:nvSpPr>
        <p:spPr>
          <a:xfrm>
            <a:off x="6754471" y="3039061"/>
            <a:ext cx="182880" cy="182880"/>
          </a:xfrm>
          <a:prstGeom prst="triangle">
            <a:avLst/>
          </a:prstGeom>
          <a:noFill/>
          <a:ln w="1270">
            <a:solidFill>
              <a:srgbClr val="78689B"/>
            </a:solidFill>
            <a:prstDash val="solid"/>
          </a:ln>
        </p:spPr>
      </p:sp>
      <p:sp>
        <p:nvSpPr>
          <p:cNvPr id="9" name="Shape 7"/>
          <p:cNvSpPr/>
          <p:nvPr/>
        </p:nvSpPr>
        <p:spPr>
          <a:xfrm>
            <a:off x="3040000" y="3494771"/>
            <a:ext cx="182880" cy="182880"/>
          </a:xfrm>
          <a:prstGeom prst="rect">
            <a:avLst/>
          </a:prstGeom>
          <a:noFill/>
          <a:ln w="1270">
            <a:solidFill>
              <a:srgbClr val="0FAB8D"/>
            </a:solidFill>
            <a:prstDash val="solid"/>
          </a:ln>
        </p:spPr>
      </p:sp>
      <p:sp>
        <p:nvSpPr>
          <p:cNvPr id="10" name="Shape 8"/>
          <p:cNvSpPr/>
          <p:nvPr/>
        </p:nvSpPr>
        <p:spPr>
          <a:xfrm>
            <a:off x="2447253" y="4342498"/>
            <a:ext cx="182880" cy="182880"/>
          </a:xfrm>
          <a:prstGeom prst="triangle">
            <a:avLst/>
          </a:prstGeom>
          <a:noFill/>
          <a:ln w="1270">
            <a:solidFill>
              <a:srgbClr val="B3417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Types of Data Visualizations: Maps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Maps: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Used to visualize data geographically.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Choropleth Maps: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color to represent data values for different regions.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Point Maps: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dots or symbols to represent data points on a map.</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Population density by state.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9</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30</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2025-02-24T09:26:18Z</dcterms:created>
  <dcterms:modified xsi:type="dcterms:W3CDTF">2025-02-24T09:26:18Z</dcterms:modified>
</cp:coreProperties>
</file>