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5643448" y="1063950"/>
            <a:ext cx="182880" cy="182880"/>
          </a:xfrm>
          <a:prstGeom prst="rect">
            <a:avLst/>
          </a:prstGeom>
          <a:noFill/>
          <a:ln w="1270">
            <a:solidFill>
              <a:srgbClr val="6C3CBD"/>
            </a:solidFill>
            <a:prstDash val="solid"/>
          </a:ln>
        </p:spPr>
      </p:sp>
      <p:sp>
        <p:nvSpPr>
          <p:cNvPr id="5" name="Shape 3"/>
          <p:cNvSpPr/>
          <p:nvPr/>
        </p:nvSpPr>
        <p:spPr>
          <a:xfrm>
            <a:off x="396132" y="1211115"/>
            <a:ext cx="182880" cy="182880"/>
          </a:xfrm>
          <a:prstGeom prst="rect">
            <a:avLst/>
          </a:prstGeom>
          <a:noFill/>
          <a:ln w="1270">
            <a:solidFill>
              <a:srgbClr val="D82296"/>
            </a:solidFill>
            <a:prstDash val="solid"/>
          </a:ln>
        </p:spPr>
      </p:sp>
      <p:sp>
        <p:nvSpPr>
          <p:cNvPr id="6" name="Shape 4"/>
          <p:cNvSpPr/>
          <p:nvPr/>
        </p:nvSpPr>
        <p:spPr>
          <a:xfrm>
            <a:off x="1264605" y="3515343"/>
            <a:ext cx="182880" cy="182880"/>
          </a:xfrm>
          <a:prstGeom prst="rect">
            <a:avLst/>
          </a:prstGeom>
          <a:noFill/>
          <a:ln w="1270">
            <a:solidFill>
              <a:srgbClr val="10C343"/>
            </a:solidFill>
            <a:prstDash val="solid"/>
          </a:ln>
        </p:spPr>
      </p:sp>
      <p:sp>
        <p:nvSpPr>
          <p:cNvPr id="7" name="Shape 5"/>
          <p:cNvSpPr/>
          <p:nvPr/>
        </p:nvSpPr>
        <p:spPr>
          <a:xfrm>
            <a:off x="7927504" y="4457374"/>
            <a:ext cx="182880" cy="182880"/>
          </a:xfrm>
          <a:prstGeom prst="triangle">
            <a:avLst/>
          </a:prstGeom>
          <a:noFill/>
          <a:ln w="1270">
            <a:solidFill>
              <a:srgbClr val="BE33F6"/>
            </a:solidFill>
            <a:prstDash val="solid"/>
          </a:ln>
        </p:spPr>
      </p:sp>
      <p:sp>
        <p:nvSpPr>
          <p:cNvPr id="8" name="Shape 6"/>
          <p:cNvSpPr/>
          <p:nvPr/>
        </p:nvSpPr>
        <p:spPr>
          <a:xfrm>
            <a:off x="8219734" y="518836"/>
            <a:ext cx="182880" cy="182880"/>
          </a:xfrm>
          <a:prstGeom prst="triangle">
            <a:avLst/>
          </a:prstGeom>
          <a:noFill/>
          <a:ln w="1270">
            <a:solidFill>
              <a:srgbClr val="E4BAAB"/>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Introduction to Design Software: Photoshop, Illustrator, Figma, Canva</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This presentation will cover: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Overview: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Understanding the role of design software.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Photoshop: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Image editing and manipulation.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Vector graphics creation.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Figma: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Collaborative UI/UX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Canva: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User-friendly graphic design for everyone.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Choosing the Right Tool: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Tips and considerations.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050616" y="4434646"/>
            <a:ext cx="182880" cy="182880"/>
          </a:xfrm>
          <a:prstGeom prst="cube">
            <a:avLst/>
          </a:prstGeom>
          <a:noFill/>
          <a:ln w="1270">
            <a:solidFill>
              <a:srgbClr val="E4CA13"/>
            </a:solidFill>
            <a:prstDash val="solid"/>
          </a:ln>
        </p:spPr>
      </p:sp>
      <p:sp>
        <p:nvSpPr>
          <p:cNvPr id="7" name="Shape 5"/>
          <p:cNvSpPr/>
          <p:nvPr/>
        </p:nvSpPr>
        <p:spPr>
          <a:xfrm>
            <a:off x="799247" y="185930"/>
            <a:ext cx="182880" cy="182880"/>
          </a:xfrm>
          <a:prstGeom prst="cube">
            <a:avLst/>
          </a:prstGeom>
          <a:noFill/>
          <a:ln w="1270">
            <a:solidFill>
              <a:srgbClr val="BEA024"/>
            </a:solidFill>
            <a:prstDash val="solid"/>
          </a:ln>
        </p:spPr>
      </p:sp>
      <p:sp>
        <p:nvSpPr>
          <p:cNvPr id="8" name="Shape 6"/>
          <p:cNvSpPr/>
          <p:nvPr/>
        </p:nvSpPr>
        <p:spPr>
          <a:xfrm>
            <a:off x="5699659" y="597806"/>
            <a:ext cx="182880" cy="182880"/>
          </a:xfrm>
          <a:prstGeom prst="cube">
            <a:avLst/>
          </a:prstGeom>
          <a:noFill/>
          <a:ln w="1270">
            <a:solidFill>
              <a:srgbClr val="D82A31"/>
            </a:solidFill>
            <a:prstDash val="solid"/>
          </a:ln>
        </p:spPr>
      </p:sp>
      <p:sp>
        <p:nvSpPr>
          <p:cNvPr id="9" name="Shape 7"/>
          <p:cNvSpPr/>
          <p:nvPr/>
        </p:nvSpPr>
        <p:spPr>
          <a:xfrm>
            <a:off x="5612329" y="2666394"/>
            <a:ext cx="182880" cy="182880"/>
          </a:xfrm>
          <a:prstGeom prst="rect">
            <a:avLst/>
          </a:prstGeom>
          <a:noFill/>
          <a:ln w="1270">
            <a:solidFill>
              <a:srgbClr val="7A4EEA"/>
            </a:solidFill>
            <a:prstDash val="solid"/>
          </a:ln>
        </p:spPr>
      </p:sp>
      <p:sp>
        <p:nvSpPr>
          <p:cNvPr id="10" name="Shape 8"/>
          <p:cNvSpPr/>
          <p:nvPr/>
        </p:nvSpPr>
        <p:spPr>
          <a:xfrm>
            <a:off x="6516607" y="3756111"/>
            <a:ext cx="182880" cy="182880"/>
          </a:xfrm>
          <a:prstGeom prst="triangle">
            <a:avLst/>
          </a:prstGeom>
          <a:noFill/>
          <a:ln w="1270">
            <a:solidFill>
              <a:srgbClr val="80E84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Canva: Common Uses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Social Media Posts: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engaging content for platforms like Instagram, Facebook, and Twitter.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Presentations: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Designing visually appealing presentations.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Posters and Flyers: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promotional materials for events.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Business Cards: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Designing professional-looking business cards.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Invitations: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Designing custom invitations for parties and events.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186788" y="2953984"/>
            <a:ext cx="182880" cy="182880"/>
          </a:xfrm>
          <a:prstGeom prst="triangle">
            <a:avLst/>
          </a:prstGeom>
          <a:noFill/>
          <a:ln w="1270">
            <a:solidFill>
              <a:srgbClr val="2A81B8"/>
            </a:solidFill>
            <a:prstDash val="solid"/>
          </a:ln>
        </p:spPr>
      </p:sp>
      <p:sp>
        <p:nvSpPr>
          <p:cNvPr id="7" name="Shape 5"/>
          <p:cNvSpPr/>
          <p:nvPr/>
        </p:nvSpPr>
        <p:spPr>
          <a:xfrm>
            <a:off x="312157" y="2909958"/>
            <a:ext cx="182880" cy="182880"/>
          </a:xfrm>
          <a:prstGeom prst="cube">
            <a:avLst/>
          </a:prstGeom>
          <a:noFill/>
          <a:ln w="1270">
            <a:solidFill>
              <a:srgbClr val="D74E3E"/>
            </a:solidFill>
            <a:prstDash val="solid"/>
          </a:ln>
        </p:spPr>
      </p:sp>
      <p:sp>
        <p:nvSpPr>
          <p:cNvPr id="8" name="Shape 6"/>
          <p:cNvSpPr/>
          <p:nvPr/>
        </p:nvSpPr>
        <p:spPr>
          <a:xfrm>
            <a:off x="6813019" y="4235805"/>
            <a:ext cx="182880" cy="182880"/>
          </a:xfrm>
          <a:prstGeom prst="rect">
            <a:avLst/>
          </a:prstGeom>
          <a:noFill/>
          <a:ln w="1270">
            <a:solidFill>
              <a:srgbClr val="A645D6"/>
            </a:solidFill>
            <a:prstDash val="solid"/>
          </a:ln>
        </p:spPr>
      </p:sp>
      <p:sp>
        <p:nvSpPr>
          <p:cNvPr id="9" name="Shape 7"/>
          <p:cNvSpPr/>
          <p:nvPr/>
        </p:nvSpPr>
        <p:spPr>
          <a:xfrm>
            <a:off x="3005185" y="2183273"/>
            <a:ext cx="182880" cy="182880"/>
          </a:xfrm>
          <a:prstGeom prst="sun">
            <a:avLst/>
          </a:prstGeom>
          <a:noFill/>
          <a:ln w="1270">
            <a:solidFill>
              <a:srgbClr val="DA60F5"/>
            </a:solidFill>
            <a:prstDash val="solid"/>
          </a:ln>
        </p:spPr>
      </p:sp>
      <p:sp>
        <p:nvSpPr>
          <p:cNvPr id="10" name="Shape 8"/>
          <p:cNvSpPr/>
          <p:nvPr/>
        </p:nvSpPr>
        <p:spPr>
          <a:xfrm>
            <a:off x="617622" y="4434188"/>
            <a:ext cx="182880" cy="182880"/>
          </a:xfrm>
          <a:prstGeom prst="cube">
            <a:avLst/>
          </a:prstGeom>
          <a:noFill/>
          <a:ln w="1270">
            <a:solidFill>
              <a:srgbClr val="77AAE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Key Differences: Raster vs. Vector</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Raster: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Made of pixels.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Loses quality when scaled up.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Best for photos and complex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Photoshop is a prime example.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Vector: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Made of paths and points.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Scales infinitely without losing quality.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Best for logos, illustrations, and typography.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Illustrator is a prime example.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643997" y="273801"/>
            <a:ext cx="182880" cy="182880"/>
          </a:xfrm>
          <a:prstGeom prst="triangle">
            <a:avLst/>
          </a:prstGeom>
          <a:noFill/>
          <a:ln w="1270">
            <a:solidFill>
              <a:srgbClr val="189C7C"/>
            </a:solidFill>
            <a:prstDash val="solid"/>
          </a:ln>
        </p:spPr>
      </p:sp>
      <p:sp>
        <p:nvSpPr>
          <p:cNvPr id="7" name="Shape 5"/>
          <p:cNvSpPr/>
          <p:nvPr/>
        </p:nvSpPr>
        <p:spPr>
          <a:xfrm>
            <a:off x="3334366" y="2200342"/>
            <a:ext cx="182880" cy="182880"/>
          </a:xfrm>
          <a:prstGeom prst="sun">
            <a:avLst/>
          </a:prstGeom>
          <a:noFill/>
          <a:ln w="1270">
            <a:solidFill>
              <a:srgbClr val="A842E2"/>
            </a:solidFill>
            <a:prstDash val="solid"/>
          </a:ln>
        </p:spPr>
      </p:sp>
      <p:sp>
        <p:nvSpPr>
          <p:cNvPr id="8" name="Shape 6"/>
          <p:cNvSpPr/>
          <p:nvPr/>
        </p:nvSpPr>
        <p:spPr>
          <a:xfrm>
            <a:off x="6782039" y="2988117"/>
            <a:ext cx="182880" cy="182880"/>
          </a:xfrm>
          <a:prstGeom prst="sun">
            <a:avLst/>
          </a:prstGeom>
          <a:noFill/>
          <a:ln w="1270">
            <a:solidFill>
              <a:srgbClr val="4D923D"/>
            </a:solidFill>
            <a:prstDash val="solid"/>
          </a:ln>
        </p:spPr>
      </p:sp>
      <p:sp>
        <p:nvSpPr>
          <p:cNvPr id="9" name="Shape 7"/>
          <p:cNvSpPr/>
          <p:nvPr/>
        </p:nvSpPr>
        <p:spPr>
          <a:xfrm>
            <a:off x="5949349" y="2428742"/>
            <a:ext cx="182880" cy="182880"/>
          </a:xfrm>
          <a:prstGeom prst="triangle">
            <a:avLst/>
          </a:prstGeom>
          <a:noFill/>
          <a:ln w="1270">
            <a:solidFill>
              <a:srgbClr val="CD403D"/>
            </a:solidFill>
            <a:prstDash val="solid"/>
          </a:ln>
        </p:spPr>
      </p:sp>
      <p:sp>
        <p:nvSpPr>
          <p:cNvPr id="10" name="Shape 8"/>
          <p:cNvSpPr/>
          <p:nvPr/>
        </p:nvSpPr>
        <p:spPr>
          <a:xfrm>
            <a:off x="674362" y="2832269"/>
            <a:ext cx="182880" cy="182880"/>
          </a:xfrm>
          <a:prstGeom prst="rect">
            <a:avLst/>
          </a:prstGeom>
          <a:noFill/>
          <a:ln w="1270">
            <a:solidFill>
              <a:srgbClr val="D6164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Figma vs Canva - A Quick comparison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Figma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Pro: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Better for complicated projects and it has real time collaboration.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Cons: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More difficult to learn, better for advanced users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Canva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Pro: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Easy to learn and use, ready to use templates available.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Cons: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Less control, better for beginners, not recommended for advanced users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885990" y="498366"/>
            <a:ext cx="182880" cy="182880"/>
          </a:xfrm>
          <a:prstGeom prst="triangle">
            <a:avLst/>
          </a:prstGeom>
          <a:noFill/>
          <a:ln w="1270">
            <a:solidFill>
              <a:srgbClr val="9F8C97"/>
            </a:solidFill>
            <a:prstDash val="solid"/>
          </a:ln>
        </p:spPr>
      </p:sp>
      <p:sp>
        <p:nvSpPr>
          <p:cNvPr id="7" name="Shape 5"/>
          <p:cNvSpPr/>
          <p:nvPr/>
        </p:nvSpPr>
        <p:spPr>
          <a:xfrm>
            <a:off x="733301" y="1048321"/>
            <a:ext cx="182880" cy="182880"/>
          </a:xfrm>
          <a:prstGeom prst="cube">
            <a:avLst/>
          </a:prstGeom>
          <a:noFill/>
          <a:ln w="1270">
            <a:solidFill>
              <a:srgbClr val="72015A"/>
            </a:solidFill>
            <a:prstDash val="solid"/>
          </a:ln>
        </p:spPr>
      </p:sp>
      <p:sp>
        <p:nvSpPr>
          <p:cNvPr id="8" name="Shape 6"/>
          <p:cNvSpPr/>
          <p:nvPr/>
        </p:nvSpPr>
        <p:spPr>
          <a:xfrm>
            <a:off x="7862858" y="2848508"/>
            <a:ext cx="182880" cy="182880"/>
          </a:xfrm>
          <a:prstGeom prst="sun">
            <a:avLst/>
          </a:prstGeom>
          <a:noFill/>
          <a:ln w="1270">
            <a:solidFill>
              <a:srgbClr val="874A75"/>
            </a:solidFill>
            <a:prstDash val="solid"/>
          </a:ln>
        </p:spPr>
      </p:sp>
      <p:sp>
        <p:nvSpPr>
          <p:cNvPr id="9" name="Shape 7"/>
          <p:cNvSpPr/>
          <p:nvPr/>
        </p:nvSpPr>
        <p:spPr>
          <a:xfrm>
            <a:off x="289103" y="890902"/>
            <a:ext cx="182880" cy="182880"/>
          </a:xfrm>
          <a:prstGeom prst="rect">
            <a:avLst/>
          </a:prstGeom>
          <a:noFill/>
          <a:ln w="1270">
            <a:solidFill>
              <a:srgbClr val="E2315E"/>
            </a:solidFill>
            <a:prstDash val="solid"/>
          </a:ln>
        </p:spPr>
      </p:sp>
      <p:sp>
        <p:nvSpPr>
          <p:cNvPr id="10" name="Shape 8"/>
          <p:cNvSpPr/>
          <p:nvPr/>
        </p:nvSpPr>
        <p:spPr>
          <a:xfrm>
            <a:off x="6022987" y="3271408"/>
            <a:ext cx="182880" cy="182880"/>
          </a:xfrm>
          <a:prstGeom prst="rect">
            <a:avLst/>
          </a:prstGeom>
          <a:noFill/>
          <a:ln w="1270">
            <a:solidFill>
              <a:srgbClr val="CE7A7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Choosing the Right Tool: Considerations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Project Needs: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What are you trying to create?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Skill Level: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Are you a beginner or an experienced designer?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Budget: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Do you need a free or paid solution?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Collaboration: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Will you be working with others?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Learning Curve: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How much time are you willing to invest in learning?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964358" y="1302248"/>
            <a:ext cx="182880" cy="182880"/>
          </a:xfrm>
          <a:prstGeom prst="cube">
            <a:avLst/>
          </a:prstGeom>
          <a:noFill/>
          <a:ln w="1270">
            <a:solidFill>
              <a:srgbClr val="3BB3B3"/>
            </a:solidFill>
            <a:prstDash val="solid"/>
          </a:ln>
        </p:spPr>
      </p:sp>
      <p:sp>
        <p:nvSpPr>
          <p:cNvPr id="7" name="Shape 5"/>
          <p:cNvSpPr/>
          <p:nvPr/>
        </p:nvSpPr>
        <p:spPr>
          <a:xfrm>
            <a:off x="1378298" y="206612"/>
            <a:ext cx="182880" cy="182880"/>
          </a:xfrm>
          <a:prstGeom prst="cube">
            <a:avLst/>
          </a:prstGeom>
          <a:noFill/>
          <a:ln w="1270">
            <a:solidFill>
              <a:srgbClr val="F5542E"/>
            </a:solidFill>
            <a:prstDash val="solid"/>
          </a:ln>
        </p:spPr>
      </p:sp>
      <p:sp>
        <p:nvSpPr>
          <p:cNvPr id="8" name="Shape 6"/>
          <p:cNvSpPr/>
          <p:nvPr/>
        </p:nvSpPr>
        <p:spPr>
          <a:xfrm>
            <a:off x="4424293" y="1848156"/>
            <a:ext cx="182880" cy="182880"/>
          </a:xfrm>
          <a:prstGeom prst="cube">
            <a:avLst/>
          </a:prstGeom>
          <a:noFill/>
          <a:ln w="1270">
            <a:solidFill>
              <a:srgbClr val="D781E7"/>
            </a:solidFill>
            <a:prstDash val="solid"/>
          </a:ln>
        </p:spPr>
      </p:sp>
      <p:sp>
        <p:nvSpPr>
          <p:cNvPr id="9" name="Shape 7"/>
          <p:cNvSpPr/>
          <p:nvPr/>
        </p:nvSpPr>
        <p:spPr>
          <a:xfrm>
            <a:off x="1578133" y="1784950"/>
            <a:ext cx="182880" cy="182880"/>
          </a:xfrm>
          <a:prstGeom prst="rect">
            <a:avLst/>
          </a:prstGeom>
          <a:noFill/>
          <a:ln w="1270">
            <a:solidFill>
              <a:srgbClr val="A11AE9"/>
            </a:solidFill>
            <a:prstDash val="solid"/>
          </a:ln>
        </p:spPr>
      </p:sp>
      <p:sp>
        <p:nvSpPr>
          <p:cNvPr id="10" name="Shape 8"/>
          <p:cNvSpPr/>
          <p:nvPr/>
        </p:nvSpPr>
        <p:spPr>
          <a:xfrm>
            <a:off x="2800586" y="1780153"/>
            <a:ext cx="182880" cy="182880"/>
          </a:xfrm>
          <a:prstGeom prst="rect">
            <a:avLst/>
          </a:prstGeom>
          <a:noFill/>
          <a:ln w="1270">
            <a:solidFill>
              <a:srgbClr val="64078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Tool Selection: Use Cases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Photo Editing: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Photoshop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Logo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UI/UX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Figma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Social Media Graphics (Quick &amp; Easy):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Canva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Print Design (Complex):</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Presentations (Simple):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Canva/Figma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182035" y="1418435"/>
            <a:ext cx="182880" cy="182880"/>
          </a:xfrm>
          <a:prstGeom prst="cube">
            <a:avLst/>
          </a:prstGeom>
          <a:noFill/>
          <a:ln w="1270">
            <a:solidFill>
              <a:srgbClr val="0B6E69"/>
            </a:solidFill>
            <a:prstDash val="solid"/>
          </a:ln>
        </p:spPr>
      </p:sp>
      <p:sp>
        <p:nvSpPr>
          <p:cNvPr id="7" name="Shape 5"/>
          <p:cNvSpPr/>
          <p:nvPr/>
        </p:nvSpPr>
        <p:spPr>
          <a:xfrm>
            <a:off x="799982" y="3722898"/>
            <a:ext cx="182880" cy="182880"/>
          </a:xfrm>
          <a:prstGeom prst="cube">
            <a:avLst/>
          </a:prstGeom>
          <a:noFill/>
          <a:ln w="1270">
            <a:solidFill>
              <a:srgbClr val="D6DA71"/>
            </a:solidFill>
            <a:prstDash val="solid"/>
          </a:ln>
        </p:spPr>
      </p:sp>
      <p:sp>
        <p:nvSpPr>
          <p:cNvPr id="8" name="Shape 6"/>
          <p:cNvSpPr/>
          <p:nvPr/>
        </p:nvSpPr>
        <p:spPr>
          <a:xfrm>
            <a:off x="4994454" y="1630716"/>
            <a:ext cx="182880" cy="182880"/>
          </a:xfrm>
          <a:prstGeom prst="sun">
            <a:avLst/>
          </a:prstGeom>
          <a:noFill/>
          <a:ln w="1270">
            <a:solidFill>
              <a:srgbClr val="A7D262"/>
            </a:solidFill>
            <a:prstDash val="solid"/>
          </a:ln>
        </p:spPr>
      </p:sp>
      <p:sp>
        <p:nvSpPr>
          <p:cNvPr id="9" name="Shape 7"/>
          <p:cNvSpPr/>
          <p:nvPr/>
        </p:nvSpPr>
        <p:spPr>
          <a:xfrm>
            <a:off x="2978149" y="3240889"/>
            <a:ext cx="182880" cy="182880"/>
          </a:xfrm>
          <a:prstGeom prst="rect">
            <a:avLst/>
          </a:prstGeom>
          <a:noFill/>
          <a:ln w="1270">
            <a:solidFill>
              <a:srgbClr val="D885F3"/>
            </a:solidFill>
            <a:prstDash val="solid"/>
          </a:ln>
        </p:spPr>
      </p:sp>
      <p:sp>
        <p:nvSpPr>
          <p:cNvPr id="10" name="Shape 8"/>
          <p:cNvSpPr/>
          <p:nvPr/>
        </p:nvSpPr>
        <p:spPr>
          <a:xfrm>
            <a:off x="1367852" y="2907805"/>
            <a:ext cx="182880" cy="182880"/>
          </a:xfrm>
          <a:prstGeom prst="sun">
            <a:avLst/>
          </a:prstGeom>
          <a:noFill/>
          <a:ln w="1270">
            <a:solidFill>
              <a:srgbClr val="3C1E8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Getting Started: Resources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Adobe: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Official tutorials and documentation for Photoshop and 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Figma: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Figma Learn (official learning resources).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Canva: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Canva Design School.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YouTube: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Countless tutorials for all four programs.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Online Courses: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Udemy, Coursera, Skillshare.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807559" y="3705931"/>
            <a:ext cx="182880" cy="182880"/>
          </a:xfrm>
          <a:prstGeom prst="triangle">
            <a:avLst/>
          </a:prstGeom>
          <a:noFill/>
          <a:ln w="1270">
            <a:solidFill>
              <a:srgbClr val="99902D"/>
            </a:solidFill>
            <a:prstDash val="solid"/>
          </a:ln>
        </p:spPr>
      </p:sp>
      <p:sp>
        <p:nvSpPr>
          <p:cNvPr id="7" name="Shape 5"/>
          <p:cNvSpPr/>
          <p:nvPr/>
        </p:nvSpPr>
        <p:spPr>
          <a:xfrm>
            <a:off x="1816365" y="1676650"/>
            <a:ext cx="182880" cy="182880"/>
          </a:xfrm>
          <a:prstGeom prst="triangle">
            <a:avLst/>
          </a:prstGeom>
          <a:noFill/>
          <a:ln w="1270">
            <a:solidFill>
              <a:srgbClr val="4A21AE"/>
            </a:solidFill>
            <a:prstDash val="solid"/>
          </a:ln>
        </p:spPr>
      </p:sp>
      <p:sp>
        <p:nvSpPr>
          <p:cNvPr id="8" name="Shape 6"/>
          <p:cNvSpPr/>
          <p:nvPr/>
        </p:nvSpPr>
        <p:spPr>
          <a:xfrm>
            <a:off x="7871826" y="4571343"/>
            <a:ext cx="182880" cy="182880"/>
          </a:xfrm>
          <a:prstGeom prst="cube">
            <a:avLst/>
          </a:prstGeom>
          <a:noFill/>
          <a:ln w="1270">
            <a:solidFill>
              <a:srgbClr val="3AC834"/>
            </a:solidFill>
            <a:prstDash val="solid"/>
          </a:ln>
        </p:spPr>
      </p:sp>
      <p:sp>
        <p:nvSpPr>
          <p:cNvPr id="9" name="Shape 7"/>
          <p:cNvSpPr/>
          <p:nvPr/>
        </p:nvSpPr>
        <p:spPr>
          <a:xfrm>
            <a:off x="1692163" y="4375205"/>
            <a:ext cx="182880" cy="182880"/>
          </a:xfrm>
          <a:prstGeom prst="cube">
            <a:avLst/>
          </a:prstGeom>
          <a:noFill/>
          <a:ln w="1270">
            <a:solidFill>
              <a:srgbClr val="DB395F"/>
            </a:solidFill>
            <a:prstDash val="solid"/>
          </a:ln>
        </p:spPr>
      </p:sp>
      <p:sp>
        <p:nvSpPr>
          <p:cNvPr id="10" name="Shape 8"/>
          <p:cNvSpPr/>
          <p:nvPr/>
        </p:nvSpPr>
        <p:spPr>
          <a:xfrm>
            <a:off x="1147688" y="811707"/>
            <a:ext cx="182880" cy="182880"/>
          </a:xfrm>
          <a:prstGeom prst="sun">
            <a:avLst/>
          </a:prstGeom>
          <a:noFill/>
          <a:ln w="1270">
            <a:solidFill>
              <a:srgbClr val="F923D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Pro Tip: Keyboard Shortcuts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Learning keyboard shortcuts can significantly speed up your workflow in any of these programs. Explore and master common shortcuts for the software you're using.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439697" y="3806923"/>
            <a:ext cx="182880" cy="182880"/>
          </a:xfrm>
          <a:prstGeom prst="sun">
            <a:avLst/>
          </a:prstGeom>
          <a:noFill/>
          <a:ln w="1270">
            <a:solidFill>
              <a:srgbClr val="3B7B1D"/>
            </a:solidFill>
            <a:prstDash val="solid"/>
          </a:ln>
        </p:spPr>
      </p:sp>
      <p:sp>
        <p:nvSpPr>
          <p:cNvPr id="7" name="Shape 5"/>
          <p:cNvSpPr/>
          <p:nvPr/>
        </p:nvSpPr>
        <p:spPr>
          <a:xfrm>
            <a:off x="4306821" y="2273272"/>
            <a:ext cx="182880" cy="182880"/>
          </a:xfrm>
          <a:prstGeom prst="cube">
            <a:avLst/>
          </a:prstGeom>
          <a:noFill/>
          <a:ln w="1270">
            <a:solidFill>
              <a:srgbClr val="47839B"/>
            </a:solidFill>
            <a:prstDash val="solid"/>
          </a:ln>
        </p:spPr>
      </p:sp>
      <p:sp>
        <p:nvSpPr>
          <p:cNvPr id="8" name="Shape 6"/>
          <p:cNvSpPr/>
          <p:nvPr/>
        </p:nvSpPr>
        <p:spPr>
          <a:xfrm>
            <a:off x="5706642" y="1881135"/>
            <a:ext cx="182880" cy="182880"/>
          </a:xfrm>
          <a:prstGeom prst="rect">
            <a:avLst/>
          </a:prstGeom>
          <a:noFill/>
          <a:ln w="1270">
            <a:solidFill>
              <a:srgbClr val="8EB3D8"/>
            </a:solidFill>
            <a:prstDash val="solid"/>
          </a:ln>
        </p:spPr>
      </p:sp>
      <p:sp>
        <p:nvSpPr>
          <p:cNvPr id="9" name="Shape 7"/>
          <p:cNvSpPr/>
          <p:nvPr/>
        </p:nvSpPr>
        <p:spPr>
          <a:xfrm>
            <a:off x="3776920" y="3887839"/>
            <a:ext cx="182880" cy="182880"/>
          </a:xfrm>
          <a:prstGeom prst="cube">
            <a:avLst/>
          </a:prstGeom>
          <a:noFill/>
          <a:ln w="1270">
            <a:solidFill>
              <a:srgbClr val="0D6221"/>
            </a:solidFill>
            <a:prstDash val="solid"/>
          </a:ln>
        </p:spPr>
      </p:sp>
      <p:sp>
        <p:nvSpPr>
          <p:cNvPr id="10" name="Shape 8"/>
          <p:cNvSpPr/>
          <p:nvPr/>
        </p:nvSpPr>
        <p:spPr>
          <a:xfrm>
            <a:off x="7798808" y="3558963"/>
            <a:ext cx="182880" cy="182880"/>
          </a:xfrm>
          <a:prstGeom prst="sun">
            <a:avLst/>
          </a:prstGeom>
          <a:noFill/>
          <a:ln w="1270">
            <a:solidFill>
              <a:srgbClr val="E9CB2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Pro Tip: Layers are Your Friend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Get comfortable using layers.  They allow you to organize your work, easily make changes, and create complex designs without being destructive.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321713" y="1264858"/>
            <a:ext cx="182880" cy="182880"/>
          </a:xfrm>
          <a:prstGeom prst="triangle">
            <a:avLst/>
          </a:prstGeom>
          <a:noFill/>
          <a:ln w="1270">
            <a:solidFill>
              <a:srgbClr val="E883C6"/>
            </a:solidFill>
            <a:prstDash val="solid"/>
          </a:ln>
        </p:spPr>
      </p:sp>
      <p:sp>
        <p:nvSpPr>
          <p:cNvPr id="7" name="Shape 5"/>
          <p:cNvSpPr/>
          <p:nvPr/>
        </p:nvSpPr>
        <p:spPr>
          <a:xfrm>
            <a:off x="7868039" y="2056055"/>
            <a:ext cx="182880" cy="182880"/>
          </a:xfrm>
          <a:prstGeom prst="cube">
            <a:avLst/>
          </a:prstGeom>
          <a:noFill/>
          <a:ln w="1270">
            <a:solidFill>
              <a:srgbClr val="872FCE"/>
            </a:solidFill>
            <a:prstDash val="solid"/>
          </a:ln>
        </p:spPr>
      </p:sp>
      <p:sp>
        <p:nvSpPr>
          <p:cNvPr id="8" name="Shape 6"/>
          <p:cNvSpPr/>
          <p:nvPr/>
        </p:nvSpPr>
        <p:spPr>
          <a:xfrm>
            <a:off x="3381715" y="2443841"/>
            <a:ext cx="182880" cy="182880"/>
          </a:xfrm>
          <a:prstGeom prst="cube">
            <a:avLst/>
          </a:prstGeom>
          <a:noFill/>
          <a:ln w="1270">
            <a:solidFill>
              <a:srgbClr val="442477"/>
            </a:solidFill>
            <a:prstDash val="solid"/>
          </a:ln>
        </p:spPr>
      </p:sp>
      <p:sp>
        <p:nvSpPr>
          <p:cNvPr id="9" name="Shape 7"/>
          <p:cNvSpPr/>
          <p:nvPr/>
        </p:nvSpPr>
        <p:spPr>
          <a:xfrm>
            <a:off x="5933311" y="1704982"/>
            <a:ext cx="182880" cy="182880"/>
          </a:xfrm>
          <a:prstGeom prst="sun">
            <a:avLst/>
          </a:prstGeom>
          <a:noFill/>
          <a:ln w="1270">
            <a:solidFill>
              <a:srgbClr val="F089A1"/>
            </a:solidFill>
            <a:prstDash val="solid"/>
          </a:ln>
        </p:spPr>
      </p:sp>
      <p:sp>
        <p:nvSpPr>
          <p:cNvPr id="10" name="Shape 8"/>
          <p:cNvSpPr/>
          <p:nvPr/>
        </p:nvSpPr>
        <p:spPr>
          <a:xfrm>
            <a:off x="3220866" y="1422213"/>
            <a:ext cx="182880" cy="182880"/>
          </a:xfrm>
          <a:prstGeom prst="sun">
            <a:avLst/>
          </a:prstGeom>
          <a:noFill/>
          <a:ln w="1270">
            <a:solidFill>
              <a:srgbClr val="E5572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Pro Tip: Practice Makes Perfect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best way to learn design software is to practice. Experiment with different tools and techniques, and don't be afraid to make mistakes.  Start with small projects and gradually increase complexity.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44422" y="3795201"/>
            <a:ext cx="182880" cy="182880"/>
          </a:xfrm>
          <a:prstGeom prst="triangle">
            <a:avLst/>
          </a:prstGeom>
          <a:noFill/>
          <a:ln w="1270">
            <a:solidFill>
              <a:srgbClr val="49BA38"/>
            </a:solidFill>
            <a:prstDash val="solid"/>
          </a:ln>
        </p:spPr>
      </p:sp>
      <p:sp>
        <p:nvSpPr>
          <p:cNvPr id="7" name="Shape 5"/>
          <p:cNvSpPr/>
          <p:nvPr/>
        </p:nvSpPr>
        <p:spPr>
          <a:xfrm>
            <a:off x="5192194" y="3583916"/>
            <a:ext cx="182880" cy="182880"/>
          </a:xfrm>
          <a:prstGeom prst="triangle">
            <a:avLst/>
          </a:prstGeom>
          <a:noFill/>
          <a:ln w="1270">
            <a:solidFill>
              <a:srgbClr val="4D8845"/>
            </a:solidFill>
            <a:prstDash val="solid"/>
          </a:ln>
        </p:spPr>
      </p:sp>
      <p:sp>
        <p:nvSpPr>
          <p:cNvPr id="8" name="Shape 6"/>
          <p:cNvSpPr/>
          <p:nvPr/>
        </p:nvSpPr>
        <p:spPr>
          <a:xfrm>
            <a:off x="3688850" y="2610025"/>
            <a:ext cx="182880" cy="182880"/>
          </a:xfrm>
          <a:prstGeom prst="rect">
            <a:avLst/>
          </a:prstGeom>
          <a:noFill/>
          <a:ln w="1270">
            <a:solidFill>
              <a:srgbClr val="AC652F"/>
            </a:solidFill>
            <a:prstDash val="solid"/>
          </a:ln>
        </p:spPr>
      </p:sp>
      <p:sp>
        <p:nvSpPr>
          <p:cNvPr id="9" name="Shape 7"/>
          <p:cNvSpPr/>
          <p:nvPr/>
        </p:nvSpPr>
        <p:spPr>
          <a:xfrm>
            <a:off x="5390939" y="4212238"/>
            <a:ext cx="182880" cy="182880"/>
          </a:xfrm>
          <a:prstGeom prst="rect">
            <a:avLst/>
          </a:prstGeom>
          <a:noFill/>
          <a:ln w="1270">
            <a:solidFill>
              <a:srgbClr val="618AA7"/>
            </a:solidFill>
            <a:prstDash val="solid"/>
          </a:ln>
        </p:spPr>
      </p:sp>
      <p:sp>
        <p:nvSpPr>
          <p:cNvPr id="10" name="Shape 8"/>
          <p:cNvSpPr/>
          <p:nvPr/>
        </p:nvSpPr>
        <p:spPr>
          <a:xfrm>
            <a:off x="4929461" y="2536269"/>
            <a:ext cx="182880" cy="182880"/>
          </a:xfrm>
          <a:prstGeom prst="triangle">
            <a:avLst/>
          </a:prstGeom>
          <a:noFill/>
          <a:ln w="1270">
            <a:solidFill>
              <a:srgbClr val="F7F0E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The Importance of Design Principles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While software helps, understanding design principles is key: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Balance: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Visual weight distribution.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Differences in color, size, shape.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Emphasis: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Drawing attention to key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Proportion: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Relationship between sizes and scales.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Unity: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a cohesive and harmonious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551884" y="1810915"/>
            <a:ext cx="182880" cy="182880"/>
          </a:xfrm>
          <a:prstGeom prst="sun">
            <a:avLst/>
          </a:prstGeom>
          <a:noFill/>
          <a:ln w="1270">
            <a:solidFill>
              <a:srgbClr val="2E18E7"/>
            </a:solidFill>
            <a:prstDash val="solid"/>
          </a:ln>
        </p:spPr>
      </p:sp>
      <p:sp>
        <p:nvSpPr>
          <p:cNvPr id="7" name="Shape 5"/>
          <p:cNvSpPr/>
          <p:nvPr/>
        </p:nvSpPr>
        <p:spPr>
          <a:xfrm>
            <a:off x="7240293" y="2919204"/>
            <a:ext cx="182880" cy="182880"/>
          </a:xfrm>
          <a:prstGeom prst="cube">
            <a:avLst/>
          </a:prstGeom>
          <a:noFill/>
          <a:ln w="1270">
            <a:solidFill>
              <a:srgbClr val="F5099E"/>
            </a:solidFill>
            <a:prstDash val="solid"/>
          </a:ln>
        </p:spPr>
      </p:sp>
      <p:sp>
        <p:nvSpPr>
          <p:cNvPr id="8" name="Shape 6"/>
          <p:cNvSpPr/>
          <p:nvPr/>
        </p:nvSpPr>
        <p:spPr>
          <a:xfrm>
            <a:off x="7281083" y="3712686"/>
            <a:ext cx="182880" cy="182880"/>
          </a:xfrm>
          <a:prstGeom prst="sun">
            <a:avLst/>
          </a:prstGeom>
          <a:noFill/>
          <a:ln w="1270">
            <a:solidFill>
              <a:srgbClr val="76C02A"/>
            </a:solidFill>
            <a:prstDash val="solid"/>
          </a:ln>
        </p:spPr>
      </p:sp>
      <p:sp>
        <p:nvSpPr>
          <p:cNvPr id="9" name="Shape 7"/>
          <p:cNvSpPr/>
          <p:nvPr/>
        </p:nvSpPr>
        <p:spPr>
          <a:xfrm>
            <a:off x="1315994" y="4153951"/>
            <a:ext cx="182880" cy="182880"/>
          </a:xfrm>
          <a:prstGeom prst="sun">
            <a:avLst/>
          </a:prstGeom>
          <a:noFill/>
          <a:ln w="1270">
            <a:solidFill>
              <a:srgbClr val="56B600"/>
            </a:solidFill>
            <a:prstDash val="solid"/>
          </a:ln>
        </p:spPr>
      </p:sp>
      <p:sp>
        <p:nvSpPr>
          <p:cNvPr id="10" name="Shape 8"/>
          <p:cNvSpPr/>
          <p:nvPr/>
        </p:nvSpPr>
        <p:spPr>
          <a:xfrm>
            <a:off x="592189" y="3836545"/>
            <a:ext cx="182880" cy="182880"/>
          </a:xfrm>
          <a:prstGeom prst="triangle">
            <a:avLst/>
          </a:prstGeom>
          <a:noFill/>
          <a:ln w="1270">
            <a:solidFill>
              <a:srgbClr val="08113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Why Use Design Software?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Design software empowers you to: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Create Visuals: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From logos to marketing materials.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Edit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Enhance photos and create stunning effects.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Design Interfaces: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Build user-friendly websites and apps.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Collaborate: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Work with others on design projects.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Communicate Ideas: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Visually convey your message effectively.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158450" y="405097"/>
            <a:ext cx="182880" cy="182880"/>
          </a:xfrm>
          <a:prstGeom prst="triangle">
            <a:avLst/>
          </a:prstGeom>
          <a:noFill/>
          <a:ln w="1270">
            <a:solidFill>
              <a:srgbClr val="5D0FF7"/>
            </a:solidFill>
            <a:prstDash val="solid"/>
          </a:ln>
        </p:spPr>
      </p:sp>
      <p:sp>
        <p:nvSpPr>
          <p:cNvPr id="7" name="Shape 5"/>
          <p:cNvSpPr/>
          <p:nvPr/>
        </p:nvSpPr>
        <p:spPr>
          <a:xfrm>
            <a:off x="147542" y="2143382"/>
            <a:ext cx="182880" cy="182880"/>
          </a:xfrm>
          <a:prstGeom prst="triangle">
            <a:avLst/>
          </a:prstGeom>
          <a:noFill/>
          <a:ln w="1270">
            <a:solidFill>
              <a:srgbClr val="036CAA"/>
            </a:solidFill>
            <a:prstDash val="solid"/>
          </a:ln>
        </p:spPr>
      </p:sp>
      <p:sp>
        <p:nvSpPr>
          <p:cNvPr id="8" name="Shape 6"/>
          <p:cNvSpPr/>
          <p:nvPr/>
        </p:nvSpPr>
        <p:spPr>
          <a:xfrm>
            <a:off x="4369622" y="118089"/>
            <a:ext cx="182880" cy="182880"/>
          </a:xfrm>
          <a:prstGeom prst="rect">
            <a:avLst/>
          </a:prstGeom>
          <a:noFill/>
          <a:ln w="1270">
            <a:solidFill>
              <a:srgbClr val="311611"/>
            </a:solidFill>
            <a:prstDash val="solid"/>
          </a:ln>
        </p:spPr>
      </p:sp>
      <p:sp>
        <p:nvSpPr>
          <p:cNvPr id="9" name="Shape 7"/>
          <p:cNvSpPr/>
          <p:nvPr/>
        </p:nvSpPr>
        <p:spPr>
          <a:xfrm>
            <a:off x="864188" y="1210627"/>
            <a:ext cx="182880" cy="182880"/>
          </a:xfrm>
          <a:prstGeom prst="sun">
            <a:avLst/>
          </a:prstGeom>
          <a:noFill/>
          <a:ln w="1270">
            <a:solidFill>
              <a:srgbClr val="5B872F"/>
            </a:solidFill>
            <a:prstDash val="solid"/>
          </a:ln>
        </p:spPr>
      </p:sp>
      <p:sp>
        <p:nvSpPr>
          <p:cNvPr id="10" name="Shape 8"/>
          <p:cNvSpPr/>
          <p:nvPr/>
        </p:nvSpPr>
        <p:spPr>
          <a:xfrm>
            <a:off x="6889394" y="1861600"/>
            <a:ext cx="182880" cy="182880"/>
          </a:xfrm>
          <a:prstGeom prst="triangle">
            <a:avLst/>
          </a:prstGeom>
          <a:noFill/>
          <a:ln w="1270">
            <a:solidFill>
              <a:srgbClr val="E470B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Beyond the Basics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Once you're comfortable with the basics, explore more advanced features: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Photoshop: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3D modeling, video editing.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Pattern creation, variable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Figma: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Plugins, design systems.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Canva: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Brand kits, animated graphics.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44346" y="785051"/>
            <a:ext cx="182880" cy="182880"/>
          </a:xfrm>
          <a:prstGeom prst="triangle">
            <a:avLst/>
          </a:prstGeom>
          <a:noFill/>
          <a:ln w="1270">
            <a:solidFill>
              <a:srgbClr val="C53250"/>
            </a:solidFill>
            <a:prstDash val="solid"/>
          </a:ln>
        </p:spPr>
      </p:sp>
      <p:sp>
        <p:nvSpPr>
          <p:cNvPr id="7" name="Shape 5"/>
          <p:cNvSpPr/>
          <p:nvPr/>
        </p:nvSpPr>
        <p:spPr>
          <a:xfrm>
            <a:off x="919885" y="2352777"/>
            <a:ext cx="182880" cy="182880"/>
          </a:xfrm>
          <a:prstGeom prst="sun">
            <a:avLst/>
          </a:prstGeom>
          <a:noFill/>
          <a:ln w="1270">
            <a:solidFill>
              <a:srgbClr val="B3BC15"/>
            </a:solidFill>
            <a:prstDash val="solid"/>
          </a:ln>
        </p:spPr>
      </p:sp>
      <p:sp>
        <p:nvSpPr>
          <p:cNvPr id="8" name="Shape 6"/>
          <p:cNvSpPr/>
          <p:nvPr/>
        </p:nvSpPr>
        <p:spPr>
          <a:xfrm>
            <a:off x="5743253" y="68277"/>
            <a:ext cx="182880" cy="182880"/>
          </a:xfrm>
          <a:prstGeom prst="rect">
            <a:avLst/>
          </a:prstGeom>
          <a:noFill/>
          <a:ln w="1270">
            <a:solidFill>
              <a:srgbClr val="31CE34"/>
            </a:solidFill>
            <a:prstDash val="solid"/>
          </a:ln>
        </p:spPr>
      </p:sp>
      <p:sp>
        <p:nvSpPr>
          <p:cNvPr id="9" name="Shape 7"/>
          <p:cNvSpPr/>
          <p:nvPr/>
        </p:nvSpPr>
        <p:spPr>
          <a:xfrm>
            <a:off x="4492419" y="4177737"/>
            <a:ext cx="182880" cy="182880"/>
          </a:xfrm>
          <a:prstGeom prst="cube">
            <a:avLst/>
          </a:prstGeom>
          <a:noFill/>
          <a:ln w="1270">
            <a:solidFill>
              <a:srgbClr val="3AD506"/>
            </a:solidFill>
            <a:prstDash val="solid"/>
          </a:ln>
        </p:spPr>
      </p:sp>
      <p:sp>
        <p:nvSpPr>
          <p:cNvPr id="10" name="Shape 8"/>
          <p:cNvSpPr/>
          <p:nvPr/>
        </p:nvSpPr>
        <p:spPr>
          <a:xfrm>
            <a:off x="283553" y="1307908"/>
            <a:ext cx="182880" cy="182880"/>
          </a:xfrm>
          <a:prstGeom prst="cube">
            <a:avLst/>
          </a:prstGeom>
          <a:noFill/>
          <a:ln w="1270">
            <a:solidFill>
              <a:srgbClr val="56D2C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Staying Up-to-Date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Design software is constantly evolving.  Keep learning by: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**Following industry blogs and social media accounts.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Watching online tutorials.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Experimenting with new features.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Joining online design communities.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81271" y="3276808"/>
            <a:ext cx="182880" cy="182880"/>
          </a:xfrm>
          <a:prstGeom prst="sun">
            <a:avLst/>
          </a:prstGeom>
          <a:noFill/>
          <a:ln w="1270">
            <a:solidFill>
              <a:srgbClr val="C94D12"/>
            </a:solidFill>
            <a:prstDash val="solid"/>
          </a:ln>
        </p:spPr>
      </p:sp>
      <p:sp>
        <p:nvSpPr>
          <p:cNvPr id="7" name="Shape 5"/>
          <p:cNvSpPr/>
          <p:nvPr/>
        </p:nvSpPr>
        <p:spPr>
          <a:xfrm>
            <a:off x="5717007" y="551423"/>
            <a:ext cx="182880" cy="182880"/>
          </a:xfrm>
          <a:prstGeom prst="triangle">
            <a:avLst/>
          </a:prstGeom>
          <a:noFill/>
          <a:ln w="1270">
            <a:solidFill>
              <a:srgbClr val="CA916A"/>
            </a:solidFill>
            <a:prstDash val="solid"/>
          </a:ln>
        </p:spPr>
      </p:sp>
      <p:sp>
        <p:nvSpPr>
          <p:cNvPr id="8" name="Shape 6"/>
          <p:cNvSpPr/>
          <p:nvPr/>
        </p:nvSpPr>
        <p:spPr>
          <a:xfrm>
            <a:off x="7646844" y="1547380"/>
            <a:ext cx="182880" cy="182880"/>
          </a:xfrm>
          <a:prstGeom prst="sun">
            <a:avLst/>
          </a:prstGeom>
          <a:noFill/>
          <a:ln w="1270">
            <a:solidFill>
              <a:srgbClr val="78BF4F"/>
            </a:solidFill>
            <a:prstDash val="solid"/>
          </a:ln>
        </p:spPr>
      </p:sp>
      <p:sp>
        <p:nvSpPr>
          <p:cNvPr id="9" name="Shape 7"/>
          <p:cNvSpPr/>
          <p:nvPr/>
        </p:nvSpPr>
        <p:spPr>
          <a:xfrm>
            <a:off x="137982" y="3831897"/>
            <a:ext cx="182880" cy="182880"/>
          </a:xfrm>
          <a:prstGeom prst="sun">
            <a:avLst/>
          </a:prstGeom>
          <a:noFill/>
          <a:ln w="1270">
            <a:solidFill>
              <a:srgbClr val="16BBF3"/>
            </a:solidFill>
            <a:prstDash val="solid"/>
          </a:ln>
        </p:spPr>
      </p:sp>
      <p:sp>
        <p:nvSpPr>
          <p:cNvPr id="10" name="Shape 8"/>
          <p:cNvSpPr/>
          <p:nvPr/>
        </p:nvSpPr>
        <p:spPr>
          <a:xfrm>
            <a:off x="5035603" y="4413796"/>
            <a:ext cx="182880" cy="182880"/>
          </a:xfrm>
          <a:prstGeom prst="sun">
            <a:avLst/>
          </a:prstGeom>
          <a:noFill/>
          <a:ln w="1270">
            <a:solidFill>
              <a:srgbClr val="34D94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Collaboration Tips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Figma &amp; Canva: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Utilize shared workspaces and commenting features.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Photoshop &amp; 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Package files properly (fonts, linked images) for sharing.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Establish clear communication: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naming conventions and version control.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270982" y="4449793"/>
            <a:ext cx="182880" cy="182880"/>
          </a:xfrm>
          <a:prstGeom prst="triangle">
            <a:avLst/>
          </a:prstGeom>
          <a:noFill/>
          <a:ln w="1270">
            <a:solidFill>
              <a:srgbClr val="FDF3B8"/>
            </a:solidFill>
            <a:prstDash val="solid"/>
          </a:ln>
        </p:spPr>
      </p:sp>
      <p:sp>
        <p:nvSpPr>
          <p:cNvPr id="7" name="Shape 5"/>
          <p:cNvSpPr/>
          <p:nvPr/>
        </p:nvSpPr>
        <p:spPr>
          <a:xfrm>
            <a:off x="8223507" y="1029679"/>
            <a:ext cx="182880" cy="182880"/>
          </a:xfrm>
          <a:prstGeom prst="cube">
            <a:avLst/>
          </a:prstGeom>
          <a:noFill/>
          <a:ln w="1270">
            <a:solidFill>
              <a:srgbClr val="D65037"/>
            </a:solidFill>
            <a:prstDash val="solid"/>
          </a:ln>
        </p:spPr>
      </p:sp>
      <p:sp>
        <p:nvSpPr>
          <p:cNvPr id="8" name="Shape 6"/>
          <p:cNvSpPr/>
          <p:nvPr/>
        </p:nvSpPr>
        <p:spPr>
          <a:xfrm>
            <a:off x="7715909" y="3820854"/>
            <a:ext cx="182880" cy="182880"/>
          </a:xfrm>
          <a:prstGeom prst="triangle">
            <a:avLst/>
          </a:prstGeom>
          <a:noFill/>
          <a:ln w="1270">
            <a:solidFill>
              <a:srgbClr val="411FE8"/>
            </a:solidFill>
            <a:prstDash val="solid"/>
          </a:ln>
        </p:spPr>
      </p:sp>
      <p:sp>
        <p:nvSpPr>
          <p:cNvPr id="9" name="Shape 7"/>
          <p:cNvSpPr/>
          <p:nvPr/>
        </p:nvSpPr>
        <p:spPr>
          <a:xfrm>
            <a:off x="3157392" y="1477988"/>
            <a:ext cx="182880" cy="182880"/>
          </a:xfrm>
          <a:prstGeom prst="rect">
            <a:avLst/>
          </a:prstGeom>
          <a:noFill/>
          <a:ln w="1270">
            <a:solidFill>
              <a:srgbClr val="257A70"/>
            </a:solidFill>
            <a:prstDash val="solid"/>
          </a:ln>
        </p:spPr>
      </p:sp>
      <p:sp>
        <p:nvSpPr>
          <p:cNvPr id="10" name="Shape 8"/>
          <p:cNvSpPr/>
          <p:nvPr/>
        </p:nvSpPr>
        <p:spPr>
          <a:xfrm>
            <a:off x="1560775" y="1275797"/>
            <a:ext cx="182880" cy="182880"/>
          </a:xfrm>
          <a:prstGeom prst="triangle">
            <a:avLst/>
          </a:prstGeom>
          <a:noFill/>
          <a:ln w="1270">
            <a:solidFill>
              <a:srgbClr val="85DB5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Copyright and Licensing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 aware of copyright laws when using images, fonts, and other assets. Ensure you have the necessary licenses for commercial 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49176" y="861407"/>
            <a:ext cx="182880" cy="182880"/>
          </a:xfrm>
          <a:prstGeom prst="cube">
            <a:avLst/>
          </a:prstGeom>
          <a:noFill/>
          <a:ln w="1270">
            <a:solidFill>
              <a:srgbClr val="917B06"/>
            </a:solidFill>
            <a:prstDash val="solid"/>
          </a:ln>
        </p:spPr>
      </p:sp>
      <p:sp>
        <p:nvSpPr>
          <p:cNvPr id="7" name="Shape 5"/>
          <p:cNvSpPr/>
          <p:nvPr/>
        </p:nvSpPr>
        <p:spPr>
          <a:xfrm>
            <a:off x="7210815" y="2585327"/>
            <a:ext cx="182880" cy="182880"/>
          </a:xfrm>
          <a:prstGeom prst="triangle">
            <a:avLst/>
          </a:prstGeom>
          <a:noFill/>
          <a:ln w="1270">
            <a:solidFill>
              <a:srgbClr val="7C3FF7"/>
            </a:solidFill>
            <a:prstDash val="solid"/>
          </a:ln>
        </p:spPr>
      </p:sp>
      <p:sp>
        <p:nvSpPr>
          <p:cNvPr id="8" name="Shape 6"/>
          <p:cNvSpPr/>
          <p:nvPr/>
        </p:nvSpPr>
        <p:spPr>
          <a:xfrm>
            <a:off x="8033635" y="2650348"/>
            <a:ext cx="182880" cy="182880"/>
          </a:xfrm>
          <a:prstGeom prst="sun">
            <a:avLst/>
          </a:prstGeom>
          <a:noFill/>
          <a:ln w="1270">
            <a:solidFill>
              <a:srgbClr val="EAC1E4"/>
            </a:solidFill>
            <a:prstDash val="solid"/>
          </a:ln>
        </p:spPr>
      </p:sp>
      <p:sp>
        <p:nvSpPr>
          <p:cNvPr id="9" name="Shape 7"/>
          <p:cNvSpPr/>
          <p:nvPr/>
        </p:nvSpPr>
        <p:spPr>
          <a:xfrm>
            <a:off x="4300411" y="1262213"/>
            <a:ext cx="182880" cy="182880"/>
          </a:xfrm>
          <a:prstGeom prst="cube">
            <a:avLst/>
          </a:prstGeom>
          <a:noFill/>
          <a:ln w="1270">
            <a:solidFill>
              <a:srgbClr val="0AD28F"/>
            </a:solidFill>
            <a:prstDash val="solid"/>
          </a:ln>
        </p:spPr>
      </p:sp>
      <p:sp>
        <p:nvSpPr>
          <p:cNvPr id="10" name="Shape 8"/>
          <p:cNvSpPr/>
          <p:nvPr/>
        </p:nvSpPr>
        <p:spPr>
          <a:xfrm>
            <a:off x="4606043" y="3109926"/>
            <a:ext cx="182880" cy="182880"/>
          </a:xfrm>
          <a:prstGeom prst="cube">
            <a:avLst/>
          </a:prstGeom>
          <a:noFill/>
          <a:ln w="1270">
            <a:solidFill>
              <a:srgbClr val="C73C5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Accessibility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Design with accessibility in mind: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Color 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Ensure sufficient contrast for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Alt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Provide descriptive alt text for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Font Size: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legible font sizes.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Keyboard Navigation: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 for keyboard navigation.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978543" y="4440506"/>
            <a:ext cx="182880" cy="182880"/>
          </a:xfrm>
          <a:prstGeom prst="sun">
            <a:avLst/>
          </a:prstGeom>
          <a:noFill/>
          <a:ln w="1270">
            <a:solidFill>
              <a:srgbClr val="3819C7"/>
            </a:solidFill>
            <a:prstDash val="solid"/>
          </a:ln>
        </p:spPr>
      </p:sp>
      <p:sp>
        <p:nvSpPr>
          <p:cNvPr id="7" name="Shape 5"/>
          <p:cNvSpPr/>
          <p:nvPr/>
        </p:nvSpPr>
        <p:spPr>
          <a:xfrm>
            <a:off x="6734805" y="3208834"/>
            <a:ext cx="182880" cy="182880"/>
          </a:xfrm>
          <a:prstGeom prst="rect">
            <a:avLst/>
          </a:prstGeom>
          <a:noFill/>
          <a:ln w="1270">
            <a:solidFill>
              <a:srgbClr val="E6B14E"/>
            </a:solidFill>
            <a:prstDash val="solid"/>
          </a:ln>
        </p:spPr>
      </p:sp>
      <p:sp>
        <p:nvSpPr>
          <p:cNvPr id="8" name="Shape 6"/>
          <p:cNvSpPr/>
          <p:nvPr/>
        </p:nvSpPr>
        <p:spPr>
          <a:xfrm>
            <a:off x="5004528" y="3306068"/>
            <a:ext cx="182880" cy="182880"/>
          </a:xfrm>
          <a:prstGeom prst="sun">
            <a:avLst/>
          </a:prstGeom>
          <a:noFill/>
          <a:ln w="1270">
            <a:solidFill>
              <a:srgbClr val="0E3AA4"/>
            </a:solidFill>
            <a:prstDash val="solid"/>
          </a:ln>
        </p:spPr>
      </p:sp>
      <p:sp>
        <p:nvSpPr>
          <p:cNvPr id="9" name="Shape 7"/>
          <p:cNvSpPr/>
          <p:nvPr/>
        </p:nvSpPr>
        <p:spPr>
          <a:xfrm>
            <a:off x="293297" y="1357149"/>
            <a:ext cx="182880" cy="182880"/>
          </a:xfrm>
          <a:prstGeom prst="cube">
            <a:avLst/>
          </a:prstGeom>
          <a:noFill/>
          <a:ln w="1270">
            <a:solidFill>
              <a:srgbClr val="F7F9EE"/>
            </a:solidFill>
            <a:prstDash val="solid"/>
          </a:ln>
        </p:spPr>
      </p:sp>
      <p:sp>
        <p:nvSpPr>
          <p:cNvPr id="10" name="Shape 8"/>
          <p:cNvSpPr/>
          <p:nvPr/>
        </p:nvSpPr>
        <p:spPr>
          <a:xfrm>
            <a:off x="7088484" y="1717910"/>
            <a:ext cx="182880" cy="182880"/>
          </a:xfrm>
          <a:prstGeom prst="triangle">
            <a:avLst/>
          </a:prstGeom>
          <a:noFill/>
          <a:ln w="1270">
            <a:solidFill>
              <a:srgbClr val="9041A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Exporting Your Designs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Choose the appropriate file format based on the intended 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JPG, PNG, SVG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PDF, TIFF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Social Media: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JPG, PNG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Optimize file size for faster loading times.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759441" y="540894"/>
            <a:ext cx="182880" cy="182880"/>
          </a:xfrm>
          <a:prstGeom prst="cube">
            <a:avLst/>
          </a:prstGeom>
          <a:noFill/>
          <a:ln w="1270">
            <a:solidFill>
              <a:srgbClr val="8A8377"/>
            </a:solidFill>
            <a:prstDash val="solid"/>
          </a:ln>
        </p:spPr>
      </p:sp>
      <p:sp>
        <p:nvSpPr>
          <p:cNvPr id="7" name="Shape 5"/>
          <p:cNvSpPr/>
          <p:nvPr/>
        </p:nvSpPr>
        <p:spPr>
          <a:xfrm>
            <a:off x="1460625" y="1612879"/>
            <a:ext cx="182880" cy="182880"/>
          </a:xfrm>
          <a:prstGeom prst="cube">
            <a:avLst/>
          </a:prstGeom>
          <a:noFill/>
          <a:ln w="1270">
            <a:solidFill>
              <a:srgbClr val="3F27E0"/>
            </a:solidFill>
            <a:prstDash val="solid"/>
          </a:ln>
        </p:spPr>
      </p:sp>
      <p:sp>
        <p:nvSpPr>
          <p:cNvPr id="8" name="Shape 6"/>
          <p:cNvSpPr/>
          <p:nvPr/>
        </p:nvSpPr>
        <p:spPr>
          <a:xfrm>
            <a:off x="6677893" y="562178"/>
            <a:ext cx="182880" cy="182880"/>
          </a:xfrm>
          <a:prstGeom prst="sun">
            <a:avLst/>
          </a:prstGeom>
          <a:noFill/>
          <a:ln w="1270">
            <a:solidFill>
              <a:srgbClr val="75FA24"/>
            </a:solidFill>
            <a:prstDash val="solid"/>
          </a:ln>
        </p:spPr>
      </p:sp>
      <p:sp>
        <p:nvSpPr>
          <p:cNvPr id="9" name="Shape 7"/>
          <p:cNvSpPr/>
          <p:nvPr/>
        </p:nvSpPr>
        <p:spPr>
          <a:xfrm>
            <a:off x="8021020" y="4427651"/>
            <a:ext cx="182880" cy="182880"/>
          </a:xfrm>
          <a:prstGeom prst="rect">
            <a:avLst/>
          </a:prstGeom>
          <a:noFill/>
          <a:ln w="1270">
            <a:solidFill>
              <a:srgbClr val="CDAC46"/>
            </a:solidFill>
            <a:prstDash val="solid"/>
          </a:ln>
        </p:spPr>
      </p:sp>
      <p:sp>
        <p:nvSpPr>
          <p:cNvPr id="10" name="Shape 8"/>
          <p:cNvSpPr/>
          <p:nvPr/>
        </p:nvSpPr>
        <p:spPr>
          <a:xfrm>
            <a:off x="7546454" y="3963437"/>
            <a:ext cx="182880" cy="182880"/>
          </a:xfrm>
          <a:prstGeom prst="rect">
            <a:avLst/>
          </a:prstGeom>
          <a:noFill/>
          <a:ln w="1270">
            <a:solidFill>
              <a:srgbClr val="F1D9B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Troubleshooting Tips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Software Crashes: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Save your work frequently! Update your software and drivers.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Performance Issues: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Close unnecessary applications. Increase RAM allocation.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Learning Challenges: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Consult online forums and communities for help.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740107" y="3514406"/>
            <a:ext cx="182880" cy="182880"/>
          </a:xfrm>
          <a:prstGeom prst="cube">
            <a:avLst/>
          </a:prstGeom>
          <a:noFill/>
          <a:ln w="1270">
            <a:solidFill>
              <a:srgbClr val="FA32A3"/>
            </a:solidFill>
            <a:prstDash val="solid"/>
          </a:ln>
        </p:spPr>
      </p:sp>
      <p:sp>
        <p:nvSpPr>
          <p:cNvPr id="7" name="Shape 5"/>
          <p:cNvSpPr/>
          <p:nvPr/>
        </p:nvSpPr>
        <p:spPr>
          <a:xfrm>
            <a:off x="4226804" y="3547670"/>
            <a:ext cx="182880" cy="182880"/>
          </a:xfrm>
          <a:prstGeom prst="triangle">
            <a:avLst/>
          </a:prstGeom>
          <a:noFill/>
          <a:ln w="1270">
            <a:solidFill>
              <a:srgbClr val="599B01"/>
            </a:solidFill>
            <a:prstDash val="solid"/>
          </a:ln>
        </p:spPr>
      </p:sp>
      <p:sp>
        <p:nvSpPr>
          <p:cNvPr id="8" name="Shape 6"/>
          <p:cNvSpPr/>
          <p:nvPr/>
        </p:nvSpPr>
        <p:spPr>
          <a:xfrm>
            <a:off x="7069865" y="4231625"/>
            <a:ext cx="182880" cy="182880"/>
          </a:xfrm>
          <a:prstGeom prst="sun">
            <a:avLst/>
          </a:prstGeom>
          <a:noFill/>
          <a:ln w="1270">
            <a:solidFill>
              <a:srgbClr val="046A72"/>
            </a:solidFill>
            <a:prstDash val="solid"/>
          </a:ln>
        </p:spPr>
      </p:sp>
      <p:sp>
        <p:nvSpPr>
          <p:cNvPr id="9" name="Shape 7"/>
          <p:cNvSpPr/>
          <p:nvPr/>
        </p:nvSpPr>
        <p:spPr>
          <a:xfrm>
            <a:off x="5546565" y="1132706"/>
            <a:ext cx="182880" cy="182880"/>
          </a:xfrm>
          <a:prstGeom prst="sun">
            <a:avLst/>
          </a:prstGeom>
          <a:noFill/>
          <a:ln w="1270">
            <a:solidFill>
              <a:srgbClr val="6076C9"/>
            </a:solidFill>
            <a:prstDash val="solid"/>
          </a:ln>
        </p:spPr>
      </p:sp>
      <p:sp>
        <p:nvSpPr>
          <p:cNvPr id="10" name="Shape 8"/>
          <p:cNvSpPr/>
          <p:nvPr/>
        </p:nvSpPr>
        <p:spPr>
          <a:xfrm>
            <a:off x="267572" y="4215100"/>
            <a:ext cx="182880" cy="182880"/>
          </a:xfrm>
          <a:prstGeom prst="rect">
            <a:avLst/>
          </a:prstGeom>
          <a:noFill/>
          <a:ln w="1270">
            <a:solidFill>
              <a:srgbClr val="9B3DC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Thank You!</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This concludes the introduction to design software.  We hope you found this helpful!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Questions?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Feedback?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207775" y="94297"/>
            <a:ext cx="182880" cy="182880"/>
          </a:xfrm>
          <a:prstGeom prst="cube">
            <a:avLst/>
          </a:prstGeom>
          <a:noFill/>
          <a:ln w="1270">
            <a:solidFill>
              <a:srgbClr val="C8A63E"/>
            </a:solidFill>
            <a:prstDash val="solid"/>
          </a:ln>
        </p:spPr>
      </p:sp>
      <p:sp>
        <p:nvSpPr>
          <p:cNvPr id="7" name="Shape 5"/>
          <p:cNvSpPr/>
          <p:nvPr/>
        </p:nvSpPr>
        <p:spPr>
          <a:xfrm>
            <a:off x="3757345" y="2732306"/>
            <a:ext cx="182880" cy="182880"/>
          </a:xfrm>
          <a:prstGeom prst="triangle">
            <a:avLst/>
          </a:prstGeom>
          <a:noFill/>
          <a:ln w="1270">
            <a:solidFill>
              <a:srgbClr val="6EAEB6"/>
            </a:solidFill>
            <a:prstDash val="solid"/>
          </a:ln>
        </p:spPr>
      </p:sp>
      <p:sp>
        <p:nvSpPr>
          <p:cNvPr id="8" name="Shape 6"/>
          <p:cNvSpPr/>
          <p:nvPr/>
        </p:nvSpPr>
        <p:spPr>
          <a:xfrm>
            <a:off x="4361184" y="767576"/>
            <a:ext cx="182880" cy="182880"/>
          </a:xfrm>
          <a:prstGeom prst="sun">
            <a:avLst/>
          </a:prstGeom>
          <a:noFill/>
          <a:ln w="1270">
            <a:solidFill>
              <a:srgbClr val="E5F09B"/>
            </a:solidFill>
            <a:prstDash val="solid"/>
          </a:ln>
        </p:spPr>
      </p:sp>
      <p:sp>
        <p:nvSpPr>
          <p:cNvPr id="9" name="Shape 7"/>
          <p:cNvSpPr/>
          <p:nvPr/>
        </p:nvSpPr>
        <p:spPr>
          <a:xfrm>
            <a:off x="1181496" y="3779261"/>
            <a:ext cx="182880" cy="182880"/>
          </a:xfrm>
          <a:prstGeom prst="sun">
            <a:avLst/>
          </a:prstGeom>
          <a:noFill/>
          <a:ln w="1270">
            <a:solidFill>
              <a:srgbClr val="7F2464"/>
            </a:solidFill>
            <a:prstDash val="solid"/>
          </a:ln>
        </p:spPr>
      </p:sp>
      <p:sp>
        <p:nvSpPr>
          <p:cNvPr id="10" name="Shape 8"/>
          <p:cNvSpPr/>
          <p:nvPr/>
        </p:nvSpPr>
        <p:spPr>
          <a:xfrm>
            <a:off x="5455868" y="4071938"/>
            <a:ext cx="182880" cy="182880"/>
          </a:xfrm>
          <a:prstGeom prst="cube">
            <a:avLst/>
          </a:prstGeom>
          <a:noFill/>
          <a:ln w="1270">
            <a:solidFill>
              <a:srgbClr val="F9EA9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Adobe Photoshop: Image Editing Powerhouse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Photoshop is the industry standard for image editing.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Features: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Raster-based: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Works with pixels.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Extensive Tools: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Layers, filters, masks, retouching.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Image Manipulation: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Photo editing, compositing, digital painting.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File Formats: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PSD, JPG, PNG, TIFF.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085591" y="552250"/>
            <a:ext cx="182880" cy="182880"/>
          </a:xfrm>
          <a:prstGeom prst="triangle">
            <a:avLst/>
          </a:prstGeom>
          <a:noFill/>
          <a:ln w="1270">
            <a:solidFill>
              <a:srgbClr val="76DE5A"/>
            </a:solidFill>
            <a:prstDash val="solid"/>
          </a:ln>
        </p:spPr>
      </p:sp>
      <p:sp>
        <p:nvSpPr>
          <p:cNvPr id="7" name="Shape 5"/>
          <p:cNvSpPr/>
          <p:nvPr/>
        </p:nvSpPr>
        <p:spPr>
          <a:xfrm>
            <a:off x="4560432" y="824797"/>
            <a:ext cx="182880" cy="182880"/>
          </a:xfrm>
          <a:prstGeom prst="cube">
            <a:avLst/>
          </a:prstGeom>
          <a:noFill/>
          <a:ln w="1270">
            <a:solidFill>
              <a:srgbClr val="1976B9"/>
            </a:solidFill>
            <a:prstDash val="solid"/>
          </a:ln>
        </p:spPr>
      </p:sp>
      <p:sp>
        <p:nvSpPr>
          <p:cNvPr id="8" name="Shape 6"/>
          <p:cNvSpPr/>
          <p:nvPr/>
        </p:nvSpPr>
        <p:spPr>
          <a:xfrm>
            <a:off x="343633" y="194487"/>
            <a:ext cx="182880" cy="182880"/>
          </a:xfrm>
          <a:prstGeom prst="rect">
            <a:avLst/>
          </a:prstGeom>
          <a:noFill/>
          <a:ln w="1270">
            <a:solidFill>
              <a:srgbClr val="DB2948"/>
            </a:solidFill>
            <a:prstDash val="solid"/>
          </a:ln>
        </p:spPr>
      </p:sp>
      <p:sp>
        <p:nvSpPr>
          <p:cNvPr id="9" name="Shape 7"/>
          <p:cNvSpPr/>
          <p:nvPr/>
        </p:nvSpPr>
        <p:spPr>
          <a:xfrm>
            <a:off x="4897627" y="70570"/>
            <a:ext cx="182880" cy="182880"/>
          </a:xfrm>
          <a:prstGeom prst="rect">
            <a:avLst/>
          </a:prstGeom>
          <a:noFill/>
          <a:ln w="1270">
            <a:solidFill>
              <a:srgbClr val="70A84D"/>
            </a:solidFill>
            <a:prstDash val="solid"/>
          </a:ln>
        </p:spPr>
      </p:sp>
      <p:sp>
        <p:nvSpPr>
          <p:cNvPr id="10" name="Shape 8"/>
          <p:cNvSpPr/>
          <p:nvPr/>
        </p:nvSpPr>
        <p:spPr>
          <a:xfrm>
            <a:off x="5493451" y="392076"/>
            <a:ext cx="182880" cy="182880"/>
          </a:xfrm>
          <a:prstGeom prst="sun">
            <a:avLst/>
          </a:prstGeom>
          <a:noFill/>
          <a:ln w="1270">
            <a:solidFill>
              <a:srgbClr val="2B7D7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Photoshop: Common Uses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Photo Retouching: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Removing blemishes, adjusting colors.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Image Manipulation: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surreal or fantastical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 Graphics: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Slicing images for websites.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Digital Painting: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artwork from scratch.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Compositing: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Combining multiple images seamlessly.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017430" y="2447116"/>
            <a:ext cx="182880" cy="182880"/>
          </a:xfrm>
          <a:prstGeom prst="rect">
            <a:avLst/>
          </a:prstGeom>
          <a:noFill/>
          <a:ln w="1270">
            <a:solidFill>
              <a:srgbClr val="60D096"/>
            </a:solidFill>
            <a:prstDash val="solid"/>
          </a:ln>
        </p:spPr>
      </p:sp>
      <p:sp>
        <p:nvSpPr>
          <p:cNvPr id="7" name="Shape 5"/>
          <p:cNvSpPr/>
          <p:nvPr/>
        </p:nvSpPr>
        <p:spPr>
          <a:xfrm>
            <a:off x="4876331" y="4075310"/>
            <a:ext cx="182880" cy="182880"/>
          </a:xfrm>
          <a:prstGeom prst="triangle">
            <a:avLst/>
          </a:prstGeom>
          <a:noFill/>
          <a:ln w="1270">
            <a:solidFill>
              <a:srgbClr val="6953C9"/>
            </a:solidFill>
            <a:prstDash val="solid"/>
          </a:ln>
        </p:spPr>
      </p:sp>
      <p:sp>
        <p:nvSpPr>
          <p:cNvPr id="8" name="Shape 6"/>
          <p:cNvSpPr/>
          <p:nvPr/>
        </p:nvSpPr>
        <p:spPr>
          <a:xfrm>
            <a:off x="7153016" y="1619601"/>
            <a:ext cx="182880" cy="182880"/>
          </a:xfrm>
          <a:prstGeom prst="sun">
            <a:avLst/>
          </a:prstGeom>
          <a:noFill/>
          <a:ln w="1270">
            <a:solidFill>
              <a:srgbClr val="C9754F"/>
            </a:solidFill>
            <a:prstDash val="solid"/>
          </a:ln>
        </p:spPr>
      </p:sp>
      <p:sp>
        <p:nvSpPr>
          <p:cNvPr id="9" name="Shape 7"/>
          <p:cNvSpPr/>
          <p:nvPr/>
        </p:nvSpPr>
        <p:spPr>
          <a:xfrm>
            <a:off x="1082374" y="2478218"/>
            <a:ext cx="182880" cy="182880"/>
          </a:xfrm>
          <a:prstGeom prst="triangle">
            <a:avLst/>
          </a:prstGeom>
          <a:noFill/>
          <a:ln w="1270">
            <a:solidFill>
              <a:srgbClr val="246070"/>
            </a:solidFill>
            <a:prstDash val="solid"/>
          </a:ln>
        </p:spPr>
      </p:sp>
      <p:sp>
        <p:nvSpPr>
          <p:cNvPr id="10" name="Shape 8"/>
          <p:cNvSpPr/>
          <p:nvPr/>
        </p:nvSpPr>
        <p:spPr>
          <a:xfrm>
            <a:off x="837781" y="949252"/>
            <a:ext cx="182880" cy="182880"/>
          </a:xfrm>
          <a:prstGeom prst="cube">
            <a:avLst/>
          </a:prstGeom>
          <a:noFill/>
          <a:ln w="1270">
            <a:solidFill>
              <a:srgbClr val="407F5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Adobe Illustrator: Vector Graphics Mastery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Illustrator is the go-to for creating scalable vector graphics.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Features: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Vector-based: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Uses paths and points, scalable without losing quality.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Precise Tools: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Pen tool, shape tools, type tools.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Logo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logos that look sharp at any size.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Illustration: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Drawing illustrations and artwork.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File Formats: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AI, EPS, SVG.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95183" y="59513"/>
            <a:ext cx="182880" cy="182880"/>
          </a:xfrm>
          <a:prstGeom prst="triangle">
            <a:avLst/>
          </a:prstGeom>
          <a:noFill/>
          <a:ln w="1270">
            <a:solidFill>
              <a:srgbClr val="54CB88"/>
            </a:solidFill>
            <a:prstDash val="solid"/>
          </a:ln>
        </p:spPr>
      </p:sp>
      <p:sp>
        <p:nvSpPr>
          <p:cNvPr id="7" name="Shape 5"/>
          <p:cNvSpPr/>
          <p:nvPr/>
        </p:nvSpPr>
        <p:spPr>
          <a:xfrm>
            <a:off x="815256" y="245866"/>
            <a:ext cx="182880" cy="182880"/>
          </a:xfrm>
          <a:prstGeom prst="sun">
            <a:avLst/>
          </a:prstGeom>
          <a:noFill/>
          <a:ln w="1270">
            <a:solidFill>
              <a:srgbClr val="B3A72C"/>
            </a:solidFill>
            <a:prstDash val="solid"/>
          </a:ln>
        </p:spPr>
      </p:sp>
      <p:sp>
        <p:nvSpPr>
          <p:cNvPr id="8" name="Shape 6"/>
          <p:cNvSpPr/>
          <p:nvPr/>
        </p:nvSpPr>
        <p:spPr>
          <a:xfrm>
            <a:off x="118155" y="488881"/>
            <a:ext cx="182880" cy="182880"/>
          </a:xfrm>
          <a:prstGeom prst="cube">
            <a:avLst/>
          </a:prstGeom>
          <a:noFill/>
          <a:ln w="1270">
            <a:solidFill>
              <a:srgbClr val="13BC68"/>
            </a:solidFill>
            <a:prstDash val="solid"/>
          </a:ln>
        </p:spPr>
      </p:sp>
      <p:sp>
        <p:nvSpPr>
          <p:cNvPr id="9" name="Shape 7"/>
          <p:cNvSpPr/>
          <p:nvPr/>
        </p:nvSpPr>
        <p:spPr>
          <a:xfrm>
            <a:off x="4454778" y="1845815"/>
            <a:ext cx="182880" cy="182880"/>
          </a:xfrm>
          <a:prstGeom prst="cube">
            <a:avLst/>
          </a:prstGeom>
          <a:noFill/>
          <a:ln w="1270">
            <a:solidFill>
              <a:srgbClr val="50317D"/>
            </a:solidFill>
            <a:prstDash val="solid"/>
          </a:ln>
        </p:spPr>
      </p:sp>
      <p:sp>
        <p:nvSpPr>
          <p:cNvPr id="10" name="Shape 8"/>
          <p:cNvSpPr/>
          <p:nvPr/>
        </p:nvSpPr>
        <p:spPr>
          <a:xfrm>
            <a:off x="7279208" y="3834396"/>
            <a:ext cx="182880" cy="182880"/>
          </a:xfrm>
          <a:prstGeom prst="rect">
            <a:avLst/>
          </a:prstGeom>
          <a:noFill/>
          <a:ln w="1270">
            <a:solidFill>
              <a:srgbClr val="9A305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Illustrator: Common Uses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Logo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scalable and professional logos.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Illustrations: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Designing artwork for print and web.</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Typography: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and manipulating text for visual impact.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Infographics: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Presenting data in visually appealing ways.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Print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layouts for brochures, posters, etc.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230819" y="2858101"/>
            <a:ext cx="182880" cy="182880"/>
          </a:xfrm>
          <a:prstGeom prst="sun">
            <a:avLst/>
          </a:prstGeom>
          <a:noFill/>
          <a:ln w="1270">
            <a:solidFill>
              <a:srgbClr val="9C5E02"/>
            </a:solidFill>
            <a:prstDash val="solid"/>
          </a:ln>
        </p:spPr>
      </p:sp>
      <p:sp>
        <p:nvSpPr>
          <p:cNvPr id="7" name="Shape 5"/>
          <p:cNvSpPr/>
          <p:nvPr/>
        </p:nvSpPr>
        <p:spPr>
          <a:xfrm>
            <a:off x="5568625" y="981718"/>
            <a:ext cx="182880" cy="182880"/>
          </a:xfrm>
          <a:prstGeom prst="cube">
            <a:avLst/>
          </a:prstGeom>
          <a:noFill/>
          <a:ln w="1270">
            <a:solidFill>
              <a:srgbClr val="4C3ECB"/>
            </a:solidFill>
            <a:prstDash val="solid"/>
          </a:ln>
        </p:spPr>
      </p:sp>
      <p:sp>
        <p:nvSpPr>
          <p:cNvPr id="8" name="Shape 6"/>
          <p:cNvSpPr/>
          <p:nvPr/>
        </p:nvSpPr>
        <p:spPr>
          <a:xfrm>
            <a:off x="2019054" y="1207373"/>
            <a:ext cx="182880" cy="182880"/>
          </a:xfrm>
          <a:prstGeom prst="triangle">
            <a:avLst/>
          </a:prstGeom>
          <a:noFill/>
          <a:ln w="1270">
            <a:solidFill>
              <a:srgbClr val="37CA10"/>
            </a:solidFill>
            <a:prstDash val="solid"/>
          </a:ln>
        </p:spPr>
      </p:sp>
      <p:sp>
        <p:nvSpPr>
          <p:cNvPr id="9" name="Shape 7"/>
          <p:cNvSpPr/>
          <p:nvPr/>
        </p:nvSpPr>
        <p:spPr>
          <a:xfrm>
            <a:off x="755264" y="1536122"/>
            <a:ext cx="182880" cy="182880"/>
          </a:xfrm>
          <a:prstGeom prst="sun">
            <a:avLst/>
          </a:prstGeom>
          <a:noFill/>
          <a:ln w="1270">
            <a:solidFill>
              <a:srgbClr val="0437D8"/>
            </a:solidFill>
            <a:prstDash val="solid"/>
          </a:ln>
        </p:spPr>
      </p:sp>
      <p:sp>
        <p:nvSpPr>
          <p:cNvPr id="10" name="Shape 8"/>
          <p:cNvSpPr/>
          <p:nvPr/>
        </p:nvSpPr>
        <p:spPr>
          <a:xfrm>
            <a:off x="3081897" y="3184572"/>
            <a:ext cx="182880" cy="182880"/>
          </a:xfrm>
          <a:prstGeom prst="cube">
            <a:avLst/>
          </a:prstGeom>
          <a:noFill/>
          <a:ln w="1270">
            <a:solidFill>
              <a:srgbClr val="23AE2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Figma: Collaborative UI/UX Design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Figma is a web-based tool for interface design and collaboration.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Features: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Web-based: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Accessible from any device.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Real-time Collaboration: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Multiple users can work simultaneously.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UI Design Focus: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Tools for creating website and app interfaces.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Prototyping: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interactive prototypes to test user flows.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File Format: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FIG.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477516" y="106481"/>
            <a:ext cx="182880" cy="182880"/>
          </a:xfrm>
          <a:prstGeom prst="cube">
            <a:avLst/>
          </a:prstGeom>
          <a:noFill/>
          <a:ln w="1270">
            <a:solidFill>
              <a:srgbClr val="66D555"/>
            </a:solidFill>
            <a:prstDash val="solid"/>
          </a:ln>
        </p:spPr>
      </p:sp>
      <p:sp>
        <p:nvSpPr>
          <p:cNvPr id="7" name="Shape 5"/>
          <p:cNvSpPr/>
          <p:nvPr/>
        </p:nvSpPr>
        <p:spPr>
          <a:xfrm>
            <a:off x="7702141" y="1643404"/>
            <a:ext cx="182880" cy="182880"/>
          </a:xfrm>
          <a:prstGeom prst="cube">
            <a:avLst/>
          </a:prstGeom>
          <a:noFill/>
          <a:ln w="1270">
            <a:solidFill>
              <a:srgbClr val="E7B361"/>
            </a:solidFill>
            <a:prstDash val="solid"/>
          </a:ln>
        </p:spPr>
      </p:sp>
      <p:sp>
        <p:nvSpPr>
          <p:cNvPr id="8" name="Shape 6"/>
          <p:cNvSpPr/>
          <p:nvPr/>
        </p:nvSpPr>
        <p:spPr>
          <a:xfrm>
            <a:off x="7261312" y="2452455"/>
            <a:ext cx="182880" cy="182880"/>
          </a:xfrm>
          <a:prstGeom prst="rect">
            <a:avLst/>
          </a:prstGeom>
          <a:noFill/>
          <a:ln w="1270">
            <a:solidFill>
              <a:srgbClr val="9693D5"/>
            </a:solidFill>
            <a:prstDash val="solid"/>
          </a:ln>
        </p:spPr>
      </p:sp>
      <p:sp>
        <p:nvSpPr>
          <p:cNvPr id="9" name="Shape 7"/>
          <p:cNvSpPr/>
          <p:nvPr/>
        </p:nvSpPr>
        <p:spPr>
          <a:xfrm>
            <a:off x="372817" y="1585773"/>
            <a:ext cx="182880" cy="182880"/>
          </a:xfrm>
          <a:prstGeom prst="rect">
            <a:avLst/>
          </a:prstGeom>
          <a:noFill/>
          <a:ln w="1270">
            <a:solidFill>
              <a:srgbClr val="0CF38A"/>
            </a:solidFill>
            <a:prstDash val="solid"/>
          </a:ln>
        </p:spPr>
      </p:sp>
      <p:sp>
        <p:nvSpPr>
          <p:cNvPr id="10" name="Shape 8"/>
          <p:cNvSpPr/>
          <p:nvPr/>
        </p:nvSpPr>
        <p:spPr>
          <a:xfrm>
            <a:off x="3170306" y="1878448"/>
            <a:ext cx="182880" cy="182880"/>
          </a:xfrm>
          <a:prstGeom prst="triangle">
            <a:avLst/>
          </a:prstGeom>
          <a:noFill/>
          <a:ln w="1270">
            <a:solidFill>
              <a:srgbClr val="3281E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Figma: Common Uses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UI/UX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Designing user interfaces for websites and apps.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Prototyping: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interactive prototypes for user testing.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Collaboration: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Working with teams on design projects.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Wireframing: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basic layouts to plan user flows.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Design Systems: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Building and maintaining reusable design components.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63761" y="3285453"/>
            <a:ext cx="182880" cy="182880"/>
          </a:xfrm>
          <a:prstGeom prst="cube">
            <a:avLst/>
          </a:prstGeom>
          <a:noFill/>
          <a:ln w="1270">
            <a:solidFill>
              <a:srgbClr val="06EBB7"/>
            </a:solidFill>
            <a:prstDash val="solid"/>
          </a:ln>
        </p:spPr>
      </p:sp>
      <p:sp>
        <p:nvSpPr>
          <p:cNvPr id="7" name="Shape 5"/>
          <p:cNvSpPr/>
          <p:nvPr/>
        </p:nvSpPr>
        <p:spPr>
          <a:xfrm>
            <a:off x="1263208" y="2332257"/>
            <a:ext cx="182880" cy="182880"/>
          </a:xfrm>
          <a:prstGeom prst="rect">
            <a:avLst/>
          </a:prstGeom>
          <a:noFill/>
          <a:ln w="1270">
            <a:solidFill>
              <a:srgbClr val="395B9A"/>
            </a:solidFill>
            <a:prstDash val="solid"/>
          </a:ln>
        </p:spPr>
      </p:sp>
      <p:sp>
        <p:nvSpPr>
          <p:cNvPr id="8" name="Shape 6"/>
          <p:cNvSpPr/>
          <p:nvPr/>
        </p:nvSpPr>
        <p:spPr>
          <a:xfrm>
            <a:off x="1491819" y="924516"/>
            <a:ext cx="182880" cy="182880"/>
          </a:xfrm>
          <a:prstGeom prst="rect">
            <a:avLst/>
          </a:prstGeom>
          <a:noFill/>
          <a:ln w="1270">
            <a:solidFill>
              <a:srgbClr val="A28DEC"/>
            </a:solidFill>
            <a:prstDash val="solid"/>
          </a:ln>
        </p:spPr>
      </p:sp>
      <p:sp>
        <p:nvSpPr>
          <p:cNvPr id="9" name="Shape 7"/>
          <p:cNvSpPr/>
          <p:nvPr/>
        </p:nvSpPr>
        <p:spPr>
          <a:xfrm>
            <a:off x="8182531" y="2198579"/>
            <a:ext cx="182880" cy="182880"/>
          </a:xfrm>
          <a:prstGeom prst="triangle">
            <a:avLst/>
          </a:prstGeom>
          <a:noFill/>
          <a:ln w="1270">
            <a:solidFill>
              <a:srgbClr val="E4A06F"/>
            </a:solidFill>
            <a:prstDash val="solid"/>
          </a:ln>
        </p:spPr>
      </p:sp>
      <p:sp>
        <p:nvSpPr>
          <p:cNvPr id="10" name="Shape 8"/>
          <p:cNvSpPr/>
          <p:nvPr/>
        </p:nvSpPr>
        <p:spPr>
          <a:xfrm>
            <a:off x="5831016" y="2357088"/>
            <a:ext cx="182880" cy="182880"/>
          </a:xfrm>
          <a:prstGeom prst="cube">
            <a:avLst/>
          </a:prstGeom>
          <a:noFill/>
          <a:ln w="1270">
            <a:solidFill>
              <a:srgbClr val="EC298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Canva: Design for Everyone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Canva is a user-friendly graphic design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Features: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Simple Interface: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Easy to learn and 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Templates: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Tons of pre-designed templates for various purposes.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Drag-and-Drop: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Simple interface for quick design creation.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Social Media Graphics: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Create eye-catching posts for social media.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File Formats: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PNG, JPG, PDF.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2025-02-24T09:26:18Z</dcterms:created>
  <dcterms:modified xsi:type="dcterms:W3CDTF">2025-02-24T09:26:18Z</dcterms:modified>
</cp:coreProperties>
</file>