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2468306" y="496533"/>
            <a:ext cx="182880" cy="182880"/>
          </a:xfrm>
          <a:prstGeom prst="rect">
            <a:avLst/>
          </a:prstGeom>
          <a:noFill/>
          <a:ln w="1270">
            <a:solidFill>
              <a:srgbClr val="AE73A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08270" y="3017256"/>
            <a:ext cx="182880" cy="182880"/>
          </a:xfrm>
          <a:prstGeom prst="sun">
            <a:avLst/>
          </a:prstGeom>
          <a:noFill/>
          <a:ln w="1270">
            <a:solidFill>
              <a:srgbClr val="03432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853990" y="3532168"/>
            <a:ext cx="182880" cy="182880"/>
          </a:xfrm>
          <a:prstGeom prst="triangle">
            <a:avLst/>
          </a:prstGeom>
          <a:noFill/>
          <a:ln w="1270">
            <a:solidFill>
              <a:srgbClr val="5B8B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50903" y="4125652"/>
            <a:ext cx="182880" cy="182880"/>
          </a:xfrm>
          <a:prstGeom prst="rect">
            <a:avLst/>
          </a:prstGeom>
          <a:noFill/>
          <a:ln w="1270">
            <a:solidFill>
              <a:srgbClr val="5FD6A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53543" y="886998"/>
            <a:ext cx="182880" cy="182880"/>
          </a:xfrm>
          <a:prstGeom prst="sun">
            <a:avLst/>
          </a:prstGeom>
          <a:noFill/>
          <a:ln w="1270">
            <a:solidFill>
              <a:srgbClr val="268E1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Graphic Design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basics of graphic design, from its definition and history to fundamental principles and tools.  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Graphic Design?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History of Graphic Design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Elements of Design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Software Overview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Process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Careers in Graphic Design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Resources for Learning More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48134" y="555985"/>
            <a:ext cx="182880" cy="182880"/>
          </a:xfrm>
          <a:prstGeom prst="rect">
            <a:avLst/>
          </a:prstGeom>
          <a:noFill/>
          <a:ln w="1270">
            <a:solidFill>
              <a:srgbClr val="4F08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03867" y="1669286"/>
            <a:ext cx="182880" cy="182880"/>
          </a:xfrm>
          <a:prstGeom prst="rect">
            <a:avLst/>
          </a:prstGeom>
          <a:noFill/>
          <a:ln w="1270">
            <a:solidFill>
              <a:srgbClr val="05025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19501" y="887419"/>
            <a:ext cx="182880" cy="182880"/>
          </a:xfrm>
          <a:prstGeom prst="triangle">
            <a:avLst/>
          </a:prstGeom>
          <a:noFill/>
          <a:ln w="1270">
            <a:solidFill>
              <a:srgbClr val="E339B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49326" y="941228"/>
            <a:ext cx="182880" cy="182880"/>
          </a:xfrm>
          <a:prstGeom prst="cube">
            <a:avLst/>
          </a:prstGeom>
          <a:noFill/>
          <a:ln w="1270">
            <a:solidFill>
              <a:srgbClr val="0E85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0770" y="3076843"/>
            <a:ext cx="182880" cy="182880"/>
          </a:xfrm>
          <a:prstGeom prst="rect">
            <a:avLst/>
          </a:prstGeom>
          <a:noFill/>
          <a:ln w="1270">
            <a:solidFill>
              <a:srgbClr val="17122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Adobe Photoshop (Brief)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Photoshop is excellent for: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 editing and retouching.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composites and digital art.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 web graphics.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with raster images (pixel-based).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7712" y="2582669"/>
            <a:ext cx="182880" cy="182880"/>
          </a:xfrm>
          <a:prstGeom prst="sun">
            <a:avLst/>
          </a:prstGeom>
          <a:noFill/>
          <a:ln w="1270">
            <a:solidFill>
              <a:srgbClr val="AAEA5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86223" y="1671335"/>
            <a:ext cx="182880" cy="182880"/>
          </a:xfrm>
          <a:prstGeom prst="triangle">
            <a:avLst/>
          </a:prstGeom>
          <a:noFill/>
          <a:ln w="1270">
            <a:solidFill>
              <a:srgbClr val="6156E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7865" y="586962"/>
            <a:ext cx="182880" cy="182880"/>
          </a:xfrm>
          <a:prstGeom prst="triangle">
            <a:avLst/>
          </a:prstGeom>
          <a:noFill/>
          <a:ln w="1270">
            <a:solidFill>
              <a:srgbClr val="B70E8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35275" y="1844967"/>
            <a:ext cx="182880" cy="182880"/>
          </a:xfrm>
          <a:prstGeom prst="triangle">
            <a:avLst/>
          </a:prstGeom>
          <a:noFill/>
          <a:ln w="1270">
            <a:solidFill>
              <a:srgbClr val="24BB8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81627" y="3544471"/>
            <a:ext cx="182880" cy="182880"/>
          </a:xfrm>
          <a:prstGeom prst="triangle">
            <a:avLst/>
          </a:prstGeom>
          <a:noFill/>
          <a:ln w="1270">
            <a:solidFill>
              <a:srgbClr val="5272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Adobe Illustrator (Brief)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Illustrator is perfect for: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logos and icons.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 illustrations and vector graphics.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scalable designs (no loss of quality when resizing).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with vector images (defined by mathematical equations).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07743" y="4139190"/>
            <a:ext cx="182880" cy="182880"/>
          </a:xfrm>
          <a:prstGeom prst="triangle">
            <a:avLst/>
          </a:prstGeom>
          <a:noFill/>
          <a:ln w="1270">
            <a:solidFill>
              <a:srgbClr val="BE8E2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16179" y="1947466"/>
            <a:ext cx="182880" cy="182880"/>
          </a:xfrm>
          <a:prstGeom prst="rect">
            <a:avLst/>
          </a:prstGeom>
          <a:noFill/>
          <a:ln w="1270">
            <a:solidFill>
              <a:srgbClr val="DAD3C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45136" y="2876848"/>
            <a:ext cx="182880" cy="182880"/>
          </a:xfrm>
          <a:prstGeom prst="rect">
            <a:avLst/>
          </a:prstGeom>
          <a:noFill/>
          <a:ln w="1270">
            <a:solidFill>
              <a:srgbClr val="101CD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33243" y="156170"/>
            <a:ext cx="182880" cy="182880"/>
          </a:xfrm>
          <a:prstGeom prst="rect">
            <a:avLst/>
          </a:prstGeom>
          <a:noFill/>
          <a:ln w="1270">
            <a:solidFill>
              <a:srgbClr val="CEC21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11463" y="2092695"/>
            <a:ext cx="182880" cy="182880"/>
          </a:xfrm>
          <a:prstGeom prst="cube">
            <a:avLst/>
          </a:prstGeom>
          <a:noFill/>
          <a:ln w="1270">
            <a:solidFill>
              <a:srgbClr val="1A42C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Adobe InDesign (Brief)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InDesign is ideal for: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multi-page documents (e.g., brochures, magazines, books).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Page layout and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with text and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Preparing files for print or digital publishing.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715924" y="672613"/>
            <a:ext cx="182880" cy="182880"/>
          </a:xfrm>
          <a:prstGeom prst="sun">
            <a:avLst/>
          </a:prstGeom>
          <a:noFill/>
          <a:ln w="1270">
            <a:solidFill>
              <a:srgbClr val="6973A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99660" y="2841878"/>
            <a:ext cx="182880" cy="182880"/>
          </a:xfrm>
          <a:prstGeom prst="rect">
            <a:avLst/>
          </a:prstGeom>
          <a:noFill/>
          <a:ln w="1270">
            <a:solidFill>
              <a:srgbClr val="071DE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08515" y="3005949"/>
            <a:ext cx="182880" cy="182880"/>
          </a:xfrm>
          <a:prstGeom prst="rect">
            <a:avLst/>
          </a:prstGeom>
          <a:noFill/>
          <a:ln w="1270">
            <a:solidFill>
              <a:srgbClr val="0E8EC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89107" y="863166"/>
            <a:ext cx="182880" cy="182880"/>
          </a:xfrm>
          <a:prstGeom prst="rect">
            <a:avLst/>
          </a:prstGeom>
          <a:noFill/>
          <a:ln w="1270">
            <a:solidFill>
              <a:srgbClr val="9A68B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98427" y="2548972"/>
            <a:ext cx="182880" cy="182880"/>
          </a:xfrm>
          <a:prstGeom prst="cube">
            <a:avLst/>
          </a:prstGeom>
          <a:noFill/>
          <a:ln w="1270">
            <a:solidFill>
              <a:srgbClr val="6B079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Design Process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typical design process involves these steps: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Briefing: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the client's needs and goals.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Gathering information and inspiration.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Conceptualization: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Brainstorming ideas and creating sketches.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Development: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Refining the design and creating mockups.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Presenting the design to the client.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Revision: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Making changes based on client feedback.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Finalization: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Preparing the final files for delivery.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18918" y="1596704"/>
            <a:ext cx="182880" cy="182880"/>
          </a:xfrm>
          <a:prstGeom prst="sun">
            <a:avLst/>
          </a:prstGeom>
          <a:noFill/>
          <a:ln w="1270">
            <a:solidFill>
              <a:srgbClr val="F39E7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27331" y="3062091"/>
            <a:ext cx="182880" cy="182880"/>
          </a:xfrm>
          <a:prstGeom prst="rect">
            <a:avLst/>
          </a:prstGeom>
          <a:noFill/>
          <a:ln w="1270">
            <a:solidFill>
              <a:srgbClr val="B2119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01039" y="486458"/>
            <a:ext cx="182880" cy="182880"/>
          </a:xfrm>
          <a:prstGeom prst="sun">
            <a:avLst/>
          </a:prstGeom>
          <a:noFill/>
          <a:ln w="1270">
            <a:solidFill>
              <a:srgbClr val="C1D15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79661" y="4443695"/>
            <a:ext cx="182880" cy="182880"/>
          </a:xfrm>
          <a:prstGeom prst="triangle">
            <a:avLst/>
          </a:prstGeom>
          <a:noFill/>
          <a:ln w="1270">
            <a:solidFill>
              <a:srgbClr val="A70A8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29718" y="471849"/>
            <a:ext cx="182880" cy="182880"/>
          </a:xfrm>
          <a:prstGeom prst="triangle">
            <a:avLst/>
          </a:prstGeom>
          <a:noFill/>
          <a:ln w="1270">
            <a:solidFill>
              <a:srgbClr val="8D317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Your Client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Before you start designing, ask these questions: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Who is the target audience?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the purpose of the design?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the desired message?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the budget?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the timeline?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99760" y="3947378"/>
            <a:ext cx="182880" cy="182880"/>
          </a:xfrm>
          <a:prstGeom prst="triangle">
            <a:avLst/>
          </a:prstGeom>
          <a:noFill/>
          <a:ln w="1270">
            <a:solidFill>
              <a:srgbClr val="5BF34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8795" y="935979"/>
            <a:ext cx="182880" cy="182880"/>
          </a:xfrm>
          <a:prstGeom prst="sun">
            <a:avLst/>
          </a:prstGeom>
          <a:noFill/>
          <a:ln w="1270">
            <a:solidFill>
              <a:srgbClr val="1ABA3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25933" y="3605761"/>
            <a:ext cx="182880" cy="182880"/>
          </a:xfrm>
          <a:prstGeom prst="cube">
            <a:avLst/>
          </a:prstGeom>
          <a:noFill/>
          <a:ln w="1270">
            <a:solidFill>
              <a:srgbClr val="0B1F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84771" y="2092061"/>
            <a:ext cx="182880" cy="182880"/>
          </a:xfrm>
          <a:prstGeom prst="cube">
            <a:avLst/>
          </a:prstGeom>
          <a:noFill/>
          <a:ln w="1270">
            <a:solidFill>
              <a:srgbClr val="A2994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92069" y="3615716"/>
            <a:ext cx="182880" cy="182880"/>
          </a:xfrm>
          <a:prstGeom prst="sun">
            <a:avLst/>
          </a:prstGeom>
          <a:noFill/>
          <a:ln w="1270">
            <a:solidFill>
              <a:srgbClr val="7771B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Finding Inspiration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Look for inspiration everywhere!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Websites like Dribbble, Behance, and Pinterest.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Magazines, books, and posters.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Nature and architecture.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Other designers' 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266406" y="4127863"/>
            <a:ext cx="182880" cy="182880"/>
          </a:xfrm>
          <a:prstGeom prst="rect">
            <a:avLst/>
          </a:prstGeom>
          <a:noFill/>
          <a:ln w="1270">
            <a:solidFill>
              <a:srgbClr val="068E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29284" y="128493"/>
            <a:ext cx="182880" cy="182880"/>
          </a:xfrm>
          <a:prstGeom prst="cube">
            <a:avLst/>
          </a:prstGeom>
          <a:noFill/>
          <a:ln w="1270">
            <a:solidFill>
              <a:srgbClr val="2931E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045" y="4186851"/>
            <a:ext cx="182880" cy="182880"/>
          </a:xfrm>
          <a:prstGeom prst="sun">
            <a:avLst/>
          </a:prstGeom>
          <a:noFill/>
          <a:ln w="1270">
            <a:solidFill>
              <a:srgbClr val="9C834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46201" y="2436097"/>
            <a:ext cx="182880" cy="182880"/>
          </a:xfrm>
          <a:prstGeom prst="cube">
            <a:avLst/>
          </a:prstGeom>
          <a:noFill/>
          <a:ln w="1270">
            <a:solidFill>
              <a:srgbClr val="CD5E9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40709" y="1795703"/>
            <a:ext cx="182880" cy="182880"/>
          </a:xfrm>
          <a:prstGeom prst="sun">
            <a:avLst/>
          </a:prstGeom>
          <a:noFill/>
          <a:ln w="1270">
            <a:solidFill>
              <a:srgbClr val="BB05A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 Mood Board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mood board helps visualize the design direction: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Collect images, colors, fonts, and textures that inspire you.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Arrange them in a visually appealing way.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it as a reference throughout the design process.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98399" y="3385375"/>
            <a:ext cx="182880" cy="182880"/>
          </a:xfrm>
          <a:prstGeom prst="cube">
            <a:avLst/>
          </a:prstGeom>
          <a:noFill/>
          <a:ln w="1270">
            <a:solidFill>
              <a:srgbClr val="90808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77831" y="774627"/>
            <a:ext cx="182880" cy="182880"/>
          </a:xfrm>
          <a:prstGeom prst="rect">
            <a:avLst/>
          </a:prstGeom>
          <a:noFill/>
          <a:ln w="1270">
            <a:solidFill>
              <a:srgbClr val="33B7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49570" y="2554897"/>
            <a:ext cx="182880" cy="182880"/>
          </a:xfrm>
          <a:prstGeom prst="triangle">
            <a:avLst/>
          </a:prstGeom>
          <a:noFill/>
          <a:ln w="1270">
            <a:solidFill>
              <a:srgbClr val="FBCF7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0710" y="946316"/>
            <a:ext cx="182880" cy="182880"/>
          </a:xfrm>
          <a:prstGeom prst="sun">
            <a:avLst/>
          </a:prstGeom>
          <a:noFill/>
          <a:ln w="1270">
            <a:solidFill>
              <a:srgbClr val="C2FBC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52265" y="119061"/>
            <a:ext cx="182880" cy="182880"/>
          </a:xfrm>
          <a:prstGeom prst="cube">
            <a:avLst/>
          </a:prstGeom>
          <a:noFill/>
          <a:ln w="1270">
            <a:solidFill>
              <a:srgbClr val="ADAB2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Sketching and Wireframing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Before diving into software, sketch your ideas: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Sketching helps you explore different concepts quickly.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Wireframing is a basic outline of the design's layout.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functionality and information hierarchy.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554835" y="1324806"/>
            <a:ext cx="182880" cy="182880"/>
          </a:xfrm>
          <a:prstGeom prst="cube">
            <a:avLst/>
          </a:prstGeom>
          <a:noFill/>
          <a:ln w="1270">
            <a:solidFill>
              <a:srgbClr val="14201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0470" y="2031742"/>
            <a:ext cx="182880" cy="182880"/>
          </a:xfrm>
          <a:prstGeom prst="cube">
            <a:avLst/>
          </a:prstGeom>
          <a:noFill/>
          <a:ln w="1270">
            <a:solidFill>
              <a:srgbClr val="5276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16674" y="1727143"/>
            <a:ext cx="182880" cy="182880"/>
          </a:xfrm>
          <a:prstGeom prst="rect">
            <a:avLst/>
          </a:prstGeom>
          <a:noFill/>
          <a:ln w="1270">
            <a:solidFill>
              <a:srgbClr val="999DB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90531" y="3189105"/>
            <a:ext cx="182880" cy="182880"/>
          </a:xfrm>
          <a:prstGeom prst="rect">
            <a:avLst/>
          </a:prstGeom>
          <a:noFill/>
          <a:ln w="1270">
            <a:solidFill>
              <a:srgbClr val="EE026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52207" y="711465"/>
            <a:ext cx="182880" cy="182880"/>
          </a:xfrm>
          <a:prstGeom prst="sun">
            <a:avLst/>
          </a:prstGeom>
          <a:noFill/>
          <a:ln w="1270">
            <a:solidFill>
              <a:srgbClr val="55DE6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Careers in Graphic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Possible career paths: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 Designer: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Creates visual concepts for various media.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Designer: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Designs websites and web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UI/UX Designer: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Focuses on user interface and user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Identity Designer: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Develops visual identities for companies.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Graphics Designer: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Creates animated graphics.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3035" y="523743"/>
            <a:ext cx="182880" cy="182880"/>
          </a:xfrm>
          <a:prstGeom prst="sun">
            <a:avLst/>
          </a:prstGeom>
          <a:noFill/>
          <a:ln w="1270">
            <a:solidFill>
              <a:srgbClr val="E24C3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64597" y="2283035"/>
            <a:ext cx="182880" cy="182880"/>
          </a:xfrm>
          <a:prstGeom prst="cube">
            <a:avLst/>
          </a:prstGeom>
          <a:noFill/>
          <a:ln w="1270">
            <a:solidFill>
              <a:srgbClr val="44C7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13686" y="3248130"/>
            <a:ext cx="182880" cy="182880"/>
          </a:xfrm>
          <a:prstGeom prst="rect">
            <a:avLst/>
          </a:prstGeom>
          <a:noFill/>
          <a:ln w="1270">
            <a:solidFill>
              <a:srgbClr val="F6008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94397" y="3642227"/>
            <a:ext cx="182880" cy="182880"/>
          </a:xfrm>
          <a:prstGeom prst="triangle">
            <a:avLst/>
          </a:prstGeom>
          <a:noFill/>
          <a:ln w="1270">
            <a:solidFill>
              <a:srgbClr val="65C92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16894" y="2293014"/>
            <a:ext cx="182880" cy="182880"/>
          </a:xfrm>
          <a:prstGeom prst="rect">
            <a:avLst/>
          </a:prstGeom>
          <a:noFill/>
          <a:ln w="1270">
            <a:solidFill>
              <a:srgbClr val="9A7D2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Your Portfolio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portfolio is your key to landing a job: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Showcase your best 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Include a variety of projects.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 your work professionally.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updated.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786286" y="2386672"/>
            <a:ext cx="182880" cy="182880"/>
          </a:xfrm>
          <a:prstGeom prst="rect">
            <a:avLst/>
          </a:prstGeom>
          <a:noFill/>
          <a:ln w="1270">
            <a:solidFill>
              <a:srgbClr val="CDE11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5102" y="2090553"/>
            <a:ext cx="182880" cy="182880"/>
          </a:xfrm>
          <a:prstGeom prst="cube">
            <a:avLst/>
          </a:prstGeom>
          <a:noFill/>
          <a:ln w="1270">
            <a:solidFill>
              <a:srgbClr val="AD22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42811" y="1795425"/>
            <a:ext cx="182880" cy="182880"/>
          </a:xfrm>
          <a:prstGeom prst="triangle">
            <a:avLst/>
          </a:prstGeom>
          <a:noFill/>
          <a:ln w="1270">
            <a:solidFill>
              <a:srgbClr val="02CC4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33062" y="2488018"/>
            <a:ext cx="182880" cy="182880"/>
          </a:xfrm>
          <a:prstGeom prst="triangle">
            <a:avLst/>
          </a:prstGeom>
          <a:noFill/>
          <a:ln w="1270">
            <a:solidFill>
              <a:srgbClr val="E0542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11579" y="328509"/>
            <a:ext cx="182880" cy="182880"/>
          </a:xfrm>
          <a:prstGeom prst="cube">
            <a:avLst/>
          </a:prstGeom>
          <a:noFill/>
          <a:ln w="1270">
            <a:solidFill>
              <a:srgbClr val="CB59B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Graphic Design?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 design is the art of visual communication through the use of typography, imagery, color, and form. It's about: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Solving problems visually.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Communicating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aesthetic and functional designs.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Conveying a message to a specific audience.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158955" y="2679070"/>
            <a:ext cx="182880" cy="182880"/>
          </a:xfrm>
          <a:prstGeom prst="triangle">
            <a:avLst/>
          </a:prstGeom>
          <a:noFill/>
          <a:ln w="1270">
            <a:solidFill>
              <a:srgbClr val="4FEE5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05522" y="1277973"/>
            <a:ext cx="182880" cy="182880"/>
          </a:xfrm>
          <a:prstGeom prst="rect">
            <a:avLst/>
          </a:prstGeom>
          <a:noFill/>
          <a:ln w="1270">
            <a:solidFill>
              <a:srgbClr val="B43A0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26865" y="3114456"/>
            <a:ext cx="182880" cy="182880"/>
          </a:xfrm>
          <a:prstGeom prst="cube">
            <a:avLst/>
          </a:prstGeom>
          <a:noFill/>
          <a:ln w="1270">
            <a:solidFill>
              <a:srgbClr val="713FE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81707" y="1485789"/>
            <a:ext cx="182880" cy="182880"/>
          </a:xfrm>
          <a:prstGeom prst="rect">
            <a:avLst/>
          </a:prstGeom>
          <a:noFill/>
          <a:ln w="1270">
            <a:solidFill>
              <a:srgbClr val="6D426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74473" y="1739806"/>
            <a:ext cx="182880" cy="182880"/>
          </a:xfrm>
          <a:prstGeom prst="rect">
            <a:avLst/>
          </a:prstGeom>
          <a:noFill/>
          <a:ln w="1270">
            <a:solidFill>
              <a:srgbClr val="06A2B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Resources for Learning More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Continue your design education: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Udemy, Skillshare.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Blogs: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Creative Bloq, Smashing Magazine.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Elements of Graphic Design by Kimberly Elam,  Grid Systems in Graphic Design by Josef Müller-Brockmann.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Tutorials: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YouTube, Adobe Learn.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39555" y="694474"/>
            <a:ext cx="182880" cy="182880"/>
          </a:xfrm>
          <a:prstGeom prst="triangle">
            <a:avLst/>
          </a:prstGeom>
          <a:noFill/>
          <a:ln w="1270">
            <a:solidFill>
              <a:srgbClr val="C1FD0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91714" y="4140630"/>
            <a:ext cx="182880" cy="182880"/>
          </a:xfrm>
          <a:prstGeom prst="sun">
            <a:avLst/>
          </a:prstGeom>
          <a:noFill/>
          <a:ln w="1270">
            <a:solidFill>
              <a:srgbClr val="70C3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46231" y="2282103"/>
            <a:ext cx="182880" cy="182880"/>
          </a:xfrm>
          <a:prstGeom prst="sun">
            <a:avLst/>
          </a:prstGeom>
          <a:noFill/>
          <a:ln w="1270">
            <a:solidFill>
              <a:srgbClr val="71631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96426" y="4554646"/>
            <a:ext cx="182880" cy="182880"/>
          </a:xfrm>
          <a:prstGeom prst="sun">
            <a:avLst/>
          </a:prstGeom>
          <a:noFill/>
          <a:ln w="1270">
            <a:solidFill>
              <a:srgbClr val="BEA0C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04525" y="1285215"/>
            <a:ext cx="182880" cy="182880"/>
          </a:xfrm>
          <a:prstGeom prst="cube">
            <a:avLst/>
          </a:prstGeom>
          <a:noFill/>
          <a:ln w="1270">
            <a:solidFill>
              <a:srgbClr val="F92C1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Up-to-Date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 design is constantly evolving: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design trends.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new techniques and tools.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design conferences and workshops.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Never stop learning!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305200" y="115727"/>
            <a:ext cx="182880" cy="182880"/>
          </a:xfrm>
          <a:prstGeom prst="triangle">
            <a:avLst/>
          </a:prstGeom>
          <a:noFill/>
          <a:ln w="1270">
            <a:solidFill>
              <a:srgbClr val="8008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17230" y="3322466"/>
            <a:ext cx="182880" cy="182880"/>
          </a:xfrm>
          <a:prstGeom prst="triangle">
            <a:avLst/>
          </a:prstGeom>
          <a:noFill/>
          <a:ln w="1270">
            <a:solidFill>
              <a:srgbClr val="C9A4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47834" y="4245766"/>
            <a:ext cx="182880" cy="182880"/>
          </a:xfrm>
          <a:prstGeom prst="sun">
            <a:avLst/>
          </a:prstGeom>
          <a:noFill/>
          <a:ln w="1270">
            <a:solidFill>
              <a:srgbClr val="BB9AA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24499" y="4418441"/>
            <a:ext cx="182880" cy="182880"/>
          </a:xfrm>
          <a:prstGeom prst="rect">
            <a:avLst/>
          </a:prstGeom>
          <a:noFill/>
          <a:ln w="1270">
            <a:solidFill>
              <a:srgbClr val="283CE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1271" y="1691972"/>
            <a:ext cx="182880" cy="182880"/>
          </a:xfrm>
          <a:prstGeom prst="sun">
            <a:avLst/>
          </a:prstGeom>
          <a:noFill/>
          <a:ln w="1270">
            <a:solidFill>
              <a:srgbClr val="47F2B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Graphic Design Ethics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ethical implications in your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misleading or deceptive designs.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Respect copyright and intellectual property.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for accessibility.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mindful of cultural sensitivity.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703180" y="2252607"/>
            <a:ext cx="182880" cy="182880"/>
          </a:xfrm>
          <a:prstGeom prst="triangle">
            <a:avLst/>
          </a:prstGeom>
          <a:noFill/>
          <a:ln w="1270">
            <a:solidFill>
              <a:srgbClr val="4E0A0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24345" y="1891259"/>
            <a:ext cx="182880" cy="182880"/>
          </a:xfrm>
          <a:prstGeom prst="cube">
            <a:avLst/>
          </a:prstGeom>
          <a:noFill/>
          <a:ln w="1270">
            <a:solidFill>
              <a:srgbClr val="390C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74270" y="4518032"/>
            <a:ext cx="182880" cy="182880"/>
          </a:xfrm>
          <a:prstGeom prst="cube">
            <a:avLst/>
          </a:prstGeom>
          <a:noFill/>
          <a:ln w="1270">
            <a:solidFill>
              <a:srgbClr val="FB79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07184" y="2543095"/>
            <a:ext cx="182880" cy="182880"/>
          </a:xfrm>
          <a:prstGeom prst="cube">
            <a:avLst/>
          </a:prstGeom>
          <a:noFill/>
          <a:ln w="1270">
            <a:solidFill>
              <a:srgbClr val="5305A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5611" y="3591704"/>
            <a:ext cx="182880" cy="182880"/>
          </a:xfrm>
          <a:prstGeom prst="cube">
            <a:avLst/>
          </a:prstGeom>
          <a:noFill/>
          <a:ln w="1270">
            <a:solidFill>
              <a:srgbClr val="28DC2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Designing for Accessibility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Making designs usable for everyone: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sufficient color contrast.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alternative text for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clear and concise language.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font size and readability.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75149" y="4298630"/>
            <a:ext cx="182880" cy="182880"/>
          </a:xfrm>
          <a:prstGeom prst="sun">
            <a:avLst/>
          </a:prstGeom>
          <a:noFill/>
          <a:ln w="1270">
            <a:solidFill>
              <a:srgbClr val="A2D7C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30418" y="1044446"/>
            <a:ext cx="182880" cy="182880"/>
          </a:xfrm>
          <a:prstGeom prst="cube">
            <a:avLst/>
          </a:prstGeom>
          <a:noFill/>
          <a:ln w="1270">
            <a:solidFill>
              <a:srgbClr val="91A6E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30370" y="1770175"/>
            <a:ext cx="182880" cy="182880"/>
          </a:xfrm>
          <a:prstGeom prst="rect">
            <a:avLst/>
          </a:prstGeom>
          <a:noFill/>
          <a:ln w="1270">
            <a:solidFill>
              <a:srgbClr val="634FB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75721" y="4245116"/>
            <a:ext cx="182880" cy="182880"/>
          </a:xfrm>
          <a:prstGeom prst="rect">
            <a:avLst/>
          </a:prstGeom>
          <a:noFill/>
          <a:ln w="1270">
            <a:solidFill>
              <a:srgbClr val="58769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7608" y="2848134"/>
            <a:ext cx="182880" cy="182880"/>
          </a:xfrm>
          <a:prstGeom prst="rect">
            <a:avLst/>
          </a:prstGeom>
          <a:noFill/>
          <a:ln w="1270">
            <a:solidFill>
              <a:srgbClr val="DFBC7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 Thoughts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 design is a powerful tool. Use it wisely and creatively! Practice, experiment, and never be afraid to try new things.  Thank you!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19895" y="2674922"/>
            <a:ext cx="182880" cy="182880"/>
          </a:xfrm>
          <a:prstGeom prst="rect">
            <a:avLst/>
          </a:prstGeom>
          <a:noFill/>
          <a:ln w="1270">
            <a:solidFill>
              <a:srgbClr val="C46AE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71078" y="1149623"/>
            <a:ext cx="182880" cy="182880"/>
          </a:xfrm>
          <a:prstGeom prst="triangle">
            <a:avLst/>
          </a:prstGeom>
          <a:noFill/>
          <a:ln w="1270">
            <a:solidFill>
              <a:srgbClr val="B1CAC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78981" y="557972"/>
            <a:ext cx="182880" cy="182880"/>
          </a:xfrm>
          <a:prstGeom prst="rect">
            <a:avLst/>
          </a:prstGeom>
          <a:noFill/>
          <a:ln w="1270">
            <a:solidFill>
              <a:srgbClr val="53FE2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72939" y="2833409"/>
            <a:ext cx="182880" cy="182880"/>
          </a:xfrm>
          <a:prstGeom prst="cube">
            <a:avLst/>
          </a:prstGeom>
          <a:noFill/>
          <a:ln w="1270">
            <a:solidFill>
              <a:srgbClr val="7E54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60409" y="4493805"/>
            <a:ext cx="182880" cy="182880"/>
          </a:xfrm>
          <a:prstGeom prst="triangle">
            <a:avLst/>
          </a:prstGeom>
          <a:noFill/>
          <a:ln w="1270">
            <a:solidFill>
              <a:srgbClr val="FE9ED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History of Graphic Design (Briefly)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 design has evolved throughout history: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Early 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Cave paintings, hieroglyphs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Printing Press (1440s):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Revolutionized mass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Industrial Revolution: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Rise of advertising and commercial art.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Modernism (early 20th century):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Emphasis on simplicity and functionality.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Computers and software transform the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17360" y="2174682"/>
            <a:ext cx="182880" cy="182880"/>
          </a:xfrm>
          <a:prstGeom prst="sun">
            <a:avLst/>
          </a:prstGeom>
          <a:noFill/>
          <a:ln w="1270">
            <a:solidFill>
              <a:srgbClr val="C551C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48621" y="3626812"/>
            <a:ext cx="182880" cy="182880"/>
          </a:xfrm>
          <a:prstGeom prst="triangle">
            <a:avLst/>
          </a:prstGeom>
          <a:noFill/>
          <a:ln w="1270">
            <a:solidFill>
              <a:srgbClr val="5CEB9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9146" y="126131"/>
            <a:ext cx="182880" cy="182880"/>
          </a:xfrm>
          <a:prstGeom prst="rect">
            <a:avLst/>
          </a:prstGeom>
          <a:noFill/>
          <a:ln w="1270">
            <a:solidFill>
              <a:srgbClr val="E22D6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9165" y="2076289"/>
            <a:ext cx="182880" cy="182880"/>
          </a:xfrm>
          <a:prstGeom prst="rect">
            <a:avLst/>
          </a:prstGeom>
          <a:noFill/>
          <a:ln w="1270">
            <a:solidFill>
              <a:srgbClr val="09A3C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31502" y="480989"/>
            <a:ext cx="182880" cy="182880"/>
          </a:xfrm>
          <a:prstGeom prst="triangle">
            <a:avLst/>
          </a:prstGeom>
          <a:noFill/>
          <a:ln w="1270">
            <a:solidFill>
              <a:srgbClr val="90910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 of Graphic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principles guide effective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Balance: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 equilibrium.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Contrast: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visual interest and hierarchy.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Emphasis: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Highlighting key elements.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Proportion: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relationship between sizes and scales.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Creating a cohesive and harmonious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Rhythm: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Creating visual movement.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9906" y="4495063"/>
            <a:ext cx="182880" cy="182880"/>
          </a:xfrm>
          <a:prstGeom prst="cube">
            <a:avLst/>
          </a:prstGeom>
          <a:noFill/>
          <a:ln w="1270">
            <a:solidFill>
              <a:srgbClr val="72FC9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39797" y="1589684"/>
            <a:ext cx="182880" cy="182880"/>
          </a:xfrm>
          <a:prstGeom prst="cube">
            <a:avLst/>
          </a:prstGeom>
          <a:noFill/>
          <a:ln w="1270">
            <a:solidFill>
              <a:srgbClr val="5A167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9380" y="4167539"/>
            <a:ext cx="182880" cy="182880"/>
          </a:xfrm>
          <a:prstGeom prst="triangle">
            <a:avLst/>
          </a:prstGeom>
          <a:noFill/>
          <a:ln w="1270">
            <a:solidFill>
              <a:srgbClr val="C46A2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43657" y="3049050"/>
            <a:ext cx="182880" cy="182880"/>
          </a:xfrm>
          <a:prstGeom prst="cube">
            <a:avLst/>
          </a:prstGeom>
          <a:noFill/>
          <a:ln w="1270">
            <a:solidFill>
              <a:srgbClr val="8C672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54362" y="793364"/>
            <a:ext cx="182880" cy="182880"/>
          </a:xfrm>
          <a:prstGeom prst="rect">
            <a:avLst/>
          </a:prstGeom>
          <a:noFill/>
          <a:ln w="1270">
            <a:solidFill>
              <a:srgbClr val="376E4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Elements of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are the building blocks of any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mark connecting two points.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two-dimensional enclosed area.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Hue, saturation, and value.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surface quality of an object.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Space: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area around and between elements.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art of selecting and arranging type.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266945" y="3615015"/>
            <a:ext cx="182880" cy="182880"/>
          </a:xfrm>
          <a:prstGeom prst="triangle">
            <a:avLst/>
          </a:prstGeom>
          <a:noFill/>
          <a:ln w="1270">
            <a:solidFill>
              <a:srgbClr val="06DD7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02892" y="2457294"/>
            <a:ext cx="182880" cy="182880"/>
          </a:xfrm>
          <a:prstGeom prst="cube">
            <a:avLst/>
          </a:prstGeom>
          <a:noFill/>
          <a:ln w="1270">
            <a:solidFill>
              <a:srgbClr val="36CEA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1710" y="1502367"/>
            <a:ext cx="182880" cy="182880"/>
          </a:xfrm>
          <a:prstGeom prst="sun">
            <a:avLst/>
          </a:prstGeom>
          <a:noFill/>
          <a:ln w="1270">
            <a:solidFill>
              <a:srgbClr val="9BD3C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80578" y="4521125"/>
            <a:ext cx="182880" cy="182880"/>
          </a:xfrm>
          <a:prstGeom prst="rect">
            <a:avLst/>
          </a:prstGeom>
          <a:noFill/>
          <a:ln w="1270">
            <a:solidFill>
              <a:srgbClr val="73864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92318" y="3141533"/>
            <a:ext cx="182880" cy="182880"/>
          </a:xfrm>
          <a:prstGeom prst="rect">
            <a:avLst/>
          </a:prstGeom>
          <a:noFill/>
          <a:ln w="1270">
            <a:solidFill>
              <a:srgbClr val="E2CCE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Color Theory Basics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color is crucial: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Primary Colors: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Red, Yellow, Blue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Secondary Colors: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Orange, Green, Violet (mixing primary colors)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Tertiary Colors: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Mixing primary and secondary colors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Harmonies: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Complementary, analogous, triadic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Psychology: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Understanding how colors evoke emotions.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95432" y="3123628"/>
            <a:ext cx="182880" cy="182880"/>
          </a:xfrm>
          <a:prstGeom prst="triangle">
            <a:avLst/>
          </a:prstGeom>
          <a:noFill/>
          <a:ln w="1270">
            <a:solidFill>
              <a:srgbClr val="36F9A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36696" y="3365149"/>
            <a:ext cx="182880" cy="182880"/>
          </a:xfrm>
          <a:prstGeom prst="rect">
            <a:avLst/>
          </a:prstGeom>
          <a:noFill/>
          <a:ln w="1270">
            <a:solidFill>
              <a:srgbClr val="DA43D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28673" y="2844307"/>
            <a:ext cx="182880" cy="182880"/>
          </a:xfrm>
          <a:prstGeom prst="triangle">
            <a:avLst/>
          </a:prstGeom>
          <a:noFill/>
          <a:ln w="1270">
            <a:solidFill>
              <a:srgbClr val="3D8C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58753" y="2963144"/>
            <a:ext cx="182880" cy="182880"/>
          </a:xfrm>
          <a:prstGeom prst="triangle">
            <a:avLst/>
          </a:prstGeom>
          <a:noFill/>
          <a:ln w="1270">
            <a:solidFill>
              <a:srgbClr val="3AC80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08175" y="2035522"/>
            <a:ext cx="182880" cy="182880"/>
          </a:xfrm>
          <a:prstGeom prst="cube">
            <a:avLst/>
          </a:prstGeom>
          <a:noFill/>
          <a:ln w="1270">
            <a:solidFill>
              <a:srgbClr val="6933A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Typography Fundamentals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and using fonts effectively: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Serif Fonts: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Have small strokes (serifs) at the end of letters. (e.g., Times New Roman)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Sans-Serif Fonts: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Lack serifs. (e.g., Arial)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Pairing: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Combining different fonts for visual interest.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Hierarchy: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different sizes and weights to guide the reader.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Choosing fonts that are easy to read.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37768" y="881260"/>
            <a:ext cx="182880" cy="182880"/>
          </a:xfrm>
          <a:prstGeom prst="triangle">
            <a:avLst/>
          </a:prstGeom>
          <a:noFill/>
          <a:ln w="1270">
            <a:solidFill>
              <a:srgbClr val="66E15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01378" y="1947683"/>
            <a:ext cx="182880" cy="182880"/>
          </a:xfrm>
          <a:prstGeom prst="sun">
            <a:avLst/>
          </a:prstGeom>
          <a:noFill/>
          <a:ln w="1270">
            <a:solidFill>
              <a:srgbClr val="5447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86111" y="3915498"/>
            <a:ext cx="182880" cy="182880"/>
          </a:xfrm>
          <a:prstGeom prst="triangle">
            <a:avLst/>
          </a:prstGeom>
          <a:noFill/>
          <a:ln w="1270">
            <a:solidFill>
              <a:srgbClr val="2F483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40542" y="334680"/>
            <a:ext cx="182880" cy="182880"/>
          </a:xfrm>
          <a:prstGeom prst="cube">
            <a:avLst/>
          </a:prstGeom>
          <a:noFill/>
          <a:ln w="1270">
            <a:solidFill>
              <a:srgbClr val="D4116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51269" y="3258918"/>
            <a:ext cx="182880" cy="182880"/>
          </a:xfrm>
          <a:prstGeom prst="sun">
            <a:avLst/>
          </a:prstGeom>
          <a:noFill/>
          <a:ln w="1270">
            <a:solidFill>
              <a:srgbClr val="E76DC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Importance of White Space (Negative Space)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underestimate the power of emptiness!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White space is the empty area around elements.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improves readability and clarity.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creates a cleaner and more professional look.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helps to emphasize key elements.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43865" y="4238145"/>
            <a:ext cx="182880" cy="182880"/>
          </a:xfrm>
          <a:prstGeom prst="triangle">
            <a:avLst/>
          </a:prstGeom>
          <a:noFill/>
          <a:ln w="1270">
            <a:solidFill>
              <a:srgbClr val="2B66D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18253" y="492906"/>
            <a:ext cx="182880" cy="182880"/>
          </a:xfrm>
          <a:prstGeom prst="sun">
            <a:avLst/>
          </a:prstGeom>
          <a:noFill/>
          <a:ln w="1270">
            <a:solidFill>
              <a:srgbClr val="28B61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55525" y="1065531"/>
            <a:ext cx="182880" cy="182880"/>
          </a:xfrm>
          <a:prstGeom prst="triangle">
            <a:avLst/>
          </a:prstGeom>
          <a:noFill/>
          <a:ln w="1270">
            <a:solidFill>
              <a:srgbClr val="1704C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66047" y="3791841"/>
            <a:ext cx="182880" cy="182880"/>
          </a:xfrm>
          <a:prstGeom prst="cube">
            <a:avLst/>
          </a:prstGeom>
          <a:noFill/>
          <a:ln w="1270">
            <a:solidFill>
              <a:srgbClr val="21F1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14232" y="2469062"/>
            <a:ext cx="182880" cy="182880"/>
          </a:xfrm>
          <a:prstGeom prst="sun">
            <a:avLst/>
          </a:prstGeom>
          <a:noFill/>
          <a:ln w="1270">
            <a:solidFill>
              <a:srgbClr val="EA45B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Software Overview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tools used by graphic designers: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Photoshop: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Image editing and manipulation.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Illustrator: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Vector graphics creation.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InDesign: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Page layout and design (for print and digital).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Canva: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User-friendly online design tool for beginners.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Sketch: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User interface (UI) design (primarily for Mac).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2025-02-24T09:26:17Z</dcterms:created>
  <dcterms:modified xsi:type="dcterms:W3CDTF">2025-02-24T09:26:17Z</dcterms:modified>
</cp:coreProperties>
</file>