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5261749" y="3845408"/>
            <a:ext cx="182880" cy="182880"/>
          </a:xfrm>
          <a:prstGeom prst="triangle">
            <a:avLst/>
          </a:prstGeom>
          <a:noFill/>
          <a:ln w="1270">
            <a:solidFill>
              <a:srgbClr val="0685A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479056" y="4211711"/>
            <a:ext cx="182880" cy="182880"/>
          </a:xfrm>
          <a:prstGeom prst="sun">
            <a:avLst/>
          </a:prstGeom>
          <a:noFill/>
          <a:ln w="1270">
            <a:solidFill>
              <a:srgbClr val="C9FEA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283" y="608131"/>
            <a:ext cx="182880" cy="182880"/>
          </a:xfrm>
          <a:prstGeom prst="rect">
            <a:avLst/>
          </a:prstGeom>
          <a:noFill/>
          <a:ln w="1270">
            <a:solidFill>
              <a:srgbClr val="15000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34738" y="3056082"/>
            <a:ext cx="182880" cy="182880"/>
          </a:xfrm>
          <a:prstGeom prst="rect">
            <a:avLst/>
          </a:prstGeom>
          <a:noFill/>
          <a:ln w="1270">
            <a:solidFill>
              <a:srgbClr val="D8947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65021" y="1731766"/>
            <a:ext cx="182880" cy="182880"/>
          </a:xfrm>
          <a:prstGeom prst="triangle">
            <a:avLst/>
          </a:prstGeom>
          <a:noFill/>
          <a:ln w="1270">
            <a:solidFill>
              <a:srgbClr val="9DE8E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to Motion Graphics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Motion Graphics?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Why is it important?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 &amp; Techniques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&amp; Tools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 &amp; Inspiration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Getting Started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483742" y="2486490"/>
            <a:ext cx="182880" cy="182880"/>
          </a:xfrm>
          <a:prstGeom prst="triangle">
            <a:avLst/>
          </a:prstGeom>
          <a:noFill/>
          <a:ln w="1270">
            <a:solidFill>
              <a:srgbClr val="73F7C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446" y="889504"/>
            <a:ext cx="182880" cy="182880"/>
          </a:xfrm>
          <a:prstGeom prst="triangle">
            <a:avLst/>
          </a:prstGeom>
          <a:noFill/>
          <a:ln w="1270">
            <a:solidFill>
              <a:srgbClr val="C2A1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83925" y="1623642"/>
            <a:ext cx="182880" cy="182880"/>
          </a:xfrm>
          <a:prstGeom prst="sun">
            <a:avLst/>
          </a:prstGeom>
          <a:noFill/>
          <a:ln w="1270">
            <a:solidFill>
              <a:srgbClr val="054EE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645759" y="3330660"/>
            <a:ext cx="182880" cy="182880"/>
          </a:xfrm>
          <a:prstGeom prst="triangle">
            <a:avLst/>
          </a:prstGeom>
          <a:noFill/>
          <a:ln w="1270">
            <a:solidFill>
              <a:srgbClr val="24676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29350" y="1609826"/>
            <a:ext cx="182880" cy="182880"/>
          </a:xfrm>
          <a:prstGeom prst="cube">
            <a:avLst/>
          </a:prstGeom>
          <a:noFill/>
          <a:ln w="1270">
            <a:solidFill>
              <a:srgbClr val="A1C2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Software: Alternative Options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While After Effects is the leader, consider these: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Cinema 4D: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Powerful for 3D motion graphics (can be used with After Effects).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Blender: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and open-source 3D software (also good for motion graphics).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Apple Motion: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Good for beginners, more user-friendly than After Effects.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Other options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Natron, Davinci Resolve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51248" y="2716212"/>
            <a:ext cx="182880" cy="182880"/>
          </a:xfrm>
          <a:prstGeom prst="rect">
            <a:avLst/>
          </a:prstGeom>
          <a:noFill/>
          <a:ln w="1270">
            <a:solidFill>
              <a:srgbClr val="2A0CC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33298" y="669115"/>
            <a:ext cx="182880" cy="182880"/>
          </a:xfrm>
          <a:prstGeom prst="cube">
            <a:avLst/>
          </a:prstGeom>
          <a:noFill/>
          <a:ln w="1270">
            <a:solidFill>
              <a:srgbClr val="CF7E3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07873" y="2751870"/>
            <a:ext cx="182880" cy="182880"/>
          </a:xfrm>
          <a:prstGeom prst="cube">
            <a:avLst/>
          </a:prstGeom>
          <a:noFill/>
          <a:ln w="1270">
            <a:solidFill>
              <a:srgbClr val="C4096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773173" y="287816"/>
            <a:ext cx="182880" cy="182880"/>
          </a:xfrm>
          <a:prstGeom prst="rect">
            <a:avLst/>
          </a:prstGeom>
          <a:noFill/>
          <a:ln w="1270">
            <a:solidFill>
              <a:srgbClr val="B5D89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14459" y="4399276"/>
            <a:ext cx="182880" cy="182880"/>
          </a:xfrm>
          <a:prstGeom prst="cube">
            <a:avLst/>
          </a:prstGeom>
          <a:noFill/>
          <a:ln w="1270">
            <a:solidFill>
              <a:srgbClr val="C2DAC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Essential Skills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 succeed in motion graphics, you'll need: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Graphic Design Fundamentals: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composition, color theory, typography.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Animation Principles: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Timing, spacing, easing,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Proficiency: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Mastering your chosen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Creativity &amp; Storytelling: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Thinking visually and communicating effectively.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10222" y="2300127"/>
            <a:ext cx="182880" cy="182880"/>
          </a:xfrm>
          <a:prstGeom prst="triangle">
            <a:avLst/>
          </a:prstGeom>
          <a:noFill/>
          <a:ln w="1270">
            <a:solidFill>
              <a:srgbClr val="DF326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54212" y="3857379"/>
            <a:ext cx="182880" cy="182880"/>
          </a:xfrm>
          <a:prstGeom prst="sun">
            <a:avLst/>
          </a:prstGeom>
          <a:noFill/>
          <a:ln w="1270">
            <a:solidFill>
              <a:srgbClr val="C5C0B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2712" y="3278808"/>
            <a:ext cx="182880" cy="182880"/>
          </a:xfrm>
          <a:prstGeom prst="rect">
            <a:avLst/>
          </a:prstGeom>
          <a:noFill/>
          <a:ln w="1270">
            <a:solidFill>
              <a:srgbClr val="3A29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47702" y="2749542"/>
            <a:ext cx="182880" cy="182880"/>
          </a:xfrm>
          <a:prstGeom prst="rect">
            <a:avLst/>
          </a:prstGeom>
          <a:noFill/>
          <a:ln w="1270">
            <a:solidFill>
              <a:srgbClr val="A777A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341916" y="2308647"/>
            <a:ext cx="182880" cy="182880"/>
          </a:xfrm>
          <a:prstGeom prst="cube">
            <a:avLst/>
          </a:prstGeom>
          <a:noFill/>
          <a:ln w="1270">
            <a:solidFill>
              <a:srgbClr val="3A9B8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Techniques: Keyframing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Keyframing: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Setting values for properties (position, scale, rotation, etc.) at specific points in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software then interpolates (fills in) the values between the keyframes, creating movement.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the core of most motion graphics animation.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580150" y="836738"/>
            <a:ext cx="182880" cy="182880"/>
          </a:xfrm>
          <a:prstGeom prst="sun">
            <a:avLst/>
          </a:prstGeom>
          <a:noFill/>
          <a:ln w="1270">
            <a:solidFill>
              <a:srgbClr val="31248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64092" y="4117596"/>
            <a:ext cx="182880" cy="182880"/>
          </a:xfrm>
          <a:prstGeom prst="triangle">
            <a:avLst/>
          </a:prstGeom>
          <a:noFill/>
          <a:ln w="1270">
            <a:solidFill>
              <a:srgbClr val="6ECD0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69986" y="3146834"/>
            <a:ext cx="182880" cy="182880"/>
          </a:xfrm>
          <a:prstGeom prst="rect">
            <a:avLst/>
          </a:prstGeom>
          <a:noFill/>
          <a:ln w="1270">
            <a:solidFill>
              <a:srgbClr val="37029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14401" y="2591254"/>
            <a:ext cx="182880" cy="182880"/>
          </a:xfrm>
          <a:prstGeom prst="triangle">
            <a:avLst/>
          </a:prstGeom>
          <a:noFill/>
          <a:ln w="1270">
            <a:solidFill>
              <a:srgbClr val="A61A6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89972" y="1963904"/>
            <a:ext cx="182880" cy="182880"/>
          </a:xfrm>
          <a:prstGeom prst="triangle">
            <a:avLst/>
          </a:prstGeom>
          <a:noFill/>
          <a:ln w="1270">
            <a:solidFill>
              <a:srgbClr val="71502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Techniques: Masks &amp; Mattes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Masks: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Define the visible area of a layer.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Mattes: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 one layer to control the visibility of another.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Revealing text behind a shape using a mask or matte.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01075" y="2331627"/>
            <a:ext cx="182880" cy="182880"/>
          </a:xfrm>
          <a:prstGeom prst="triangle">
            <a:avLst/>
          </a:prstGeom>
          <a:noFill/>
          <a:ln w="1270">
            <a:solidFill>
              <a:srgbClr val="F1B4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28683" y="2884553"/>
            <a:ext cx="182880" cy="182880"/>
          </a:xfrm>
          <a:prstGeom prst="triangle">
            <a:avLst/>
          </a:prstGeom>
          <a:noFill/>
          <a:ln w="1270">
            <a:solidFill>
              <a:srgbClr val="5C046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70554" y="2277305"/>
            <a:ext cx="182880" cy="182880"/>
          </a:xfrm>
          <a:prstGeom prst="cube">
            <a:avLst/>
          </a:prstGeom>
          <a:noFill/>
          <a:ln w="1270">
            <a:solidFill>
              <a:srgbClr val="2390B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92574" y="3871270"/>
            <a:ext cx="182880" cy="182880"/>
          </a:xfrm>
          <a:prstGeom prst="triangle">
            <a:avLst/>
          </a:prstGeom>
          <a:noFill/>
          <a:ln w="1270">
            <a:solidFill>
              <a:srgbClr val="71B0C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86634" y="436494"/>
            <a:ext cx="182880" cy="182880"/>
          </a:xfrm>
          <a:prstGeom prst="triangle">
            <a:avLst/>
          </a:prstGeom>
          <a:noFill/>
          <a:ln w="1270">
            <a:solidFill>
              <a:srgbClr val="E196E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Techniques: Shape Layers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Shape Layers: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Vector-based layers that can be easily animated and manipulated.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Scalable without losing quality, versatile for creating geometric animations.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055258" y="4290091"/>
            <a:ext cx="182880" cy="182880"/>
          </a:xfrm>
          <a:prstGeom prst="rect">
            <a:avLst/>
          </a:prstGeom>
          <a:noFill/>
          <a:ln w="1270">
            <a:solidFill>
              <a:srgbClr val="73B63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068116" y="1001588"/>
            <a:ext cx="182880" cy="182880"/>
          </a:xfrm>
          <a:prstGeom prst="rect">
            <a:avLst/>
          </a:prstGeom>
          <a:noFill/>
          <a:ln w="1270">
            <a:solidFill>
              <a:srgbClr val="51B66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32577" y="1001024"/>
            <a:ext cx="182880" cy="182880"/>
          </a:xfrm>
          <a:prstGeom prst="cube">
            <a:avLst/>
          </a:prstGeom>
          <a:noFill/>
          <a:ln w="1270">
            <a:solidFill>
              <a:srgbClr val="672EB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81222" y="3908166"/>
            <a:ext cx="182880" cy="182880"/>
          </a:xfrm>
          <a:prstGeom prst="triangle">
            <a:avLst/>
          </a:prstGeom>
          <a:noFill/>
          <a:ln w="1270">
            <a:solidFill>
              <a:srgbClr val="8BCC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276926" y="4306570"/>
            <a:ext cx="182880" cy="182880"/>
          </a:xfrm>
          <a:prstGeom prst="triangle">
            <a:avLst/>
          </a:prstGeom>
          <a:noFill/>
          <a:ln w="1270">
            <a:solidFill>
              <a:srgbClr val="24E56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Techniques: Text Animation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Animating text is a core part of motion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Techniques: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Animating individual characters, words, or lines.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Presets: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After Effects includes many text animation presets to get you started.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36202" y="978139"/>
            <a:ext cx="182880" cy="182880"/>
          </a:xfrm>
          <a:prstGeom prst="sun">
            <a:avLst/>
          </a:prstGeom>
          <a:noFill/>
          <a:ln w="1270">
            <a:solidFill>
              <a:srgbClr val="30A78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422649" y="44680"/>
            <a:ext cx="182880" cy="182880"/>
          </a:xfrm>
          <a:prstGeom prst="cube">
            <a:avLst/>
          </a:prstGeom>
          <a:noFill/>
          <a:ln w="1270">
            <a:solidFill>
              <a:srgbClr val="4A9A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286086" y="600991"/>
            <a:ext cx="182880" cy="182880"/>
          </a:xfrm>
          <a:prstGeom prst="rect">
            <a:avLst/>
          </a:prstGeom>
          <a:noFill/>
          <a:ln w="1270">
            <a:solidFill>
              <a:srgbClr val="87D80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1917" y="1105094"/>
            <a:ext cx="182880" cy="182880"/>
          </a:xfrm>
          <a:prstGeom prst="rect">
            <a:avLst/>
          </a:prstGeom>
          <a:noFill/>
          <a:ln w="1270">
            <a:solidFill>
              <a:srgbClr val="12B65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25116" y="4112671"/>
            <a:ext cx="182880" cy="182880"/>
          </a:xfrm>
          <a:prstGeom prst="cube">
            <a:avLst/>
          </a:prstGeom>
          <a:noFill/>
          <a:ln w="1270">
            <a:solidFill>
              <a:srgbClr val="7A679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Motion Graphics Examples: Explainer Videos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 are widely used in explainer videos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Simplify Complex Concepts: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Visualizing abstract ideas.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Engage Viewers: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Keeping them interested in the information.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Promote Products/Services: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Showcasing features and benefits.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195226" y="959721"/>
            <a:ext cx="182880" cy="182880"/>
          </a:xfrm>
          <a:prstGeom prst="rect">
            <a:avLst/>
          </a:prstGeom>
          <a:noFill/>
          <a:ln w="1270">
            <a:solidFill>
              <a:srgbClr val="0DE59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34365" y="2408867"/>
            <a:ext cx="182880" cy="182880"/>
          </a:xfrm>
          <a:prstGeom prst="rect">
            <a:avLst/>
          </a:prstGeom>
          <a:noFill/>
          <a:ln w="1270">
            <a:solidFill>
              <a:srgbClr val="A1D81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4482" y="1469191"/>
            <a:ext cx="182880" cy="182880"/>
          </a:xfrm>
          <a:prstGeom prst="sun">
            <a:avLst/>
          </a:prstGeom>
          <a:noFill/>
          <a:ln w="1270">
            <a:solidFill>
              <a:srgbClr val="5BCD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82608" y="273365"/>
            <a:ext cx="182880" cy="182880"/>
          </a:xfrm>
          <a:prstGeom prst="sun">
            <a:avLst/>
          </a:prstGeom>
          <a:noFill/>
          <a:ln w="1270">
            <a:solidFill>
              <a:srgbClr val="EAC3A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93955" y="1460645"/>
            <a:ext cx="182880" cy="182880"/>
          </a:xfrm>
          <a:prstGeom prst="sun">
            <a:avLst/>
          </a:prstGeom>
          <a:noFill/>
          <a:ln w="1270">
            <a:solidFill>
              <a:srgbClr val="8E05F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Motion Graphics Examples: Title Sequences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movies and TV shows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Set the Tone: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Introduce the theme and style of the production.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Credit the Cast &amp; Crew: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Presenting names in a visually appealing way.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Anticipation: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Getting viewers excited for what's to come.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46262" y="3781867"/>
            <a:ext cx="182880" cy="182880"/>
          </a:xfrm>
          <a:prstGeom prst="sun">
            <a:avLst/>
          </a:prstGeom>
          <a:noFill/>
          <a:ln w="1270">
            <a:solidFill>
              <a:srgbClr val="39A76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529563" y="4173090"/>
            <a:ext cx="182880" cy="182880"/>
          </a:xfrm>
          <a:prstGeom prst="sun">
            <a:avLst/>
          </a:prstGeom>
          <a:noFill/>
          <a:ln w="1270">
            <a:solidFill>
              <a:srgbClr val="CCBD8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97830" y="2581617"/>
            <a:ext cx="182880" cy="182880"/>
          </a:xfrm>
          <a:prstGeom prst="rect">
            <a:avLst/>
          </a:prstGeom>
          <a:noFill/>
          <a:ln w="1270">
            <a:solidFill>
              <a:srgbClr val="53F69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04089" y="445360"/>
            <a:ext cx="182880" cy="182880"/>
          </a:xfrm>
          <a:prstGeom prst="triangle">
            <a:avLst/>
          </a:prstGeom>
          <a:noFill/>
          <a:ln w="1270">
            <a:solidFill>
              <a:srgbClr val="8BC94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39848" y="1280947"/>
            <a:ext cx="182880" cy="182880"/>
          </a:xfrm>
          <a:prstGeom prst="cube">
            <a:avLst/>
          </a:prstGeom>
          <a:noFill/>
          <a:ln w="1270">
            <a:solidFill>
              <a:srgbClr val="02741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Motion Graphics Examples: UI/UX Animation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user interfaces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Feedback: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Confirming user actions.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Guide the User: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Directing attention to important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 the User Experience: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Making the interface feel more polished and engaging.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989436" y="4249169"/>
            <a:ext cx="182880" cy="182880"/>
          </a:xfrm>
          <a:prstGeom prst="triangle">
            <a:avLst/>
          </a:prstGeom>
          <a:noFill/>
          <a:ln w="1270">
            <a:solidFill>
              <a:srgbClr val="6F10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454098" y="4417522"/>
            <a:ext cx="182880" cy="182880"/>
          </a:xfrm>
          <a:prstGeom prst="triangle">
            <a:avLst/>
          </a:prstGeom>
          <a:noFill/>
          <a:ln w="1270">
            <a:solidFill>
              <a:srgbClr val="2F920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34019" y="2279544"/>
            <a:ext cx="182880" cy="182880"/>
          </a:xfrm>
          <a:prstGeom prst="triangle">
            <a:avLst/>
          </a:prstGeom>
          <a:noFill/>
          <a:ln w="1270">
            <a:solidFill>
              <a:srgbClr val="FDC2D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451723" y="4140691"/>
            <a:ext cx="182880" cy="182880"/>
          </a:xfrm>
          <a:prstGeom prst="cube">
            <a:avLst/>
          </a:prstGeom>
          <a:noFill/>
          <a:ln w="1270">
            <a:solidFill>
              <a:srgbClr val="3D5AC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177609" y="3415707"/>
            <a:ext cx="182880" cy="182880"/>
          </a:xfrm>
          <a:prstGeom prst="cube">
            <a:avLst/>
          </a:prstGeom>
          <a:noFill/>
          <a:ln w="1270">
            <a:solidFill>
              <a:srgbClr val="40221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Finding Inspiration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Look for inspiration everywhere: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Dribbble &amp; Behance: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Showcase of creative design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Vimeo: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Platform for high-quality video content.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Motionographer: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Blog and resource for motion graphics professionals.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Television &amp; Film: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Pay attention to title sequences, commercials, and UI elements.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58056" y="3126557"/>
            <a:ext cx="182880" cy="182880"/>
          </a:xfrm>
          <a:prstGeom prst="triangle">
            <a:avLst/>
          </a:prstGeom>
          <a:noFill/>
          <a:ln w="1270">
            <a:solidFill>
              <a:srgbClr val="D1335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37086" y="1452718"/>
            <a:ext cx="182880" cy="182880"/>
          </a:xfrm>
          <a:prstGeom prst="cube">
            <a:avLst/>
          </a:prstGeom>
          <a:noFill/>
          <a:ln w="1270">
            <a:solidFill>
              <a:srgbClr val="07959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468650" y="1451296"/>
            <a:ext cx="182880" cy="182880"/>
          </a:xfrm>
          <a:prstGeom prst="rect">
            <a:avLst/>
          </a:prstGeom>
          <a:noFill/>
          <a:ln w="1270">
            <a:solidFill>
              <a:srgbClr val="D6277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97153" y="4367016"/>
            <a:ext cx="182880" cy="182880"/>
          </a:xfrm>
          <a:prstGeom prst="rect">
            <a:avLst/>
          </a:prstGeom>
          <a:noFill/>
          <a:ln w="1270">
            <a:solidFill>
              <a:srgbClr val="6BA58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9153" y="4500945"/>
            <a:ext cx="182880" cy="182880"/>
          </a:xfrm>
          <a:prstGeom prst="cube">
            <a:avLst/>
          </a:prstGeom>
          <a:noFill/>
          <a:ln w="1270">
            <a:solidFill>
              <a:srgbClr val="29DA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ARE Motion Graphics?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Simply put: 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 are graphics that move!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the art of bringing static graphic design elements to life through animation.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graphic design meets animation.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81706" y="4100141"/>
            <a:ext cx="182880" cy="182880"/>
          </a:xfrm>
          <a:prstGeom prst="triangle">
            <a:avLst/>
          </a:prstGeom>
          <a:noFill/>
          <a:ln w="1270">
            <a:solidFill>
              <a:srgbClr val="429F3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646020" y="1161100"/>
            <a:ext cx="182880" cy="182880"/>
          </a:xfrm>
          <a:prstGeom prst="triangle">
            <a:avLst/>
          </a:prstGeom>
          <a:noFill/>
          <a:ln w="1270">
            <a:solidFill>
              <a:srgbClr val="2DC60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60543" y="4097031"/>
            <a:ext cx="182880" cy="182880"/>
          </a:xfrm>
          <a:prstGeom prst="rect">
            <a:avLst/>
          </a:prstGeom>
          <a:noFill/>
          <a:ln w="1270">
            <a:solidFill>
              <a:srgbClr val="D1D6D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15559" y="1080847"/>
            <a:ext cx="182880" cy="182880"/>
          </a:xfrm>
          <a:prstGeom prst="triangle">
            <a:avLst/>
          </a:prstGeom>
          <a:noFill/>
          <a:ln w="1270">
            <a:solidFill>
              <a:srgbClr val="6AE29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62904" y="3184421"/>
            <a:ext cx="182880" cy="182880"/>
          </a:xfrm>
          <a:prstGeom prst="triangle">
            <a:avLst/>
          </a:prstGeom>
          <a:noFill/>
          <a:ln w="1270">
            <a:solidFill>
              <a:srgbClr val="FB77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Getting Started: Simple Project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great first project: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simple logo animation.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Bring a static logo to life with basic movement and effects.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Animate a short text-based infographic.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Visualize simple data points with animated charts and graphs.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Recreate an animation you like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but break it into individual elements to understand how it works.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81769" y="1794539"/>
            <a:ext cx="182880" cy="182880"/>
          </a:xfrm>
          <a:prstGeom prst="triangle">
            <a:avLst/>
          </a:prstGeom>
          <a:noFill/>
          <a:ln w="1270">
            <a:solidFill>
              <a:srgbClr val="906B6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76423" y="1108638"/>
            <a:ext cx="182880" cy="182880"/>
          </a:xfrm>
          <a:prstGeom prst="sun">
            <a:avLst/>
          </a:prstGeom>
          <a:noFill/>
          <a:ln w="1270">
            <a:solidFill>
              <a:srgbClr val="708C9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455657" y="2993554"/>
            <a:ext cx="182880" cy="182880"/>
          </a:xfrm>
          <a:prstGeom prst="sun">
            <a:avLst/>
          </a:prstGeom>
          <a:noFill/>
          <a:ln w="1270">
            <a:solidFill>
              <a:srgbClr val="9ED54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419812" y="3061401"/>
            <a:ext cx="182880" cy="182880"/>
          </a:xfrm>
          <a:prstGeom prst="rect">
            <a:avLst/>
          </a:prstGeom>
          <a:noFill/>
          <a:ln w="1270">
            <a:solidFill>
              <a:srgbClr val="462D2B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006048" y="1009971"/>
            <a:ext cx="182880" cy="182880"/>
          </a:xfrm>
          <a:prstGeom prst="cube">
            <a:avLst/>
          </a:prstGeom>
          <a:noFill/>
          <a:ln w="1270">
            <a:solidFill>
              <a:srgbClr val="A8633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Learning Resources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Adobe's Website: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After Effects tutorials and documentation.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YouTube: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Countless tutorials from experienced motion graphics artists.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Skillshare &amp; Udemy: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Online courses covering a wide range of topics.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School of Motion: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Provides indepth courses with direct feedback and mentorship.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17241" y="3278542"/>
            <a:ext cx="182880" cy="182880"/>
          </a:xfrm>
          <a:prstGeom prst="sun">
            <a:avLst/>
          </a:prstGeom>
          <a:noFill/>
          <a:ln w="1270">
            <a:solidFill>
              <a:srgbClr val="BBCDF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820251" y="866203"/>
            <a:ext cx="182880" cy="182880"/>
          </a:xfrm>
          <a:prstGeom prst="rect">
            <a:avLst/>
          </a:prstGeom>
          <a:noFill/>
          <a:ln w="1270">
            <a:solidFill>
              <a:srgbClr val="1ADA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26439" y="2392579"/>
            <a:ext cx="182880" cy="182880"/>
          </a:xfrm>
          <a:prstGeom prst="cube">
            <a:avLst/>
          </a:prstGeom>
          <a:noFill/>
          <a:ln w="1270">
            <a:solidFill>
              <a:srgbClr val="3F76E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85129" y="2130612"/>
            <a:ext cx="182880" cy="182880"/>
          </a:xfrm>
          <a:prstGeom prst="sun">
            <a:avLst/>
          </a:prstGeom>
          <a:noFill/>
          <a:ln w="1270">
            <a:solidFill>
              <a:srgbClr val="93ADC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88109" y="4054195"/>
            <a:ext cx="182880" cy="182880"/>
          </a:xfrm>
          <a:prstGeom prst="triangle">
            <a:avLst/>
          </a:prstGeom>
          <a:noFill/>
          <a:ln w="1270">
            <a:solidFill>
              <a:srgbClr val="C193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Practice, Practice, Practice!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key to mastering motion graphics is consistent practice.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different techniques.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Challenge yourself with new projects.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be afraid to fail and learn from your mistakes.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39641" y="2212202"/>
            <a:ext cx="182880" cy="182880"/>
          </a:xfrm>
          <a:prstGeom prst="cube">
            <a:avLst/>
          </a:prstGeom>
          <a:noFill/>
          <a:ln w="1270">
            <a:solidFill>
              <a:srgbClr val="66845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994346" y="2399812"/>
            <a:ext cx="182880" cy="182880"/>
          </a:xfrm>
          <a:prstGeom prst="rect">
            <a:avLst/>
          </a:prstGeom>
          <a:noFill/>
          <a:ln w="1270">
            <a:solidFill>
              <a:srgbClr val="AC140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12988" y="3526695"/>
            <a:ext cx="182880" cy="182880"/>
          </a:xfrm>
          <a:prstGeom prst="triangle">
            <a:avLst/>
          </a:prstGeom>
          <a:noFill/>
          <a:ln w="1270">
            <a:solidFill>
              <a:srgbClr val="20F26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591974" y="1226580"/>
            <a:ext cx="182880" cy="182880"/>
          </a:xfrm>
          <a:prstGeom prst="rect">
            <a:avLst/>
          </a:prstGeom>
          <a:noFill/>
          <a:ln w="1270">
            <a:solidFill>
              <a:srgbClr val="1F741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84766" y="582630"/>
            <a:ext cx="182880" cy="182880"/>
          </a:xfrm>
          <a:prstGeom prst="sun">
            <a:avLst/>
          </a:prstGeom>
          <a:noFill/>
          <a:ln w="1270">
            <a:solidFill>
              <a:srgbClr val="05E51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Stay Curious &amp; Keep Learning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 is a constantly evolving field.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up-to-date with the latest trends and techniques.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open to new ideas and approaches.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Never stop learning and experimenting!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836588" y="3940505"/>
            <a:ext cx="182880" cy="182880"/>
          </a:xfrm>
          <a:prstGeom prst="cube">
            <a:avLst/>
          </a:prstGeom>
          <a:noFill/>
          <a:ln w="1270">
            <a:solidFill>
              <a:srgbClr val="AC124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347705" y="319315"/>
            <a:ext cx="182880" cy="182880"/>
          </a:xfrm>
          <a:prstGeom prst="rect">
            <a:avLst/>
          </a:prstGeom>
          <a:noFill/>
          <a:ln w="1270">
            <a:solidFill>
              <a:srgbClr val="FAEB5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94384" y="423345"/>
            <a:ext cx="182880" cy="182880"/>
          </a:xfrm>
          <a:prstGeom prst="triangle">
            <a:avLst/>
          </a:prstGeom>
          <a:noFill/>
          <a:ln w="1270">
            <a:solidFill>
              <a:srgbClr val="B5DEA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975900" y="654366"/>
            <a:ext cx="182880" cy="182880"/>
          </a:xfrm>
          <a:prstGeom prst="cube">
            <a:avLst/>
          </a:prstGeom>
          <a:noFill/>
          <a:ln w="1270">
            <a:solidFill>
              <a:srgbClr val="6146C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155507" y="1344890"/>
            <a:ext cx="182880" cy="182880"/>
          </a:xfrm>
          <a:prstGeom prst="sun">
            <a:avLst/>
          </a:prstGeom>
          <a:noFill/>
          <a:ln w="1270">
            <a:solidFill>
              <a:srgbClr val="A5A2B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hope this introduction to motion graphics has been helpful.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Now go out there and start creating amazing things!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[Optional: Include your contact information or links to your portfolio/social media]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517933" y="4111270"/>
            <a:ext cx="182880" cy="182880"/>
          </a:xfrm>
          <a:prstGeom prst="sun">
            <a:avLst/>
          </a:prstGeom>
          <a:noFill/>
          <a:ln w="1270">
            <a:solidFill>
              <a:srgbClr val="C5E05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59139" y="2426570"/>
            <a:ext cx="182880" cy="182880"/>
          </a:xfrm>
          <a:prstGeom prst="triangle">
            <a:avLst/>
          </a:prstGeom>
          <a:noFill/>
          <a:ln w="1270">
            <a:solidFill>
              <a:srgbClr val="E27AC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54343" y="2776773"/>
            <a:ext cx="182880" cy="182880"/>
          </a:xfrm>
          <a:prstGeom prst="cube">
            <a:avLst/>
          </a:prstGeom>
          <a:noFill/>
          <a:ln w="1270">
            <a:solidFill>
              <a:srgbClr val="F2B52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773" y="755160"/>
            <a:ext cx="182880" cy="182880"/>
          </a:xfrm>
          <a:prstGeom prst="sun">
            <a:avLst/>
          </a:prstGeom>
          <a:noFill/>
          <a:ln w="1270">
            <a:solidFill>
              <a:srgbClr val="BB82F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0242" y="223710"/>
            <a:ext cx="182880" cy="182880"/>
          </a:xfrm>
          <a:prstGeom prst="rect">
            <a:avLst/>
          </a:prstGeom>
          <a:noFill/>
          <a:ln w="1270">
            <a:solidFill>
              <a:srgbClr val="2CAC1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Motion Graphics vs. Animation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While related, they are different: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Animation: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Often focused on storytelling, character development, and longer narratives (cartoons, movies).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Focuses on visually communicating information, enhancing branding, and adding visual flair.  Often shorter and more abstract.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609202" y="3932961"/>
            <a:ext cx="182880" cy="182880"/>
          </a:xfrm>
          <a:prstGeom prst="sun">
            <a:avLst/>
          </a:prstGeom>
          <a:noFill/>
          <a:ln w="1270">
            <a:solidFill>
              <a:srgbClr val="EE4B4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897104" y="3221128"/>
            <a:ext cx="182880" cy="182880"/>
          </a:xfrm>
          <a:prstGeom prst="sun">
            <a:avLst/>
          </a:prstGeom>
          <a:noFill/>
          <a:ln w="1270">
            <a:solidFill>
              <a:srgbClr val="EA045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55424" y="2731951"/>
            <a:ext cx="182880" cy="182880"/>
          </a:xfrm>
          <a:prstGeom prst="cube">
            <a:avLst/>
          </a:prstGeom>
          <a:noFill/>
          <a:ln w="1270">
            <a:solidFill>
              <a:srgbClr val="E546F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787" y="1588088"/>
            <a:ext cx="182880" cy="182880"/>
          </a:xfrm>
          <a:prstGeom prst="rect">
            <a:avLst/>
          </a:prstGeom>
          <a:noFill/>
          <a:ln w="1270">
            <a:solidFill>
              <a:srgbClr val="0B5EE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26511" y="1002636"/>
            <a:ext cx="182880" cy="182880"/>
          </a:xfrm>
          <a:prstGeom prst="sun">
            <a:avLst/>
          </a:prstGeom>
          <a:noFill/>
          <a:ln w="1270">
            <a:solidFill>
              <a:srgbClr val="8AC9A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Why Use Motion Graphics?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Motion Graphics are powerful because they: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Grab Attention: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Movement naturally attracts the eye.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Explain Complex Ideas: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Visualize processes and data clearly.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Enhance Branding: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Create memorable and engaging brand experiences.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 Engagement: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Keep viewers interested and entertained.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082770" y="3842532"/>
            <a:ext cx="182880" cy="182880"/>
          </a:xfrm>
          <a:prstGeom prst="triangle">
            <a:avLst/>
          </a:prstGeom>
          <a:noFill/>
          <a:ln w="1270">
            <a:solidFill>
              <a:srgbClr val="35AE3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97817" y="2044065"/>
            <a:ext cx="182880" cy="182880"/>
          </a:xfrm>
          <a:prstGeom prst="sun">
            <a:avLst/>
          </a:prstGeom>
          <a:noFill/>
          <a:ln w="1270">
            <a:solidFill>
              <a:srgbClr val="28D2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37480" y="2242168"/>
            <a:ext cx="182880" cy="182880"/>
          </a:xfrm>
          <a:prstGeom prst="sun">
            <a:avLst/>
          </a:prstGeom>
          <a:noFill/>
          <a:ln w="1270">
            <a:solidFill>
              <a:srgbClr val="A6A81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068131" y="1415413"/>
            <a:ext cx="182880" cy="182880"/>
          </a:xfrm>
          <a:prstGeom prst="cube">
            <a:avLst/>
          </a:prstGeom>
          <a:noFill/>
          <a:ln w="1270">
            <a:solidFill>
              <a:srgbClr val="67CAD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166126" y="1124801"/>
            <a:ext cx="182880" cy="182880"/>
          </a:xfrm>
          <a:prstGeom prst="triangle">
            <a:avLst/>
          </a:prstGeom>
          <a:noFill/>
          <a:ln w="1270">
            <a:solidFill>
              <a:srgbClr val="A1B16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Timing &amp; Spacing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The duration of an action. Too fast or too slow can feel unnatural.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Spacing: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How objects accelerate and decelerate.  This gives movement weight and realism.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ball bouncing - speed it up going down, slow it down going up.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82657" y="617333"/>
            <a:ext cx="182880" cy="182880"/>
          </a:xfrm>
          <a:prstGeom prst="cube">
            <a:avLst/>
          </a:prstGeom>
          <a:noFill/>
          <a:ln w="1270">
            <a:solidFill>
              <a:srgbClr val="465AB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58340" y="2972100"/>
            <a:ext cx="182880" cy="182880"/>
          </a:xfrm>
          <a:prstGeom prst="cube">
            <a:avLst/>
          </a:prstGeom>
          <a:noFill/>
          <a:ln w="1270">
            <a:solidFill>
              <a:srgbClr val="24C6C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34538" y="1372925"/>
            <a:ext cx="182880" cy="182880"/>
          </a:xfrm>
          <a:prstGeom prst="cube">
            <a:avLst/>
          </a:prstGeom>
          <a:noFill/>
          <a:ln w="1270">
            <a:solidFill>
              <a:srgbClr val="04144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70556" y="3395206"/>
            <a:ext cx="182880" cy="182880"/>
          </a:xfrm>
          <a:prstGeom prst="triangle">
            <a:avLst/>
          </a:prstGeom>
          <a:noFill/>
          <a:ln w="1270">
            <a:solidFill>
              <a:srgbClr val="ABE3D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834036" y="3712940"/>
            <a:ext cx="182880" cy="182880"/>
          </a:xfrm>
          <a:prstGeom prst="cube">
            <a:avLst/>
          </a:prstGeom>
          <a:noFill/>
          <a:ln w="1270">
            <a:solidFill>
              <a:srgbClr val="79EDD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Easing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type of spacing to make movement less robotic.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Linear: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Constant speed (unnatural).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Ease In: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Starts slow, speeds up.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Ease 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Starts fast, slows down.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Ease In &amp; 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Slow start, fast middle, slow end.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234320" y="3983970"/>
            <a:ext cx="182880" cy="182880"/>
          </a:xfrm>
          <a:prstGeom prst="sun">
            <a:avLst/>
          </a:prstGeom>
          <a:noFill/>
          <a:ln w="1270">
            <a:solidFill>
              <a:srgbClr val="D5536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16463" y="1489350"/>
            <a:ext cx="182880" cy="182880"/>
          </a:xfrm>
          <a:prstGeom prst="triangle">
            <a:avLst/>
          </a:prstGeom>
          <a:noFill/>
          <a:ln w="1270">
            <a:solidFill>
              <a:srgbClr val="AE670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34900" y="3076387"/>
            <a:ext cx="182880" cy="182880"/>
          </a:xfrm>
          <a:prstGeom prst="triangle">
            <a:avLst/>
          </a:prstGeom>
          <a:noFill/>
          <a:ln w="1270">
            <a:solidFill>
              <a:srgbClr val="9BE7D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88128" y="1005368"/>
            <a:ext cx="182880" cy="182880"/>
          </a:xfrm>
          <a:prstGeom prst="rect">
            <a:avLst/>
          </a:prstGeom>
          <a:noFill/>
          <a:ln w="1270">
            <a:solidFill>
              <a:srgbClr val="DA3FC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42689" y="1828042"/>
            <a:ext cx="182880" cy="182880"/>
          </a:xfrm>
          <a:prstGeom prst="sun">
            <a:avLst/>
          </a:prstGeom>
          <a:noFill/>
          <a:ln w="1270">
            <a:solidFill>
              <a:srgbClr val="F816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Anticipation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Anticipation: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Preparing the viewer for an action by showing a small opposite movement beforehand.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character bending their knees before jumping.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68844" y="1844310"/>
            <a:ext cx="182880" cy="182880"/>
          </a:xfrm>
          <a:prstGeom prst="rect">
            <a:avLst/>
          </a:prstGeom>
          <a:noFill/>
          <a:ln w="1270">
            <a:solidFill>
              <a:srgbClr val="888F3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268049" y="3887406"/>
            <a:ext cx="182880" cy="182880"/>
          </a:xfrm>
          <a:prstGeom prst="cube">
            <a:avLst/>
          </a:prstGeom>
          <a:noFill/>
          <a:ln w="1270">
            <a:solidFill>
              <a:srgbClr val="67156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13300" y="305680"/>
            <a:ext cx="182880" cy="182880"/>
          </a:xfrm>
          <a:prstGeom prst="rect">
            <a:avLst/>
          </a:prstGeom>
          <a:noFill/>
          <a:ln w="1270">
            <a:solidFill>
              <a:srgbClr val="3DF00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115296" y="967146"/>
            <a:ext cx="182880" cy="182880"/>
          </a:xfrm>
          <a:prstGeom prst="sun">
            <a:avLst/>
          </a:prstGeom>
          <a:noFill/>
          <a:ln w="1270">
            <a:solidFill>
              <a:srgbClr val="1F12B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95682" y="2853933"/>
            <a:ext cx="182880" cy="182880"/>
          </a:xfrm>
          <a:prstGeom prst="triangle">
            <a:avLst/>
          </a:prstGeom>
          <a:noFill/>
          <a:ln w="1270">
            <a:solidFill>
              <a:srgbClr val="83058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Follow Through &amp; Overlapping Action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Through: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Parts of an object continue to move after the main action stops.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Overlapping Action: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Different parts of an object move at different rates.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character's hair continuing to swing after they stop running.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832816" y="1532539"/>
            <a:ext cx="182880" cy="182880"/>
          </a:xfrm>
          <a:prstGeom prst="sun">
            <a:avLst/>
          </a:prstGeom>
          <a:noFill/>
          <a:ln w="1270">
            <a:solidFill>
              <a:srgbClr val="56EF4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84654" y="657367"/>
            <a:ext cx="182880" cy="182880"/>
          </a:xfrm>
          <a:prstGeom prst="triangle">
            <a:avLst/>
          </a:prstGeom>
          <a:noFill/>
          <a:ln w="1270">
            <a:solidFill>
              <a:srgbClr val="23CDE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553294" y="1637464"/>
            <a:ext cx="182880" cy="182880"/>
          </a:xfrm>
          <a:prstGeom prst="sun">
            <a:avLst/>
          </a:prstGeom>
          <a:noFill/>
          <a:ln w="1270">
            <a:solidFill>
              <a:srgbClr val="BD324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453651" y="4552844"/>
            <a:ext cx="182880" cy="182880"/>
          </a:xfrm>
          <a:prstGeom prst="rect">
            <a:avLst/>
          </a:prstGeom>
          <a:noFill/>
          <a:ln w="1270">
            <a:solidFill>
              <a:srgbClr val="4ACB4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448082" y="1408515"/>
            <a:ext cx="182880" cy="182880"/>
          </a:xfrm>
          <a:prstGeom prst="triangle">
            <a:avLst/>
          </a:prstGeom>
          <a:noFill/>
          <a:ln w="1270">
            <a:solidFill>
              <a:srgbClr val="EFA5E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Software: Adobe After Effects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After Effects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is the industry standard for motion graphics.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Powerful, versatile, integrates with other Adobe products.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Steep learning curve, expensive.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Alternatives exist, but After Effects is highly recommended for professional work.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2025-02-24T09:26:19Z</dcterms:created>
  <dcterms:modified xsi:type="dcterms:W3CDTF">2025-02-24T09:26:19Z</dcterms:modified>
</cp:coreProperties>
</file>