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notesMasterIdLst>
    <p:notesMasterId r:id="rId3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8049620" y="1911921"/>
            <a:ext cx="182880" cy="182880"/>
          </a:xfrm>
          <a:prstGeom prst="rect">
            <a:avLst/>
          </a:prstGeom>
          <a:noFill/>
          <a:ln w="1270">
            <a:solidFill>
              <a:srgbClr val="200B2F"/>
            </a:solidFill>
            <a:prstDash val="solid"/>
          </a:ln>
        </p:spPr>
      </p:sp>
      <p:sp>
        <p:nvSpPr>
          <p:cNvPr id="5" name="Shape 3"/>
          <p:cNvSpPr/>
          <p:nvPr/>
        </p:nvSpPr>
        <p:spPr>
          <a:xfrm>
            <a:off x="5663761" y="586118"/>
            <a:ext cx="182880" cy="182880"/>
          </a:xfrm>
          <a:prstGeom prst="sun">
            <a:avLst/>
          </a:prstGeom>
          <a:noFill/>
          <a:ln w="1270">
            <a:solidFill>
              <a:srgbClr val="30A151"/>
            </a:solidFill>
            <a:prstDash val="solid"/>
          </a:ln>
        </p:spPr>
      </p:sp>
      <p:sp>
        <p:nvSpPr>
          <p:cNvPr id="6" name="Shape 4"/>
          <p:cNvSpPr/>
          <p:nvPr/>
        </p:nvSpPr>
        <p:spPr>
          <a:xfrm>
            <a:off x="6181418" y="3888839"/>
            <a:ext cx="182880" cy="182880"/>
          </a:xfrm>
          <a:prstGeom prst="triangle">
            <a:avLst/>
          </a:prstGeom>
          <a:noFill/>
          <a:ln w="1270">
            <a:solidFill>
              <a:srgbClr val="675028"/>
            </a:solidFill>
            <a:prstDash val="solid"/>
          </a:ln>
        </p:spPr>
      </p:sp>
      <p:sp>
        <p:nvSpPr>
          <p:cNvPr id="7" name="Shape 5"/>
          <p:cNvSpPr/>
          <p:nvPr/>
        </p:nvSpPr>
        <p:spPr>
          <a:xfrm>
            <a:off x="5342226" y="4240396"/>
            <a:ext cx="182880" cy="182880"/>
          </a:xfrm>
          <a:prstGeom prst="sun">
            <a:avLst/>
          </a:prstGeom>
          <a:noFill/>
          <a:ln w="1270">
            <a:solidFill>
              <a:srgbClr val="022192"/>
            </a:solidFill>
            <a:prstDash val="solid"/>
          </a:ln>
        </p:spPr>
      </p:sp>
      <p:sp>
        <p:nvSpPr>
          <p:cNvPr id="8" name="Shape 6"/>
          <p:cNvSpPr/>
          <p:nvPr/>
        </p:nvSpPr>
        <p:spPr>
          <a:xfrm>
            <a:off x="380002" y="2291508"/>
            <a:ext cx="182880" cy="182880"/>
          </a:xfrm>
          <a:prstGeom prst="sun">
            <a:avLst/>
          </a:prstGeom>
          <a:noFill/>
          <a:ln w="1270">
            <a:solidFill>
              <a:srgbClr val="9D5227"/>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Layout and Composition: Mastering Visual Harmony</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In this presentation, we'll explore essential principles of layout and composition that will elevate your designs. We'll cover: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Grid Systems: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Structuring your content for clarity.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Rule of Thirds: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visually appealing focal points.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White Space (Negative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power of emptiness.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612274" y="1100598"/>
            <a:ext cx="182880" cy="182880"/>
          </a:xfrm>
          <a:prstGeom prst="sun">
            <a:avLst/>
          </a:prstGeom>
          <a:noFill/>
          <a:ln w="1270">
            <a:solidFill>
              <a:srgbClr val="2A9CE2"/>
            </a:solidFill>
            <a:prstDash val="solid"/>
          </a:ln>
        </p:spPr>
      </p:sp>
      <p:sp>
        <p:nvSpPr>
          <p:cNvPr id="7" name="Shape 5"/>
          <p:cNvSpPr/>
          <p:nvPr/>
        </p:nvSpPr>
        <p:spPr>
          <a:xfrm>
            <a:off x="6829907" y="4128029"/>
            <a:ext cx="182880" cy="182880"/>
          </a:xfrm>
          <a:prstGeom prst="sun">
            <a:avLst/>
          </a:prstGeom>
          <a:noFill/>
          <a:ln w="1270">
            <a:solidFill>
              <a:srgbClr val="386757"/>
            </a:solidFill>
            <a:prstDash val="solid"/>
          </a:ln>
        </p:spPr>
      </p:sp>
      <p:sp>
        <p:nvSpPr>
          <p:cNvPr id="8" name="Shape 6"/>
          <p:cNvSpPr/>
          <p:nvPr/>
        </p:nvSpPr>
        <p:spPr>
          <a:xfrm>
            <a:off x="612514" y="85217"/>
            <a:ext cx="182880" cy="182880"/>
          </a:xfrm>
          <a:prstGeom prst="cube">
            <a:avLst/>
          </a:prstGeom>
          <a:noFill/>
          <a:ln w="1270">
            <a:solidFill>
              <a:srgbClr val="398FA8"/>
            </a:solidFill>
            <a:prstDash val="solid"/>
          </a:ln>
        </p:spPr>
      </p:sp>
      <p:sp>
        <p:nvSpPr>
          <p:cNvPr id="9" name="Shape 7"/>
          <p:cNvSpPr/>
          <p:nvPr/>
        </p:nvSpPr>
        <p:spPr>
          <a:xfrm>
            <a:off x="3835030" y="3865254"/>
            <a:ext cx="182880" cy="182880"/>
          </a:xfrm>
          <a:prstGeom prst="rect">
            <a:avLst/>
          </a:prstGeom>
          <a:noFill/>
          <a:ln w="1270">
            <a:solidFill>
              <a:srgbClr val="A7FB39"/>
            </a:solidFill>
            <a:prstDash val="solid"/>
          </a:ln>
        </p:spPr>
      </p:sp>
      <p:sp>
        <p:nvSpPr>
          <p:cNvPr id="10" name="Shape 8"/>
          <p:cNvSpPr/>
          <p:nvPr/>
        </p:nvSpPr>
        <p:spPr>
          <a:xfrm>
            <a:off x="455327" y="2297229"/>
            <a:ext cx="182880" cy="182880"/>
          </a:xfrm>
          <a:prstGeom prst="rect">
            <a:avLst/>
          </a:prstGeom>
          <a:noFill/>
          <a:ln w="1270">
            <a:solidFill>
              <a:srgbClr val="E9E78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White Space: Types of White Space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There are two main types of 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Macro 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overall space surrounding the entire layout or large sections.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Micro 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small spaces between lines of text, paragraphs, and individual design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Both are crucial for effective communication and visual comfort.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544139" y="1565660"/>
            <a:ext cx="182880" cy="182880"/>
          </a:xfrm>
          <a:prstGeom prst="sun">
            <a:avLst/>
          </a:prstGeom>
          <a:noFill/>
          <a:ln w="1270">
            <a:solidFill>
              <a:srgbClr val="96E02A"/>
            </a:solidFill>
            <a:prstDash val="solid"/>
          </a:ln>
        </p:spPr>
      </p:sp>
      <p:sp>
        <p:nvSpPr>
          <p:cNvPr id="7" name="Shape 5"/>
          <p:cNvSpPr/>
          <p:nvPr/>
        </p:nvSpPr>
        <p:spPr>
          <a:xfrm>
            <a:off x="5331445" y="3685213"/>
            <a:ext cx="182880" cy="182880"/>
          </a:xfrm>
          <a:prstGeom prst="rect">
            <a:avLst/>
          </a:prstGeom>
          <a:noFill/>
          <a:ln w="1270">
            <a:solidFill>
              <a:srgbClr val="49C64E"/>
            </a:solidFill>
            <a:prstDash val="solid"/>
          </a:ln>
        </p:spPr>
      </p:sp>
      <p:sp>
        <p:nvSpPr>
          <p:cNvPr id="8" name="Shape 6"/>
          <p:cNvSpPr/>
          <p:nvPr/>
        </p:nvSpPr>
        <p:spPr>
          <a:xfrm>
            <a:off x="1397244" y="2501510"/>
            <a:ext cx="182880" cy="182880"/>
          </a:xfrm>
          <a:prstGeom prst="triangle">
            <a:avLst/>
          </a:prstGeom>
          <a:noFill/>
          <a:ln w="1270">
            <a:solidFill>
              <a:srgbClr val="BF7DAB"/>
            </a:solidFill>
            <a:prstDash val="solid"/>
          </a:ln>
        </p:spPr>
      </p:sp>
      <p:sp>
        <p:nvSpPr>
          <p:cNvPr id="9" name="Shape 7"/>
          <p:cNvSpPr/>
          <p:nvPr/>
        </p:nvSpPr>
        <p:spPr>
          <a:xfrm>
            <a:off x="7360226" y="2989243"/>
            <a:ext cx="182880" cy="182880"/>
          </a:xfrm>
          <a:prstGeom prst="triangle">
            <a:avLst/>
          </a:prstGeom>
          <a:noFill/>
          <a:ln w="1270">
            <a:solidFill>
              <a:srgbClr val="F3D450"/>
            </a:solidFill>
            <a:prstDash val="solid"/>
          </a:ln>
        </p:spPr>
      </p:sp>
      <p:sp>
        <p:nvSpPr>
          <p:cNvPr id="10" name="Shape 8"/>
          <p:cNvSpPr/>
          <p:nvPr/>
        </p:nvSpPr>
        <p:spPr>
          <a:xfrm>
            <a:off x="4039593" y="363776"/>
            <a:ext cx="182880" cy="182880"/>
          </a:xfrm>
          <a:prstGeom prst="sun">
            <a:avLst/>
          </a:prstGeom>
          <a:noFill/>
          <a:ln w="1270">
            <a:solidFill>
              <a:srgbClr val="9A57F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White Space: Why It Matters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be afraid of white space! It's not wasted space.  It helps users focus on the important elements and prevents visual overload.  A cluttered design can be overwhelming and confusing.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Improved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Easier to scan and digest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Enhanced Aesthetics: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Creates a cleaner and more professional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Increased Comprehension: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Allows the brain to process information more effectively.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81444" y="3170379"/>
            <a:ext cx="182880" cy="182880"/>
          </a:xfrm>
          <a:prstGeom prst="sun">
            <a:avLst/>
          </a:prstGeom>
          <a:noFill/>
          <a:ln w="1270">
            <a:solidFill>
              <a:srgbClr val="091088"/>
            </a:solidFill>
            <a:prstDash val="solid"/>
          </a:ln>
        </p:spPr>
      </p:sp>
      <p:sp>
        <p:nvSpPr>
          <p:cNvPr id="7" name="Shape 5"/>
          <p:cNvSpPr/>
          <p:nvPr/>
        </p:nvSpPr>
        <p:spPr>
          <a:xfrm>
            <a:off x="177307" y="396079"/>
            <a:ext cx="182880" cy="182880"/>
          </a:xfrm>
          <a:prstGeom prst="cube">
            <a:avLst/>
          </a:prstGeom>
          <a:noFill/>
          <a:ln w="1270">
            <a:solidFill>
              <a:srgbClr val="172229"/>
            </a:solidFill>
            <a:prstDash val="solid"/>
          </a:ln>
        </p:spPr>
      </p:sp>
      <p:sp>
        <p:nvSpPr>
          <p:cNvPr id="8" name="Shape 6"/>
          <p:cNvSpPr/>
          <p:nvPr/>
        </p:nvSpPr>
        <p:spPr>
          <a:xfrm>
            <a:off x="790356" y="3491475"/>
            <a:ext cx="182880" cy="182880"/>
          </a:xfrm>
          <a:prstGeom prst="triangle">
            <a:avLst/>
          </a:prstGeom>
          <a:noFill/>
          <a:ln w="1270">
            <a:solidFill>
              <a:srgbClr val="4CC8DC"/>
            </a:solidFill>
            <a:prstDash val="solid"/>
          </a:ln>
        </p:spPr>
      </p:sp>
      <p:sp>
        <p:nvSpPr>
          <p:cNvPr id="9" name="Shape 7"/>
          <p:cNvSpPr/>
          <p:nvPr/>
        </p:nvSpPr>
        <p:spPr>
          <a:xfrm>
            <a:off x="4187475" y="3542641"/>
            <a:ext cx="182880" cy="182880"/>
          </a:xfrm>
          <a:prstGeom prst="cube">
            <a:avLst/>
          </a:prstGeom>
          <a:noFill/>
          <a:ln w="1270">
            <a:solidFill>
              <a:srgbClr val="6B73F1"/>
            </a:solidFill>
            <a:prstDash val="solid"/>
          </a:ln>
        </p:spPr>
      </p:sp>
      <p:sp>
        <p:nvSpPr>
          <p:cNvPr id="10" name="Shape 8"/>
          <p:cNvSpPr/>
          <p:nvPr/>
        </p:nvSpPr>
        <p:spPr>
          <a:xfrm>
            <a:off x="3270612" y="4272049"/>
            <a:ext cx="182880" cy="182880"/>
          </a:xfrm>
          <a:prstGeom prst="sun">
            <a:avLst/>
          </a:prstGeom>
          <a:noFill/>
          <a:ln w="1270">
            <a:solidFill>
              <a:srgbClr val="AC267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White Space: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 a minimalist website design with plenty of white space around images and text. This allows each element to stand out and creates a sense of elegance and sophistication.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84129" y="4517952"/>
            <a:ext cx="182880" cy="182880"/>
          </a:xfrm>
          <a:prstGeom prst="cube">
            <a:avLst/>
          </a:prstGeom>
          <a:noFill/>
          <a:ln w="1270">
            <a:solidFill>
              <a:srgbClr val="1E9A83"/>
            </a:solidFill>
            <a:prstDash val="solid"/>
          </a:ln>
        </p:spPr>
      </p:sp>
      <p:sp>
        <p:nvSpPr>
          <p:cNvPr id="7" name="Shape 5"/>
          <p:cNvSpPr/>
          <p:nvPr/>
        </p:nvSpPr>
        <p:spPr>
          <a:xfrm>
            <a:off x="2983487" y="689126"/>
            <a:ext cx="182880" cy="182880"/>
          </a:xfrm>
          <a:prstGeom prst="rect">
            <a:avLst/>
          </a:prstGeom>
          <a:noFill/>
          <a:ln w="1270">
            <a:solidFill>
              <a:srgbClr val="53A510"/>
            </a:solidFill>
            <a:prstDash val="solid"/>
          </a:ln>
        </p:spPr>
      </p:sp>
      <p:sp>
        <p:nvSpPr>
          <p:cNvPr id="8" name="Shape 6"/>
          <p:cNvSpPr/>
          <p:nvPr/>
        </p:nvSpPr>
        <p:spPr>
          <a:xfrm>
            <a:off x="186004" y="2992594"/>
            <a:ext cx="182880" cy="182880"/>
          </a:xfrm>
          <a:prstGeom prst="triangle">
            <a:avLst/>
          </a:prstGeom>
          <a:noFill/>
          <a:ln w="1270">
            <a:solidFill>
              <a:srgbClr val="535C63"/>
            </a:solidFill>
            <a:prstDash val="solid"/>
          </a:ln>
        </p:spPr>
      </p:sp>
      <p:sp>
        <p:nvSpPr>
          <p:cNvPr id="9" name="Shape 7"/>
          <p:cNvSpPr/>
          <p:nvPr/>
        </p:nvSpPr>
        <p:spPr>
          <a:xfrm>
            <a:off x="5951168" y="1505872"/>
            <a:ext cx="182880" cy="182880"/>
          </a:xfrm>
          <a:prstGeom prst="triangle">
            <a:avLst/>
          </a:prstGeom>
          <a:noFill/>
          <a:ln w="1270">
            <a:solidFill>
              <a:srgbClr val="46CB33"/>
            </a:solidFill>
            <a:prstDash val="solid"/>
          </a:ln>
        </p:spPr>
      </p:sp>
      <p:sp>
        <p:nvSpPr>
          <p:cNvPr id="10" name="Shape 8"/>
          <p:cNvSpPr/>
          <p:nvPr/>
        </p:nvSpPr>
        <p:spPr>
          <a:xfrm>
            <a:off x="7254224" y="3897694"/>
            <a:ext cx="182880" cy="182880"/>
          </a:xfrm>
          <a:prstGeom prst="cube">
            <a:avLst/>
          </a:prstGeom>
          <a:noFill/>
          <a:ln w="1270">
            <a:solidFill>
              <a:srgbClr val="F19C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Putting it All Together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These principles work best when used together: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a Grid: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For structure and organization.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Apply the Rule of Thirds: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For engaging focal points.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Embrace 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For clarity and visual comfort.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503851" y="2262655"/>
            <a:ext cx="182880" cy="182880"/>
          </a:xfrm>
          <a:prstGeom prst="rect">
            <a:avLst/>
          </a:prstGeom>
          <a:noFill/>
          <a:ln w="1270">
            <a:solidFill>
              <a:srgbClr val="D85CC8"/>
            </a:solidFill>
            <a:prstDash val="solid"/>
          </a:ln>
        </p:spPr>
      </p:sp>
      <p:sp>
        <p:nvSpPr>
          <p:cNvPr id="7" name="Shape 5"/>
          <p:cNvSpPr/>
          <p:nvPr/>
        </p:nvSpPr>
        <p:spPr>
          <a:xfrm>
            <a:off x="2855985" y="556357"/>
            <a:ext cx="182880" cy="182880"/>
          </a:xfrm>
          <a:prstGeom prst="sun">
            <a:avLst/>
          </a:prstGeom>
          <a:noFill/>
          <a:ln w="1270">
            <a:solidFill>
              <a:srgbClr val="2680B0"/>
            </a:solidFill>
            <a:prstDash val="solid"/>
          </a:ln>
        </p:spPr>
      </p:sp>
      <p:sp>
        <p:nvSpPr>
          <p:cNvPr id="8" name="Shape 6"/>
          <p:cNvSpPr/>
          <p:nvPr/>
        </p:nvSpPr>
        <p:spPr>
          <a:xfrm>
            <a:off x="3806801" y="3051950"/>
            <a:ext cx="182880" cy="182880"/>
          </a:xfrm>
          <a:prstGeom prst="sun">
            <a:avLst/>
          </a:prstGeom>
          <a:noFill/>
          <a:ln w="1270">
            <a:solidFill>
              <a:srgbClr val="740A80"/>
            </a:solidFill>
            <a:prstDash val="solid"/>
          </a:ln>
        </p:spPr>
      </p:sp>
      <p:sp>
        <p:nvSpPr>
          <p:cNvPr id="9" name="Shape 7"/>
          <p:cNvSpPr/>
          <p:nvPr/>
        </p:nvSpPr>
        <p:spPr>
          <a:xfrm>
            <a:off x="3733254" y="3732109"/>
            <a:ext cx="182880" cy="182880"/>
          </a:xfrm>
          <a:prstGeom prst="rect">
            <a:avLst/>
          </a:prstGeom>
          <a:noFill/>
          <a:ln w="1270">
            <a:solidFill>
              <a:srgbClr val="5B7A99"/>
            </a:solidFill>
            <a:prstDash val="solid"/>
          </a:ln>
        </p:spPr>
      </p:sp>
      <p:sp>
        <p:nvSpPr>
          <p:cNvPr id="10" name="Shape 8"/>
          <p:cNvSpPr/>
          <p:nvPr/>
        </p:nvSpPr>
        <p:spPr>
          <a:xfrm>
            <a:off x="7260466" y="3740115"/>
            <a:ext cx="182880" cy="182880"/>
          </a:xfrm>
          <a:prstGeom prst="cube">
            <a:avLst/>
          </a:prstGeom>
          <a:noFill/>
          <a:ln w="1270">
            <a:solidFill>
              <a:srgbClr val="297EA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Common Mistakes: Avoiding Pitfalls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Beware of these common layout and composition mistakes: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Overcrowding: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Too many elements crammed into one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Lack of Hierarchy: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No clear visual path for the eye to follow.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Ignoring 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a cluttered and overwhelming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Poor 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Elements that are not properly aligned look unprofessional.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646557" y="2483842"/>
            <a:ext cx="182880" cy="182880"/>
          </a:xfrm>
          <a:prstGeom prst="triangle">
            <a:avLst/>
          </a:prstGeom>
          <a:noFill/>
          <a:ln w="1270">
            <a:solidFill>
              <a:srgbClr val="EC5E96"/>
            </a:solidFill>
            <a:prstDash val="solid"/>
          </a:ln>
        </p:spPr>
      </p:sp>
      <p:sp>
        <p:nvSpPr>
          <p:cNvPr id="7" name="Shape 5"/>
          <p:cNvSpPr/>
          <p:nvPr/>
        </p:nvSpPr>
        <p:spPr>
          <a:xfrm>
            <a:off x="5004807" y="1184211"/>
            <a:ext cx="182880" cy="182880"/>
          </a:xfrm>
          <a:prstGeom prst="triangle">
            <a:avLst/>
          </a:prstGeom>
          <a:noFill/>
          <a:ln w="1270">
            <a:solidFill>
              <a:srgbClr val="D544BD"/>
            </a:solidFill>
            <a:prstDash val="solid"/>
          </a:ln>
        </p:spPr>
      </p:sp>
      <p:sp>
        <p:nvSpPr>
          <p:cNvPr id="8" name="Shape 6"/>
          <p:cNvSpPr/>
          <p:nvPr/>
        </p:nvSpPr>
        <p:spPr>
          <a:xfrm>
            <a:off x="1404226" y="2494454"/>
            <a:ext cx="182880" cy="182880"/>
          </a:xfrm>
          <a:prstGeom prst="sun">
            <a:avLst/>
          </a:prstGeom>
          <a:noFill/>
          <a:ln w="1270">
            <a:solidFill>
              <a:srgbClr val="8AAA8B"/>
            </a:solidFill>
            <a:prstDash val="solid"/>
          </a:ln>
        </p:spPr>
      </p:sp>
      <p:sp>
        <p:nvSpPr>
          <p:cNvPr id="9" name="Shape 7"/>
          <p:cNvSpPr/>
          <p:nvPr/>
        </p:nvSpPr>
        <p:spPr>
          <a:xfrm>
            <a:off x="723141" y="2843125"/>
            <a:ext cx="182880" cy="182880"/>
          </a:xfrm>
          <a:prstGeom prst="sun">
            <a:avLst/>
          </a:prstGeom>
          <a:noFill/>
          <a:ln w="1270">
            <a:solidFill>
              <a:srgbClr val="DD1E9F"/>
            </a:solidFill>
            <a:prstDash val="solid"/>
          </a:ln>
        </p:spPr>
      </p:sp>
      <p:sp>
        <p:nvSpPr>
          <p:cNvPr id="10" name="Shape 8"/>
          <p:cNvSpPr/>
          <p:nvPr/>
        </p:nvSpPr>
        <p:spPr>
          <a:xfrm>
            <a:off x="1898317" y="4020713"/>
            <a:ext cx="182880" cy="182880"/>
          </a:xfrm>
          <a:prstGeom prst="sun">
            <a:avLst/>
          </a:prstGeom>
          <a:noFill/>
          <a:ln w="1270">
            <a:solidFill>
              <a:srgbClr val="BBA67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Tips for Implementation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Here are some tips for effectively implementing these principles: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Sketch First: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Plan your layout before you start designing.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Start Simple: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Don't overcomplicate things.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Get Feedback: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Ask others for their opinions.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Iterate: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Refine your design based on feedback and testing.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2573" y="758550"/>
            <a:ext cx="182880" cy="182880"/>
          </a:xfrm>
          <a:prstGeom prst="sun">
            <a:avLst/>
          </a:prstGeom>
          <a:noFill/>
          <a:ln w="1270">
            <a:solidFill>
              <a:srgbClr val="982FB2"/>
            </a:solidFill>
            <a:prstDash val="solid"/>
          </a:ln>
        </p:spPr>
      </p:sp>
      <p:sp>
        <p:nvSpPr>
          <p:cNvPr id="7" name="Shape 5"/>
          <p:cNvSpPr/>
          <p:nvPr/>
        </p:nvSpPr>
        <p:spPr>
          <a:xfrm>
            <a:off x="3045606" y="4074260"/>
            <a:ext cx="182880" cy="182880"/>
          </a:xfrm>
          <a:prstGeom prst="cube">
            <a:avLst/>
          </a:prstGeom>
          <a:noFill/>
          <a:ln w="1270">
            <a:solidFill>
              <a:srgbClr val="2A6F40"/>
            </a:solidFill>
            <a:prstDash val="solid"/>
          </a:ln>
        </p:spPr>
      </p:sp>
      <p:sp>
        <p:nvSpPr>
          <p:cNvPr id="8" name="Shape 6"/>
          <p:cNvSpPr/>
          <p:nvPr/>
        </p:nvSpPr>
        <p:spPr>
          <a:xfrm>
            <a:off x="421958" y="519820"/>
            <a:ext cx="182880" cy="182880"/>
          </a:xfrm>
          <a:prstGeom prst="triangle">
            <a:avLst/>
          </a:prstGeom>
          <a:noFill/>
          <a:ln w="1270">
            <a:solidFill>
              <a:srgbClr val="CC5FDE"/>
            </a:solidFill>
            <a:prstDash val="solid"/>
          </a:ln>
        </p:spPr>
      </p:sp>
      <p:sp>
        <p:nvSpPr>
          <p:cNvPr id="9" name="Shape 7"/>
          <p:cNvSpPr/>
          <p:nvPr/>
        </p:nvSpPr>
        <p:spPr>
          <a:xfrm>
            <a:off x="6636714" y="2300929"/>
            <a:ext cx="182880" cy="182880"/>
          </a:xfrm>
          <a:prstGeom prst="sun">
            <a:avLst/>
          </a:prstGeom>
          <a:noFill/>
          <a:ln w="1270">
            <a:solidFill>
              <a:srgbClr val="FC1D9C"/>
            </a:solidFill>
            <a:prstDash val="solid"/>
          </a:ln>
        </p:spPr>
      </p:sp>
      <p:sp>
        <p:nvSpPr>
          <p:cNvPr id="10" name="Shape 8"/>
          <p:cNvSpPr/>
          <p:nvPr/>
        </p:nvSpPr>
        <p:spPr>
          <a:xfrm>
            <a:off x="2013547" y="3700099"/>
            <a:ext cx="182880" cy="182880"/>
          </a:xfrm>
          <a:prstGeom prst="triangle">
            <a:avLst/>
          </a:prstGeom>
          <a:noFill/>
          <a:ln w="1270">
            <a:solidFill>
              <a:srgbClr val="8AF81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Design Software &amp; Grids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Most design software (like Adobe Photoshop, Illustrator, Figma, Sketch) have built-in grid tools to help you create and manage grid systems.  Learn how to use these tools to streamline your workflow.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117419" y="1415433"/>
            <a:ext cx="182880" cy="182880"/>
          </a:xfrm>
          <a:prstGeom prst="rect">
            <a:avLst/>
          </a:prstGeom>
          <a:noFill/>
          <a:ln w="1270">
            <a:solidFill>
              <a:srgbClr val="95BBC9"/>
            </a:solidFill>
            <a:prstDash val="solid"/>
          </a:ln>
        </p:spPr>
      </p:sp>
      <p:sp>
        <p:nvSpPr>
          <p:cNvPr id="7" name="Shape 5"/>
          <p:cNvSpPr/>
          <p:nvPr/>
        </p:nvSpPr>
        <p:spPr>
          <a:xfrm>
            <a:off x="6636702" y="4066909"/>
            <a:ext cx="182880" cy="182880"/>
          </a:xfrm>
          <a:prstGeom prst="cube">
            <a:avLst/>
          </a:prstGeom>
          <a:noFill/>
          <a:ln w="1270">
            <a:solidFill>
              <a:srgbClr val="A1EF0A"/>
            </a:solidFill>
            <a:prstDash val="solid"/>
          </a:ln>
        </p:spPr>
      </p:sp>
      <p:sp>
        <p:nvSpPr>
          <p:cNvPr id="8" name="Shape 6"/>
          <p:cNvSpPr/>
          <p:nvPr/>
        </p:nvSpPr>
        <p:spPr>
          <a:xfrm>
            <a:off x="3160597" y="4288272"/>
            <a:ext cx="182880" cy="182880"/>
          </a:xfrm>
          <a:prstGeom prst="sun">
            <a:avLst/>
          </a:prstGeom>
          <a:noFill/>
          <a:ln w="1270">
            <a:solidFill>
              <a:srgbClr val="B7F051"/>
            </a:solidFill>
            <a:prstDash val="solid"/>
          </a:ln>
        </p:spPr>
      </p:sp>
      <p:sp>
        <p:nvSpPr>
          <p:cNvPr id="9" name="Shape 7"/>
          <p:cNvSpPr/>
          <p:nvPr/>
        </p:nvSpPr>
        <p:spPr>
          <a:xfrm>
            <a:off x="2286535" y="2022093"/>
            <a:ext cx="182880" cy="182880"/>
          </a:xfrm>
          <a:prstGeom prst="sun">
            <a:avLst/>
          </a:prstGeom>
          <a:noFill/>
          <a:ln w="1270">
            <a:solidFill>
              <a:srgbClr val="915500"/>
            </a:solidFill>
            <a:prstDash val="solid"/>
          </a:ln>
        </p:spPr>
      </p:sp>
      <p:sp>
        <p:nvSpPr>
          <p:cNvPr id="10" name="Shape 8"/>
          <p:cNvSpPr/>
          <p:nvPr/>
        </p:nvSpPr>
        <p:spPr>
          <a:xfrm>
            <a:off x="5337342" y="3906891"/>
            <a:ext cx="182880" cy="182880"/>
          </a:xfrm>
          <a:prstGeom prst="sun">
            <a:avLst/>
          </a:prstGeom>
          <a:noFill/>
          <a:ln w="1270">
            <a:solidFill>
              <a:srgbClr val="5C0F7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Power of Consistency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Consistency is key in layout and composition.  Maintain consistent spacing, typography, and visual style throughout your design to create a cohesive and professional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244667" y="1220752"/>
            <a:ext cx="182880" cy="182880"/>
          </a:xfrm>
          <a:prstGeom prst="rect">
            <a:avLst/>
          </a:prstGeom>
          <a:noFill/>
          <a:ln w="1270">
            <a:solidFill>
              <a:srgbClr val="6857CC"/>
            </a:solidFill>
            <a:prstDash val="solid"/>
          </a:ln>
        </p:spPr>
      </p:sp>
      <p:sp>
        <p:nvSpPr>
          <p:cNvPr id="7" name="Shape 5"/>
          <p:cNvSpPr/>
          <p:nvPr/>
        </p:nvSpPr>
        <p:spPr>
          <a:xfrm>
            <a:off x="3317109" y="1975892"/>
            <a:ext cx="182880" cy="182880"/>
          </a:xfrm>
          <a:prstGeom prst="cube">
            <a:avLst/>
          </a:prstGeom>
          <a:noFill/>
          <a:ln w="1270">
            <a:solidFill>
              <a:srgbClr val="E1F3C0"/>
            </a:solidFill>
            <a:prstDash val="solid"/>
          </a:ln>
        </p:spPr>
      </p:sp>
      <p:sp>
        <p:nvSpPr>
          <p:cNvPr id="8" name="Shape 6"/>
          <p:cNvSpPr/>
          <p:nvPr/>
        </p:nvSpPr>
        <p:spPr>
          <a:xfrm>
            <a:off x="5341788" y="1330369"/>
            <a:ext cx="182880" cy="182880"/>
          </a:xfrm>
          <a:prstGeom prst="cube">
            <a:avLst/>
          </a:prstGeom>
          <a:noFill/>
          <a:ln w="1270">
            <a:solidFill>
              <a:srgbClr val="6BBFBA"/>
            </a:solidFill>
            <a:prstDash val="solid"/>
          </a:ln>
        </p:spPr>
      </p:sp>
      <p:sp>
        <p:nvSpPr>
          <p:cNvPr id="9" name="Shape 7"/>
          <p:cNvSpPr/>
          <p:nvPr/>
        </p:nvSpPr>
        <p:spPr>
          <a:xfrm>
            <a:off x="4943171" y="4275133"/>
            <a:ext cx="182880" cy="182880"/>
          </a:xfrm>
          <a:prstGeom prst="cube">
            <a:avLst/>
          </a:prstGeom>
          <a:noFill/>
          <a:ln w="1270">
            <a:solidFill>
              <a:srgbClr val="839345"/>
            </a:solidFill>
            <a:prstDash val="solid"/>
          </a:ln>
        </p:spPr>
      </p:sp>
      <p:sp>
        <p:nvSpPr>
          <p:cNvPr id="10" name="Shape 8"/>
          <p:cNvSpPr/>
          <p:nvPr/>
        </p:nvSpPr>
        <p:spPr>
          <a:xfrm>
            <a:off x="4443566" y="2011471"/>
            <a:ext cx="182880" cy="182880"/>
          </a:xfrm>
          <a:prstGeom prst="triangle">
            <a:avLst/>
          </a:prstGeom>
          <a:noFill/>
          <a:ln w="1270">
            <a:solidFill>
              <a:srgbClr val="F292D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Beyond the Basics: Experimentation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While these principles are a great starting point, don't be afraid to experiment and break the rules!  Creativity often comes from pushing boundaries and finding new ways to express yourself.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However, understand the rules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before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you break them.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12171" y="2547970"/>
            <a:ext cx="182880" cy="182880"/>
          </a:xfrm>
          <a:prstGeom prst="cube">
            <a:avLst/>
          </a:prstGeom>
          <a:noFill/>
          <a:ln w="1270">
            <a:solidFill>
              <a:srgbClr val="5AF821"/>
            </a:solidFill>
            <a:prstDash val="solid"/>
          </a:ln>
        </p:spPr>
      </p:sp>
      <p:sp>
        <p:nvSpPr>
          <p:cNvPr id="7" name="Shape 5"/>
          <p:cNvSpPr/>
          <p:nvPr/>
        </p:nvSpPr>
        <p:spPr>
          <a:xfrm>
            <a:off x="7641834" y="841137"/>
            <a:ext cx="182880" cy="182880"/>
          </a:xfrm>
          <a:prstGeom prst="triangle">
            <a:avLst/>
          </a:prstGeom>
          <a:noFill/>
          <a:ln w="1270">
            <a:solidFill>
              <a:srgbClr val="2ED84D"/>
            </a:solidFill>
            <a:prstDash val="solid"/>
          </a:ln>
        </p:spPr>
      </p:sp>
      <p:sp>
        <p:nvSpPr>
          <p:cNvPr id="8" name="Shape 6"/>
          <p:cNvSpPr/>
          <p:nvPr/>
        </p:nvSpPr>
        <p:spPr>
          <a:xfrm>
            <a:off x="6810437" y="3963588"/>
            <a:ext cx="182880" cy="182880"/>
          </a:xfrm>
          <a:prstGeom prst="cube">
            <a:avLst/>
          </a:prstGeom>
          <a:noFill/>
          <a:ln w="1270">
            <a:solidFill>
              <a:srgbClr val="42430A"/>
            </a:solidFill>
            <a:prstDash val="solid"/>
          </a:ln>
        </p:spPr>
      </p:sp>
      <p:sp>
        <p:nvSpPr>
          <p:cNvPr id="9" name="Shape 7"/>
          <p:cNvSpPr/>
          <p:nvPr/>
        </p:nvSpPr>
        <p:spPr>
          <a:xfrm>
            <a:off x="6697022" y="438644"/>
            <a:ext cx="182880" cy="182880"/>
          </a:xfrm>
          <a:prstGeom prst="sun">
            <a:avLst/>
          </a:prstGeom>
          <a:noFill/>
          <a:ln w="1270">
            <a:solidFill>
              <a:srgbClr val="234247"/>
            </a:solidFill>
            <a:prstDash val="solid"/>
          </a:ln>
        </p:spPr>
      </p:sp>
      <p:sp>
        <p:nvSpPr>
          <p:cNvPr id="10" name="Shape 8"/>
          <p:cNvSpPr/>
          <p:nvPr/>
        </p:nvSpPr>
        <p:spPr>
          <a:xfrm>
            <a:off x="5991822" y="2853194"/>
            <a:ext cx="182880" cy="182880"/>
          </a:xfrm>
          <a:prstGeom prst="sun">
            <a:avLst/>
          </a:prstGeom>
          <a:noFill/>
          <a:ln w="1270">
            <a:solidFill>
              <a:srgbClr val="1F9CA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Accessibility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When designing layouts, remember accessibility. Ensure sufficient contrast between text and background, provide clear visual cues, and use appropriate font sizes for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good layout isn't just visually appealing, it's usable by everyone.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932377" y="4043761"/>
            <a:ext cx="182880" cy="182880"/>
          </a:xfrm>
          <a:prstGeom prst="triangle">
            <a:avLst/>
          </a:prstGeom>
          <a:noFill/>
          <a:ln w="1270">
            <a:solidFill>
              <a:srgbClr val="DB05C7"/>
            </a:solidFill>
            <a:prstDash val="solid"/>
          </a:ln>
        </p:spPr>
      </p:sp>
      <p:sp>
        <p:nvSpPr>
          <p:cNvPr id="7" name="Shape 5"/>
          <p:cNvSpPr/>
          <p:nvPr/>
        </p:nvSpPr>
        <p:spPr>
          <a:xfrm>
            <a:off x="5974414" y="3481208"/>
            <a:ext cx="182880" cy="182880"/>
          </a:xfrm>
          <a:prstGeom prst="cube">
            <a:avLst/>
          </a:prstGeom>
          <a:noFill/>
          <a:ln w="1270">
            <a:solidFill>
              <a:srgbClr val="1D2F58"/>
            </a:solidFill>
            <a:prstDash val="solid"/>
          </a:ln>
        </p:spPr>
      </p:sp>
      <p:sp>
        <p:nvSpPr>
          <p:cNvPr id="8" name="Shape 6"/>
          <p:cNvSpPr/>
          <p:nvPr/>
        </p:nvSpPr>
        <p:spPr>
          <a:xfrm>
            <a:off x="7163287" y="3643920"/>
            <a:ext cx="182880" cy="182880"/>
          </a:xfrm>
          <a:prstGeom prst="sun">
            <a:avLst/>
          </a:prstGeom>
          <a:noFill/>
          <a:ln w="1270">
            <a:solidFill>
              <a:srgbClr val="F965A0"/>
            </a:solidFill>
            <a:prstDash val="solid"/>
          </a:ln>
        </p:spPr>
      </p:sp>
      <p:sp>
        <p:nvSpPr>
          <p:cNvPr id="9" name="Shape 7"/>
          <p:cNvSpPr/>
          <p:nvPr/>
        </p:nvSpPr>
        <p:spPr>
          <a:xfrm>
            <a:off x="1637690" y="3170057"/>
            <a:ext cx="182880" cy="182880"/>
          </a:xfrm>
          <a:prstGeom prst="sun">
            <a:avLst/>
          </a:prstGeom>
          <a:noFill/>
          <a:ln w="1270">
            <a:solidFill>
              <a:srgbClr val="CD7B4F"/>
            </a:solidFill>
            <a:prstDash val="solid"/>
          </a:ln>
        </p:spPr>
      </p:sp>
      <p:sp>
        <p:nvSpPr>
          <p:cNvPr id="10" name="Shape 8"/>
          <p:cNvSpPr/>
          <p:nvPr/>
        </p:nvSpPr>
        <p:spPr>
          <a:xfrm>
            <a:off x="3225351" y="273272"/>
            <a:ext cx="182880" cy="182880"/>
          </a:xfrm>
          <a:prstGeom prst="triangle">
            <a:avLst/>
          </a:prstGeom>
          <a:noFill/>
          <a:ln w="1270">
            <a:solidFill>
              <a:srgbClr val="28DEB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What is Layout and Composition?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Layout and composition are about how you arrange elements on a page or screen to create a visually appealing and effective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like arranging furniture in a room – where you put things and how they relate to each other significantly impacts the overall feel and functionality.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568351" y="3395132"/>
            <a:ext cx="182880" cy="182880"/>
          </a:xfrm>
          <a:prstGeom prst="triangle">
            <a:avLst/>
          </a:prstGeom>
          <a:noFill/>
          <a:ln w="1270">
            <a:solidFill>
              <a:srgbClr val="2E69A0"/>
            </a:solidFill>
            <a:prstDash val="solid"/>
          </a:ln>
        </p:spPr>
      </p:sp>
      <p:sp>
        <p:nvSpPr>
          <p:cNvPr id="7" name="Shape 5"/>
          <p:cNvSpPr/>
          <p:nvPr/>
        </p:nvSpPr>
        <p:spPr>
          <a:xfrm>
            <a:off x="8046403" y="3713328"/>
            <a:ext cx="182880" cy="182880"/>
          </a:xfrm>
          <a:prstGeom prst="triangle">
            <a:avLst/>
          </a:prstGeom>
          <a:noFill/>
          <a:ln w="1270">
            <a:solidFill>
              <a:srgbClr val="5E48F4"/>
            </a:solidFill>
            <a:prstDash val="solid"/>
          </a:ln>
        </p:spPr>
      </p:sp>
      <p:sp>
        <p:nvSpPr>
          <p:cNvPr id="8" name="Shape 6"/>
          <p:cNvSpPr/>
          <p:nvPr/>
        </p:nvSpPr>
        <p:spPr>
          <a:xfrm>
            <a:off x="4530844" y="3107324"/>
            <a:ext cx="182880" cy="182880"/>
          </a:xfrm>
          <a:prstGeom prst="cube">
            <a:avLst/>
          </a:prstGeom>
          <a:noFill/>
          <a:ln w="1270">
            <a:solidFill>
              <a:srgbClr val="006D5A"/>
            </a:solidFill>
            <a:prstDash val="solid"/>
          </a:ln>
        </p:spPr>
      </p:sp>
      <p:sp>
        <p:nvSpPr>
          <p:cNvPr id="9" name="Shape 7"/>
          <p:cNvSpPr/>
          <p:nvPr/>
        </p:nvSpPr>
        <p:spPr>
          <a:xfrm>
            <a:off x="2007510" y="1097577"/>
            <a:ext cx="182880" cy="182880"/>
          </a:xfrm>
          <a:prstGeom prst="cube">
            <a:avLst/>
          </a:prstGeom>
          <a:noFill/>
          <a:ln w="1270">
            <a:solidFill>
              <a:srgbClr val="6CDAD0"/>
            </a:solidFill>
            <a:prstDash val="solid"/>
          </a:ln>
        </p:spPr>
      </p:sp>
      <p:sp>
        <p:nvSpPr>
          <p:cNvPr id="10" name="Shape 8"/>
          <p:cNvSpPr/>
          <p:nvPr/>
        </p:nvSpPr>
        <p:spPr>
          <a:xfrm>
            <a:off x="1689308" y="396717"/>
            <a:ext cx="182880" cy="182880"/>
          </a:xfrm>
          <a:prstGeom prst="triangle">
            <a:avLst/>
          </a:prstGeom>
          <a:noFill/>
          <a:ln w="1270">
            <a:solidFill>
              <a:srgbClr val="9FC8A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Responsive Design and Layout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 today's world, layouts need to adapt to different screen sizes (desktops, tablets, phones). Use flexible grids and responsive design techniques to ensure your design looks good on all devices.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906679" y="3551229"/>
            <a:ext cx="182880" cy="182880"/>
          </a:xfrm>
          <a:prstGeom prst="rect">
            <a:avLst/>
          </a:prstGeom>
          <a:noFill/>
          <a:ln w="1270">
            <a:solidFill>
              <a:srgbClr val="2659AA"/>
            </a:solidFill>
            <a:prstDash val="solid"/>
          </a:ln>
        </p:spPr>
      </p:sp>
      <p:sp>
        <p:nvSpPr>
          <p:cNvPr id="7" name="Shape 5"/>
          <p:cNvSpPr/>
          <p:nvPr/>
        </p:nvSpPr>
        <p:spPr>
          <a:xfrm>
            <a:off x="4869584" y="2007397"/>
            <a:ext cx="182880" cy="182880"/>
          </a:xfrm>
          <a:prstGeom prst="rect">
            <a:avLst/>
          </a:prstGeom>
          <a:noFill/>
          <a:ln w="1270">
            <a:solidFill>
              <a:srgbClr val="717AEE"/>
            </a:solidFill>
            <a:prstDash val="solid"/>
          </a:ln>
        </p:spPr>
      </p:sp>
      <p:sp>
        <p:nvSpPr>
          <p:cNvPr id="8" name="Shape 6"/>
          <p:cNvSpPr/>
          <p:nvPr/>
        </p:nvSpPr>
        <p:spPr>
          <a:xfrm>
            <a:off x="919746" y="2250223"/>
            <a:ext cx="182880" cy="182880"/>
          </a:xfrm>
          <a:prstGeom prst="cube">
            <a:avLst/>
          </a:prstGeom>
          <a:noFill/>
          <a:ln w="1270">
            <a:solidFill>
              <a:srgbClr val="458EB8"/>
            </a:solidFill>
            <a:prstDash val="solid"/>
          </a:ln>
        </p:spPr>
      </p:sp>
      <p:sp>
        <p:nvSpPr>
          <p:cNvPr id="9" name="Shape 7"/>
          <p:cNvSpPr/>
          <p:nvPr/>
        </p:nvSpPr>
        <p:spPr>
          <a:xfrm>
            <a:off x="6438292" y="16324"/>
            <a:ext cx="182880" cy="182880"/>
          </a:xfrm>
          <a:prstGeom prst="sun">
            <a:avLst/>
          </a:prstGeom>
          <a:noFill/>
          <a:ln w="1270">
            <a:solidFill>
              <a:srgbClr val="A3F3D0"/>
            </a:solidFill>
            <a:prstDash val="solid"/>
          </a:ln>
        </p:spPr>
      </p:sp>
      <p:sp>
        <p:nvSpPr>
          <p:cNvPr id="10" name="Shape 8"/>
          <p:cNvSpPr/>
          <p:nvPr/>
        </p:nvSpPr>
        <p:spPr>
          <a:xfrm>
            <a:off x="1192272" y="2888575"/>
            <a:ext cx="182880" cy="182880"/>
          </a:xfrm>
          <a:prstGeom prst="sun">
            <a:avLst/>
          </a:prstGeom>
          <a:noFill/>
          <a:ln w="1270">
            <a:solidFill>
              <a:srgbClr val="35D37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Learning from the Masters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Study the work of great designers and artists. Analyze their layouts and compositions to understand how they use these principles to create compelling and effective designs. Look to nature, too, natural patterns and composition always create visual harmony.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833107" y="528445"/>
            <a:ext cx="182880" cy="182880"/>
          </a:xfrm>
          <a:prstGeom prst="cube">
            <a:avLst/>
          </a:prstGeom>
          <a:noFill/>
          <a:ln w="1270">
            <a:solidFill>
              <a:srgbClr val="A978F2"/>
            </a:solidFill>
            <a:prstDash val="solid"/>
          </a:ln>
        </p:spPr>
      </p:sp>
      <p:sp>
        <p:nvSpPr>
          <p:cNvPr id="7" name="Shape 5"/>
          <p:cNvSpPr/>
          <p:nvPr/>
        </p:nvSpPr>
        <p:spPr>
          <a:xfrm>
            <a:off x="4274500" y="799889"/>
            <a:ext cx="182880" cy="182880"/>
          </a:xfrm>
          <a:prstGeom prst="rect">
            <a:avLst/>
          </a:prstGeom>
          <a:noFill/>
          <a:ln w="1270">
            <a:solidFill>
              <a:srgbClr val="C95809"/>
            </a:solidFill>
            <a:prstDash val="solid"/>
          </a:ln>
        </p:spPr>
      </p:sp>
      <p:sp>
        <p:nvSpPr>
          <p:cNvPr id="8" name="Shape 6"/>
          <p:cNvSpPr/>
          <p:nvPr/>
        </p:nvSpPr>
        <p:spPr>
          <a:xfrm>
            <a:off x="2665503" y="2172725"/>
            <a:ext cx="182880" cy="182880"/>
          </a:xfrm>
          <a:prstGeom prst="rect">
            <a:avLst/>
          </a:prstGeom>
          <a:noFill/>
          <a:ln w="1270">
            <a:solidFill>
              <a:srgbClr val="F8B334"/>
            </a:solidFill>
            <a:prstDash val="solid"/>
          </a:ln>
        </p:spPr>
      </p:sp>
      <p:sp>
        <p:nvSpPr>
          <p:cNvPr id="9" name="Shape 7"/>
          <p:cNvSpPr/>
          <p:nvPr/>
        </p:nvSpPr>
        <p:spPr>
          <a:xfrm>
            <a:off x="6817507" y="1475590"/>
            <a:ext cx="182880" cy="182880"/>
          </a:xfrm>
          <a:prstGeom prst="triangle">
            <a:avLst/>
          </a:prstGeom>
          <a:noFill/>
          <a:ln w="1270">
            <a:solidFill>
              <a:srgbClr val="CBA291"/>
            </a:solidFill>
            <a:prstDash val="solid"/>
          </a:ln>
        </p:spPr>
      </p:sp>
      <p:sp>
        <p:nvSpPr>
          <p:cNvPr id="10" name="Shape 8"/>
          <p:cNvSpPr/>
          <p:nvPr/>
        </p:nvSpPr>
        <p:spPr>
          <a:xfrm>
            <a:off x="5358848" y="2192075"/>
            <a:ext cx="182880" cy="182880"/>
          </a:xfrm>
          <a:prstGeom prst="rect">
            <a:avLst/>
          </a:prstGeom>
          <a:noFill/>
          <a:ln w="1270">
            <a:solidFill>
              <a:srgbClr val="63C14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The Iterative Process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Design is an iterative process. Don't expect to get it perfect on the first try. Experiment with different layouts, test your designs with users, and continually refine your work until you achieve the desired results.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16824" y="3706706"/>
            <a:ext cx="182880" cy="182880"/>
          </a:xfrm>
          <a:prstGeom prst="triangle">
            <a:avLst/>
          </a:prstGeom>
          <a:noFill/>
          <a:ln w="1270">
            <a:solidFill>
              <a:srgbClr val="6F50B8"/>
            </a:solidFill>
            <a:prstDash val="solid"/>
          </a:ln>
        </p:spPr>
      </p:sp>
      <p:sp>
        <p:nvSpPr>
          <p:cNvPr id="7" name="Shape 5"/>
          <p:cNvSpPr/>
          <p:nvPr/>
        </p:nvSpPr>
        <p:spPr>
          <a:xfrm>
            <a:off x="2778738" y="3146063"/>
            <a:ext cx="182880" cy="182880"/>
          </a:xfrm>
          <a:prstGeom prst="triangle">
            <a:avLst/>
          </a:prstGeom>
          <a:noFill/>
          <a:ln w="1270">
            <a:solidFill>
              <a:srgbClr val="F01723"/>
            </a:solidFill>
            <a:prstDash val="solid"/>
          </a:ln>
        </p:spPr>
      </p:sp>
      <p:sp>
        <p:nvSpPr>
          <p:cNvPr id="8" name="Shape 6"/>
          <p:cNvSpPr/>
          <p:nvPr/>
        </p:nvSpPr>
        <p:spPr>
          <a:xfrm>
            <a:off x="2967460" y="993727"/>
            <a:ext cx="182880" cy="182880"/>
          </a:xfrm>
          <a:prstGeom prst="rect">
            <a:avLst/>
          </a:prstGeom>
          <a:noFill/>
          <a:ln w="1270">
            <a:solidFill>
              <a:srgbClr val="6B0B63"/>
            </a:solidFill>
            <a:prstDash val="solid"/>
          </a:ln>
        </p:spPr>
      </p:sp>
      <p:sp>
        <p:nvSpPr>
          <p:cNvPr id="9" name="Shape 7"/>
          <p:cNvSpPr/>
          <p:nvPr/>
        </p:nvSpPr>
        <p:spPr>
          <a:xfrm>
            <a:off x="7347550" y="515734"/>
            <a:ext cx="182880" cy="182880"/>
          </a:xfrm>
          <a:prstGeom prst="cube">
            <a:avLst/>
          </a:prstGeom>
          <a:noFill/>
          <a:ln w="1270">
            <a:solidFill>
              <a:srgbClr val="BFF869"/>
            </a:solidFill>
            <a:prstDash val="solid"/>
          </a:ln>
        </p:spPr>
      </p:sp>
      <p:sp>
        <p:nvSpPr>
          <p:cNvPr id="10" name="Shape 8"/>
          <p:cNvSpPr/>
          <p:nvPr/>
        </p:nvSpPr>
        <p:spPr>
          <a:xfrm>
            <a:off x="5586688" y="1398222"/>
            <a:ext cx="182880" cy="182880"/>
          </a:xfrm>
          <a:prstGeom prst="sun">
            <a:avLst/>
          </a:prstGeom>
          <a:noFill/>
          <a:ln w="1270">
            <a:solidFill>
              <a:srgbClr val="A0D8D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Testing Your Layout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Before finalizing your layout, test it with real users to ensure it's effective and easy to navigate. User testing can reveal hidden usability issues and help you optimize your design for maximum impact.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180471" y="3136700"/>
            <a:ext cx="182880" cy="182880"/>
          </a:xfrm>
          <a:prstGeom prst="rect">
            <a:avLst/>
          </a:prstGeom>
          <a:noFill/>
          <a:ln w="1270">
            <a:solidFill>
              <a:srgbClr val="3436AE"/>
            </a:solidFill>
            <a:prstDash val="solid"/>
          </a:ln>
        </p:spPr>
      </p:sp>
      <p:sp>
        <p:nvSpPr>
          <p:cNvPr id="7" name="Shape 5"/>
          <p:cNvSpPr/>
          <p:nvPr/>
        </p:nvSpPr>
        <p:spPr>
          <a:xfrm>
            <a:off x="5382859" y="3955661"/>
            <a:ext cx="182880" cy="182880"/>
          </a:xfrm>
          <a:prstGeom prst="sun">
            <a:avLst/>
          </a:prstGeom>
          <a:noFill/>
          <a:ln w="1270">
            <a:solidFill>
              <a:srgbClr val="7CCAD3"/>
            </a:solidFill>
            <a:prstDash val="solid"/>
          </a:ln>
        </p:spPr>
      </p:sp>
      <p:sp>
        <p:nvSpPr>
          <p:cNvPr id="8" name="Shape 6"/>
          <p:cNvSpPr/>
          <p:nvPr/>
        </p:nvSpPr>
        <p:spPr>
          <a:xfrm>
            <a:off x="7665497" y="1122568"/>
            <a:ext cx="182880" cy="182880"/>
          </a:xfrm>
          <a:prstGeom prst="cube">
            <a:avLst/>
          </a:prstGeom>
          <a:noFill/>
          <a:ln w="1270">
            <a:solidFill>
              <a:srgbClr val="43AFEC"/>
            </a:solidFill>
            <a:prstDash val="solid"/>
          </a:ln>
        </p:spPr>
      </p:sp>
      <p:sp>
        <p:nvSpPr>
          <p:cNvPr id="9" name="Shape 7"/>
          <p:cNvSpPr/>
          <p:nvPr/>
        </p:nvSpPr>
        <p:spPr>
          <a:xfrm>
            <a:off x="815500" y="3031063"/>
            <a:ext cx="182880" cy="182880"/>
          </a:xfrm>
          <a:prstGeom prst="cube">
            <a:avLst/>
          </a:prstGeom>
          <a:noFill/>
          <a:ln w="1270">
            <a:solidFill>
              <a:srgbClr val="71A477"/>
            </a:solidFill>
            <a:prstDash val="solid"/>
          </a:ln>
        </p:spPr>
      </p:sp>
      <p:sp>
        <p:nvSpPr>
          <p:cNvPr id="10" name="Shape 8"/>
          <p:cNvSpPr/>
          <p:nvPr/>
        </p:nvSpPr>
        <p:spPr>
          <a:xfrm>
            <a:off x="3217615" y="2507786"/>
            <a:ext cx="182880" cy="182880"/>
          </a:xfrm>
          <a:prstGeom prst="sun">
            <a:avLst/>
          </a:prstGeom>
          <a:noFill/>
          <a:ln w="1270">
            <a:solidFill>
              <a:srgbClr val="59321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Beyond Visuals: Content Strategy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Layout and composition are closely linked to content strategy. Understand your audience and your content goals to create a layout that effectively communicates your message and achieves your desired outcomes.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933571" y="3054796"/>
            <a:ext cx="182880" cy="182880"/>
          </a:xfrm>
          <a:prstGeom prst="sun">
            <a:avLst/>
          </a:prstGeom>
          <a:noFill/>
          <a:ln w="1270">
            <a:solidFill>
              <a:srgbClr val="FF357F"/>
            </a:solidFill>
            <a:prstDash val="solid"/>
          </a:ln>
        </p:spPr>
      </p:sp>
      <p:sp>
        <p:nvSpPr>
          <p:cNvPr id="7" name="Shape 5"/>
          <p:cNvSpPr/>
          <p:nvPr/>
        </p:nvSpPr>
        <p:spPr>
          <a:xfrm>
            <a:off x="5613172" y="1328451"/>
            <a:ext cx="182880" cy="182880"/>
          </a:xfrm>
          <a:prstGeom prst="cube">
            <a:avLst/>
          </a:prstGeom>
          <a:noFill/>
          <a:ln w="1270">
            <a:solidFill>
              <a:srgbClr val="330727"/>
            </a:solidFill>
            <a:prstDash val="solid"/>
          </a:ln>
        </p:spPr>
      </p:sp>
      <p:sp>
        <p:nvSpPr>
          <p:cNvPr id="8" name="Shape 6"/>
          <p:cNvSpPr/>
          <p:nvPr/>
        </p:nvSpPr>
        <p:spPr>
          <a:xfrm>
            <a:off x="2904260" y="3240881"/>
            <a:ext cx="182880" cy="182880"/>
          </a:xfrm>
          <a:prstGeom prst="triangle">
            <a:avLst/>
          </a:prstGeom>
          <a:noFill/>
          <a:ln w="1270">
            <a:solidFill>
              <a:srgbClr val="F04E07"/>
            </a:solidFill>
            <a:prstDash val="solid"/>
          </a:ln>
        </p:spPr>
      </p:sp>
      <p:sp>
        <p:nvSpPr>
          <p:cNvPr id="9" name="Shape 7"/>
          <p:cNvSpPr/>
          <p:nvPr/>
        </p:nvSpPr>
        <p:spPr>
          <a:xfrm>
            <a:off x="5462979" y="1733989"/>
            <a:ext cx="182880" cy="182880"/>
          </a:xfrm>
          <a:prstGeom prst="triangle">
            <a:avLst/>
          </a:prstGeom>
          <a:noFill/>
          <a:ln w="1270">
            <a:solidFill>
              <a:srgbClr val="735C11"/>
            </a:solidFill>
            <a:prstDash val="solid"/>
          </a:ln>
        </p:spPr>
      </p:sp>
      <p:sp>
        <p:nvSpPr>
          <p:cNvPr id="10" name="Shape 8"/>
          <p:cNvSpPr/>
          <p:nvPr/>
        </p:nvSpPr>
        <p:spPr>
          <a:xfrm>
            <a:off x="119758" y="3829365"/>
            <a:ext cx="182880" cy="182880"/>
          </a:xfrm>
          <a:prstGeom prst="cube">
            <a:avLst/>
          </a:prstGeom>
          <a:noFill/>
          <a:ln w="1270">
            <a:solidFill>
              <a:srgbClr val="ABFDB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Examples of Great Layouts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Analyze examples of websites, posters, and other designs that you admire. Pay attention to how the designers use grid systems, the rule of thirds, and white space to create visually appealing and effective layouts.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8024469" y="1206240"/>
            <a:ext cx="182880" cy="182880"/>
          </a:xfrm>
          <a:prstGeom prst="cube">
            <a:avLst/>
          </a:prstGeom>
          <a:noFill/>
          <a:ln w="1270">
            <a:solidFill>
              <a:srgbClr val="F85343"/>
            </a:solidFill>
            <a:prstDash val="solid"/>
          </a:ln>
        </p:spPr>
      </p:sp>
      <p:sp>
        <p:nvSpPr>
          <p:cNvPr id="7" name="Shape 5"/>
          <p:cNvSpPr/>
          <p:nvPr/>
        </p:nvSpPr>
        <p:spPr>
          <a:xfrm>
            <a:off x="49133" y="4081954"/>
            <a:ext cx="182880" cy="182880"/>
          </a:xfrm>
          <a:prstGeom prst="rect">
            <a:avLst/>
          </a:prstGeom>
          <a:noFill/>
          <a:ln w="1270">
            <a:solidFill>
              <a:srgbClr val="82C69C"/>
            </a:solidFill>
            <a:prstDash val="solid"/>
          </a:ln>
        </p:spPr>
      </p:sp>
      <p:sp>
        <p:nvSpPr>
          <p:cNvPr id="8" name="Shape 6"/>
          <p:cNvSpPr/>
          <p:nvPr/>
        </p:nvSpPr>
        <p:spPr>
          <a:xfrm>
            <a:off x="1713912" y="682057"/>
            <a:ext cx="182880" cy="182880"/>
          </a:xfrm>
          <a:prstGeom prst="triangle">
            <a:avLst/>
          </a:prstGeom>
          <a:noFill/>
          <a:ln w="1270">
            <a:solidFill>
              <a:srgbClr val="89554C"/>
            </a:solidFill>
            <a:prstDash val="solid"/>
          </a:ln>
        </p:spPr>
      </p:sp>
      <p:sp>
        <p:nvSpPr>
          <p:cNvPr id="9" name="Shape 7"/>
          <p:cNvSpPr/>
          <p:nvPr/>
        </p:nvSpPr>
        <p:spPr>
          <a:xfrm>
            <a:off x="7416821" y="2477332"/>
            <a:ext cx="182880" cy="182880"/>
          </a:xfrm>
          <a:prstGeom prst="rect">
            <a:avLst/>
          </a:prstGeom>
          <a:noFill/>
          <a:ln w="1270">
            <a:solidFill>
              <a:srgbClr val="5C792C"/>
            </a:solidFill>
            <a:prstDash val="solid"/>
          </a:ln>
        </p:spPr>
      </p:sp>
      <p:sp>
        <p:nvSpPr>
          <p:cNvPr id="10" name="Shape 8"/>
          <p:cNvSpPr/>
          <p:nvPr/>
        </p:nvSpPr>
        <p:spPr>
          <a:xfrm>
            <a:off x="938382" y="496833"/>
            <a:ext cx="182880" cy="182880"/>
          </a:xfrm>
          <a:prstGeom prst="sun">
            <a:avLst/>
          </a:prstGeom>
          <a:noFill/>
          <a:ln w="1270">
            <a:solidFill>
              <a:srgbClr val="55C7C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Inspiration is Everywhere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Look for inspiration in unexpected places. Nature, architecture, and even everyday objects can provide valuable insights into layout and composition. Keep your eyes open and be receptive to new ideas.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189043" y="2207726"/>
            <a:ext cx="182880" cy="182880"/>
          </a:xfrm>
          <a:prstGeom prst="cube">
            <a:avLst/>
          </a:prstGeom>
          <a:noFill/>
          <a:ln w="1270">
            <a:solidFill>
              <a:srgbClr val="44A073"/>
            </a:solidFill>
            <a:prstDash val="solid"/>
          </a:ln>
        </p:spPr>
      </p:sp>
      <p:sp>
        <p:nvSpPr>
          <p:cNvPr id="7" name="Shape 5"/>
          <p:cNvSpPr/>
          <p:nvPr/>
        </p:nvSpPr>
        <p:spPr>
          <a:xfrm>
            <a:off x="433745" y="273600"/>
            <a:ext cx="182880" cy="182880"/>
          </a:xfrm>
          <a:prstGeom prst="rect">
            <a:avLst/>
          </a:prstGeom>
          <a:noFill/>
          <a:ln w="1270">
            <a:solidFill>
              <a:srgbClr val="3973D6"/>
            </a:solidFill>
            <a:prstDash val="solid"/>
          </a:ln>
        </p:spPr>
      </p:sp>
      <p:sp>
        <p:nvSpPr>
          <p:cNvPr id="8" name="Shape 6"/>
          <p:cNvSpPr/>
          <p:nvPr/>
        </p:nvSpPr>
        <p:spPr>
          <a:xfrm>
            <a:off x="1584559" y="1313042"/>
            <a:ext cx="182880" cy="182880"/>
          </a:xfrm>
          <a:prstGeom prst="cube">
            <a:avLst/>
          </a:prstGeom>
          <a:noFill/>
          <a:ln w="1270">
            <a:solidFill>
              <a:srgbClr val="FB1FEA"/>
            </a:solidFill>
            <a:prstDash val="solid"/>
          </a:ln>
        </p:spPr>
      </p:sp>
      <p:sp>
        <p:nvSpPr>
          <p:cNvPr id="9" name="Shape 7"/>
          <p:cNvSpPr/>
          <p:nvPr/>
        </p:nvSpPr>
        <p:spPr>
          <a:xfrm>
            <a:off x="7560782" y="4061680"/>
            <a:ext cx="182880" cy="182880"/>
          </a:xfrm>
          <a:prstGeom prst="rect">
            <a:avLst/>
          </a:prstGeom>
          <a:noFill/>
          <a:ln w="1270">
            <a:solidFill>
              <a:srgbClr val="18A196"/>
            </a:solidFill>
            <a:prstDash val="solid"/>
          </a:ln>
        </p:spPr>
      </p:sp>
      <p:sp>
        <p:nvSpPr>
          <p:cNvPr id="10" name="Shape 8"/>
          <p:cNvSpPr/>
          <p:nvPr/>
        </p:nvSpPr>
        <p:spPr>
          <a:xfrm>
            <a:off x="4361327" y="2351788"/>
            <a:ext cx="182880" cy="182880"/>
          </a:xfrm>
          <a:prstGeom prst="rect">
            <a:avLst/>
          </a:prstGeom>
          <a:noFill/>
          <a:ln w="1270">
            <a:solidFill>
              <a:srgbClr val="805A8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Tools to Assist your layout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Adobe Photoshop</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Adobe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Affinity Designer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Figma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Sketch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270928" y="1896662"/>
            <a:ext cx="182880" cy="182880"/>
          </a:xfrm>
          <a:prstGeom prst="cube">
            <a:avLst/>
          </a:prstGeom>
          <a:noFill/>
          <a:ln w="1270">
            <a:solidFill>
              <a:srgbClr val="DABBA2"/>
            </a:solidFill>
            <a:prstDash val="solid"/>
          </a:ln>
        </p:spPr>
      </p:sp>
      <p:sp>
        <p:nvSpPr>
          <p:cNvPr id="7" name="Shape 5"/>
          <p:cNvSpPr/>
          <p:nvPr/>
        </p:nvSpPr>
        <p:spPr>
          <a:xfrm>
            <a:off x="1064950" y="3458690"/>
            <a:ext cx="182880" cy="182880"/>
          </a:xfrm>
          <a:prstGeom prst="cube">
            <a:avLst/>
          </a:prstGeom>
          <a:noFill/>
          <a:ln w="1270">
            <a:solidFill>
              <a:srgbClr val="DC929F"/>
            </a:solidFill>
            <a:prstDash val="solid"/>
          </a:ln>
        </p:spPr>
      </p:sp>
      <p:sp>
        <p:nvSpPr>
          <p:cNvPr id="8" name="Shape 6"/>
          <p:cNvSpPr/>
          <p:nvPr/>
        </p:nvSpPr>
        <p:spPr>
          <a:xfrm>
            <a:off x="5827137" y="839405"/>
            <a:ext cx="182880" cy="182880"/>
          </a:xfrm>
          <a:prstGeom prst="rect">
            <a:avLst/>
          </a:prstGeom>
          <a:noFill/>
          <a:ln w="1270">
            <a:solidFill>
              <a:srgbClr val="AB9F75"/>
            </a:solidFill>
            <a:prstDash val="solid"/>
          </a:ln>
        </p:spPr>
      </p:sp>
      <p:sp>
        <p:nvSpPr>
          <p:cNvPr id="9" name="Shape 7"/>
          <p:cNvSpPr/>
          <p:nvPr/>
        </p:nvSpPr>
        <p:spPr>
          <a:xfrm>
            <a:off x="2908955" y="4225047"/>
            <a:ext cx="182880" cy="182880"/>
          </a:xfrm>
          <a:prstGeom prst="sun">
            <a:avLst/>
          </a:prstGeom>
          <a:noFill/>
          <a:ln w="1270">
            <a:solidFill>
              <a:srgbClr val="06D2E3"/>
            </a:solidFill>
            <a:prstDash val="solid"/>
          </a:ln>
        </p:spPr>
      </p:sp>
      <p:sp>
        <p:nvSpPr>
          <p:cNvPr id="10" name="Shape 8"/>
          <p:cNvSpPr/>
          <p:nvPr/>
        </p:nvSpPr>
        <p:spPr>
          <a:xfrm>
            <a:off x="2602528" y="2842219"/>
            <a:ext cx="182880" cy="182880"/>
          </a:xfrm>
          <a:prstGeom prst="sun">
            <a:avLst/>
          </a:prstGeom>
          <a:noFill/>
          <a:ln w="1270">
            <a:solidFill>
              <a:srgbClr val="7D75D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Thanks!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You've completed this introduction to layout and composition! Remember to practice these principles and continue learning to master the art of visual harmony. Now go out there and create some amazing designs!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28</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022883" y="3327727"/>
            <a:ext cx="182880" cy="182880"/>
          </a:xfrm>
          <a:prstGeom prst="rect">
            <a:avLst/>
          </a:prstGeom>
          <a:noFill/>
          <a:ln w="1270">
            <a:solidFill>
              <a:srgbClr val="73BF2E"/>
            </a:solidFill>
            <a:prstDash val="solid"/>
          </a:ln>
        </p:spPr>
      </p:sp>
      <p:sp>
        <p:nvSpPr>
          <p:cNvPr id="7" name="Shape 5"/>
          <p:cNvSpPr/>
          <p:nvPr/>
        </p:nvSpPr>
        <p:spPr>
          <a:xfrm>
            <a:off x="1076886" y="3018527"/>
            <a:ext cx="182880" cy="182880"/>
          </a:xfrm>
          <a:prstGeom prst="cube">
            <a:avLst/>
          </a:prstGeom>
          <a:noFill/>
          <a:ln w="1270">
            <a:solidFill>
              <a:srgbClr val="D2C213"/>
            </a:solidFill>
            <a:prstDash val="solid"/>
          </a:ln>
        </p:spPr>
      </p:sp>
      <p:sp>
        <p:nvSpPr>
          <p:cNvPr id="8" name="Shape 6"/>
          <p:cNvSpPr/>
          <p:nvPr/>
        </p:nvSpPr>
        <p:spPr>
          <a:xfrm>
            <a:off x="5524959" y="818858"/>
            <a:ext cx="182880" cy="182880"/>
          </a:xfrm>
          <a:prstGeom prst="cube">
            <a:avLst/>
          </a:prstGeom>
          <a:noFill/>
          <a:ln w="1270">
            <a:solidFill>
              <a:srgbClr val="020FD9"/>
            </a:solidFill>
            <a:prstDash val="solid"/>
          </a:ln>
        </p:spPr>
      </p:sp>
      <p:sp>
        <p:nvSpPr>
          <p:cNvPr id="9" name="Shape 7"/>
          <p:cNvSpPr/>
          <p:nvPr/>
        </p:nvSpPr>
        <p:spPr>
          <a:xfrm>
            <a:off x="2288151" y="2870467"/>
            <a:ext cx="182880" cy="182880"/>
          </a:xfrm>
          <a:prstGeom prst="rect">
            <a:avLst/>
          </a:prstGeom>
          <a:noFill/>
          <a:ln w="1270">
            <a:solidFill>
              <a:srgbClr val="A50587"/>
            </a:solidFill>
            <a:prstDash val="solid"/>
          </a:ln>
        </p:spPr>
      </p:sp>
      <p:sp>
        <p:nvSpPr>
          <p:cNvPr id="10" name="Shape 8"/>
          <p:cNvSpPr/>
          <p:nvPr/>
        </p:nvSpPr>
        <p:spPr>
          <a:xfrm>
            <a:off x="2267341" y="3185683"/>
            <a:ext cx="182880" cy="182880"/>
          </a:xfrm>
          <a:prstGeom prst="cube">
            <a:avLst/>
          </a:prstGeom>
          <a:noFill/>
          <a:ln w="1270">
            <a:solidFill>
              <a:srgbClr val="FF81C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Grid Systems: Order from Chaos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grid system is a framework of intersecting lines (columns and rows) used to structure content.  It provides consistency and visual hierarchy.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Purpose: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 organize content in a logical and predictable way.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Improved readability, visual harmony, and efficient workflow.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like the scaffolding of a building – it provides the underlying structure.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201599" y="4474747"/>
            <a:ext cx="182880" cy="182880"/>
          </a:xfrm>
          <a:prstGeom prst="sun">
            <a:avLst/>
          </a:prstGeom>
          <a:noFill/>
          <a:ln w="1270">
            <a:solidFill>
              <a:srgbClr val="0604EA"/>
            </a:solidFill>
            <a:prstDash val="solid"/>
          </a:ln>
        </p:spPr>
      </p:sp>
      <p:sp>
        <p:nvSpPr>
          <p:cNvPr id="7" name="Shape 5"/>
          <p:cNvSpPr/>
          <p:nvPr/>
        </p:nvSpPr>
        <p:spPr>
          <a:xfrm>
            <a:off x="3053714" y="2735017"/>
            <a:ext cx="182880" cy="182880"/>
          </a:xfrm>
          <a:prstGeom prst="sun">
            <a:avLst/>
          </a:prstGeom>
          <a:noFill/>
          <a:ln w="1270">
            <a:solidFill>
              <a:srgbClr val="846008"/>
            </a:solidFill>
            <a:prstDash val="solid"/>
          </a:ln>
        </p:spPr>
      </p:sp>
      <p:sp>
        <p:nvSpPr>
          <p:cNvPr id="8" name="Shape 6"/>
          <p:cNvSpPr/>
          <p:nvPr/>
        </p:nvSpPr>
        <p:spPr>
          <a:xfrm>
            <a:off x="6223857" y="3179277"/>
            <a:ext cx="182880" cy="182880"/>
          </a:xfrm>
          <a:prstGeom prst="sun">
            <a:avLst/>
          </a:prstGeom>
          <a:noFill/>
          <a:ln w="1270">
            <a:solidFill>
              <a:srgbClr val="54BA61"/>
            </a:solidFill>
            <a:prstDash val="solid"/>
          </a:ln>
        </p:spPr>
      </p:sp>
      <p:sp>
        <p:nvSpPr>
          <p:cNvPr id="9" name="Shape 7"/>
          <p:cNvSpPr/>
          <p:nvPr/>
        </p:nvSpPr>
        <p:spPr>
          <a:xfrm>
            <a:off x="1040158" y="4226686"/>
            <a:ext cx="182880" cy="182880"/>
          </a:xfrm>
          <a:prstGeom prst="sun">
            <a:avLst/>
          </a:prstGeom>
          <a:noFill/>
          <a:ln w="1270">
            <a:solidFill>
              <a:srgbClr val="26E2CB"/>
            </a:solidFill>
            <a:prstDash val="solid"/>
          </a:ln>
        </p:spPr>
      </p:sp>
      <p:sp>
        <p:nvSpPr>
          <p:cNvPr id="10" name="Shape 8"/>
          <p:cNvSpPr/>
          <p:nvPr/>
        </p:nvSpPr>
        <p:spPr>
          <a:xfrm>
            <a:off x="2491825" y="2532944"/>
            <a:ext cx="182880" cy="182880"/>
          </a:xfrm>
          <a:prstGeom prst="sun">
            <a:avLst/>
          </a:prstGeom>
          <a:noFill/>
          <a:ln w="1270">
            <a:solidFill>
              <a:srgbClr val="34D13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Grid Systems: Common Grid Types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Common types of grids include: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Column Grids: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Simple vertical columns, good for text-heavy content.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Modular Grids: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Columns and rows create modules, offering flexibility.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Hierarchical Grids: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More complex, adaptable to varying content needs.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Choosing the right grid depends on the project's specific requirements.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917286" y="817257"/>
            <a:ext cx="182880" cy="182880"/>
          </a:xfrm>
          <a:prstGeom prst="rect">
            <a:avLst/>
          </a:prstGeom>
          <a:noFill/>
          <a:ln w="1270">
            <a:solidFill>
              <a:srgbClr val="4EB5AD"/>
            </a:solidFill>
            <a:prstDash val="solid"/>
          </a:ln>
        </p:spPr>
      </p:sp>
      <p:sp>
        <p:nvSpPr>
          <p:cNvPr id="7" name="Shape 5"/>
          <p:cNvSpPr/>
          <p:nvPr/>
        </p:nvSpPr>
        <p:spPr>
          <a:xfrm>
            <a:off x="779170" y="2992614"/>
            <a:ext cx="182880" cy="182880"/>
          </a:xfrm>
          <a:prstGeom prst="triangle">
            <a:avLst/>
          </a:prstGeom>
          <a:noFill/>
          <a:ln w="1270">
            <a:solidFill>
              <a:srgbClr val="8D55E7"/>
            </a:solidFill>
            <a:prstDash val="solid"/>
          </a:ln>
        </p:spPr>
      </p:sp>
      <p:sp>
        <p:nvSpPr>
          <p:cNvPr id="8" name="Shape 6"/>
          <p:cNvSpPr/>
          <p:nvPr/>
        </p:nvSpPr>
        <p:spPr>
          <a:xfrm>
            <a:off x="548527" y="2155459"/>
            <a:ext cx="182880" cy="182880"/>
          </a:xfrm>
          <a:prstGeom prst="triangle">
            <a:avLst/>
          </a:prstGeom>
          <a:noFill/>
          <a:ln w="1270">
            <a:solidFill>
              <a:srgbClr val="2DFF34"/>
            </a:solidFill>
            <a:prstDash val="solid"/>
          </a:ln>
        </p:spPr>
      </p:sp>
      <p:sp>
        <p:nvSpPr>
          <p:cNvPr id="9" name="Shape 7"/>
          <p:cNvSpPr/>
          <p:nvPr/>
        </p:nvSpPr>
        <p:spPr>
          <a:xfrm>
            <a:off x="7881067" y="3628276"/>
            <a:ext cx="182880" cy="182880"/>
          </a:xfrm>
          <a:prstGeom prst="rect">
            <a:avLst/>
          </a:prstGeom>
          <a:noFill/>
          <a:ln w="1270">
            <a:solidFill>
              <a:srgbClr val="6372CE"/>
            </a:solidFill>
            <a:prstDash val="solid"/>
          </a:ln>
        </p:spPr>
      </p:sp>
      <p:sp>
        <p:nvSpPr>
          <p:cNvPr id="10" name="Shape 8"/>
          <p:cNvSpPr/>
          <p:nvPr/>
        </p:nvSpPr>
        <p:spPr>
          <a:xfrm>
            <a:off x="4815640" y="3553851"/>
            <a:ext cx="182880" cy="182880"/>
          </a:xfrm>
          <a:prstGeom prst="rect">
            <a:avLst/>
          </a:prstGeom>
          <a:noFill/>
          <a:ln w="1270">
            <a:solidFill>
              <a:srgbClr val="A6068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Grid Systems: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Imagine a website design. A grid system would dictate where the logo goes, where the navigation sits, and how the content is displayed in columns.  This ensures everything aligns properly and looks 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556528" y="1013298"/>
            <a:ext cx="182880" cy="182880"/>
          </a:xfrm>
          <a:prstGeom prst="rect">
            <a:avLst/>
          </a:prstGeom>
          <a:noFill/>
          <a:ln w="1270">
            <a:solidFill>
              <a:srgbClr val="81965C"/>
            </a:solidFill>
            <a:prstDash val="solid"/>
          </a:ln>
        </p:spPr>
      </p:sp>
      <p:sp>
        <p:nvSpPr>
          <p:cNvPr id="7" name="Shape 5"/>
          <p:cNvSpPr/>
          <p:nvPr/>
        </p:nvSpPr>
        <p:spPr>
          <a:xfrm>
            <a:off x="4766903" y="4576"/>
            <a:ext cx="182880" cy="182880"/>
          </a:xfrm>
          <a:prstGeom prst="triangle">
            <a:avLst/>
          </a:prstGeom>
          <a:noFill/>
          <a:ln w="1270">
            <a:solidFill>
              <a:srgbClr val="99E511"/>
            </a:solidFill>
            <a:prstDash val="solid"/>
          </a:ln>
        </p:spPr>
      </p:sp>
      <p:sp>
        <p:nvSpPr>
          <p:cNvPr id="8" name="Shape 6"/>
          <p:cNvSpPr/>
          <p:nvPr/>
        </p:nvSpPr>
        <p:spPr>
          <a:xfrm>
            <a:off x="657807" y="4327397"/>
            <a:ext cx="182880" cy="182880"/>
          </a:xfrm>
          <a:prstGeom prst="rect">
            <a:avLst/>
          </a:prstGeom>
          <a:noFill/>
          <a:ln w="1270">
            <a:solidFill>
              <a:srgbClr val="9E65CA"/>
            </a:solidFill>
            <a:prstDash val="solid"/>
          </a:ln>
        </p:spPr>
      </p:sp>
      <p:sp>
        <p:nvSpPr>
          <p:cNvPr id="9" name="Shape 7"/>
          <p:cNvSpPr/>
          <p:nvPr/>
        </p:nvSpPr>
        <p:spPr>
          <a:xfrm>
            <a:off x="6852780" y="385836"/>
            <a:ext cx="182880" cy="182880"/>
          </a:xfrm>
          <a:prstGeom prst="sun">
            <a:avLst/>
          </a:prstGeom>
          <a:noFill/>
          <a:ln w="1270">
            <a:solidFill>
              <a:srgbClr val="0C5E4B"/>
            </a:solidFill>
            <a:prstDash val="solid"/>
          </a:ln>
        </p:spPr>
      </p:sp>
      <p:sp>
        <p:nvSpPr>
          <p:cNvPr id="10" name="Shape 8"/>
          <p:cNvSpPr/>
          <p:nvPr/>
        </p:nvSpPr>
        <p:spPr>
          <a:xfrm>
            <a:off x="1516118" y="4096514"/>
            <a:ext cx="182880" cy="182880"/>
          </a:xfrm>
          <a:prstGeom prst="rect">
            <a:avLst/>
          </a:prstGeom>
          <a:noFill/>
          <a:ln w="1270">
            <a:solidFill>
              <a:srgbClr val="2DDDC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Rule of Thirds: Guiding the Eye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Rule of Thirds is a guideline that suggests dividing an image into nine equal parts using two horizontal and two vertical lines. Place key elements along these lines or at their intersections for a more balanced and engaging composition.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It provides a framework for positioning elements to create visual interest and tension.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78190" y="916230"/>
            <a:ext cx="182880" cy="182880"/>
          </a:xfrm>
          <a:prstGeom prst="sun">
            <a:avLst/>
          </a:prstGeom>
          <a:noFill/>
          <a:ln w="1270">
            <a:solidFill>
              <a:srgbClr val="8F7190"/>
            </a:solidFill>
            <a:prstDash val="solid"/>
          </a:ln>
        </p:spPr>
      </p:sp>
      <p:sp>
        <p:nvSpPr>
          <p:cNvPr id="7" name="Shape 5"/>
          <p:cNvSpPr/>
          <p:nvPr/>
        </p:nvSpPr>
        <p:spPr>
          <a:xfrm>
            <a:off x="7862091" y="1802067"/>
            <a:ext cx="182880" cy="182880"/>
          </a:xfrm>
          <a:prstGeom prst="sun">
            <a:avLst/>
          </a:prstGeom>
          <a:noFill/>
          <a:ln w="1270">
            <a:solidFill>
              <a:srgbClr val="DB2E21"/>
            </a:solidFill>
            <a:prstDash val="solid"/>
          </a:ln>
        </p:spPr>
      </p:sp>
      <p:sp>
        <p:nvSpPr>
          <p:cNvPr id="8" name="Shape 6"/>
          <p:cNvSpPr/>
          <p:nvPr/>
        </p:nvSpPr>
        <p:spPr>
          <a:xfrm>
            <a:off x="563575" y="52511"/>
            <a:ext cx="182880" cy="182880"/>
          </a:xfrm>
          <a:prstGeom prst="sun">
            <a:avLst/>
          </a:prstGeom>
          <a:noFill/>
          <a:ln w="1270">
            <a:solidFill>
              <a:srgbClr val="D0BD1A"/>
            </a:solidFill>
            <a:prstDash val="solid"/>
          </a:ln>
        </p:spPr>
      </p:sp>
      <p:sp>
        <p:nvSpPr>
          <p:cNvPr id="9" name="Shape 7"/>
          <p:cNvSpPr/>
          <p:nvPr/>
        </p:nvSpPr>
        <p:spPr>
          <a:xfrm>
            <a:off x="4417953" y="2805568"/>
            <a:ext cx="182880" cy="182880"/>
          </a:xfrm>
          <a:prstGeom prst="cube">
            <a:avLst/>
          </a:prstGeom>
          <a:noFill/>
          <a:ln w="1270">
            <a:solidFill>
              <a:srgbClr val="1A230C"/>
            </a:solidFill>
            <a:prstDash val="solid"/>
          </a:ln>
        </p:spPr>
      </p:sp>
      <p:sp>
        <p:nvSpPr>
          <p:cNvPr id="10" name="Shape 8"/>
          <p:cNvSpPr/>
          <p:nvPr/>
        </p:nvSpPr>
        <p:spPr>
          <a:xfrm>
            <a:off x="2465054" y="3379035"/>
            <a:ext cx="182880" cy="182880"/>
          </a:xfrm>
          <a:prstGeom prst="rect">
            <a:avLst/>
          </a:prstGeom>
          <a:noFill/>
          <a:ln w="1270">
            <a:solidFill>
              <a:srgbClr val="2332D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Rule of Thirds: Creating Focal Points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Placing your subject at one of the intersections, rather than dead center, is generally more visually appealing. It creates a more dynamic and interesting composition.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 a landscape photo, placing the horizon on the top or bottom line, rather than in the middle, often results in a stronger image.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090008" y="2651642"/>
            <a:ext cx="182880" cy="182880"/>
          </a:xfrm>
          <a:prstGeom prst="rect">
            <a:avLst/>
          </a:prstGeom>
          <a:noFill/>
          <a:ln w="1270">
            <a:solidFill>
              <a:srgbClr val="EBD73F"/>
            </a:solidFill>
            <a:prstDash val="solid"/>
          </a:ln>
        </p:spPr>
      </p:sp>
      <p:sp>
        <p:nvSpPr>
          <p:cNvPr id="7" name="Shape 5"/>
          <p:cNvSpPr/>
          <p:nvPr/>
        </p:nvSpPr>
        <p:spPr>
          <a:xfrm>
            <a:off x="3436167" y="3172022"/>
            <a:ext cx="182880" cy="182880"/>
          </a:xfrm>
          <a:prstGeom prst="triangle">
            <a:avLst/>
          </a:prstGeom>
          <a:noFill/>
          <a:ln w="1270">
            <a:solidFill>
              <a:srgbClr val="F67E53"/>
            </a:solidFill>
            <a:prstDash val="solid"/>
          </a:ln>
        </p:spPr>
      </p:sp>
      <p:sp>
        <p:nvSpPr>
          <p:cNvPr id="8" name="Shape 6"/>
          <p:cNvSpPr/>
          <p:nvPr/>
        </p:nvSpPr>
        <p:spPr>
          <a:xfrm>
            <a:off x="6032597" y="4307505"/>
            <a:ext cx="182880" cy="182880"/>
          </a:xfrm>
          <a:prstGeom prst="rect">
            <a:avLst/>
          </a:prstGeom>
          <a:noFill/>
          <a:ln w="1270">
            <a:solidFill>
              <a:srgbClr val="FA6E86"/>
            </a:solidFill>
            <a:prstDash val="solid"/>
          </a:ln>
        </p:spPr>
      </p:sp>
      <p:sp>
        <p:nvSpPr>
          <p:cNvPr id="9" name="Shape 7"/>
          <p:cNvSpPr/>
          <p:nvPr/>
        </p:nvSpPr>
        <p:spPr>
          <a:xfrm>
            <a:off x="1211551" y="3036693"/>
            <a:ext cx="182880" cy="182880"/>
          </a:xfrm>
          <a:prstGeom prst="cube">
            <a:avLst/>
          </a:prstGeom>
          <a:noFill/>
          <a:ln w="1270">
            <a:solidFill>
              <a:srgbClr val="0993C9"/>
            </a:solidFill>
            <a:prstDash val="solid"/>
          </a:ln>
        </p:spPr>
      </p:sp>
      <p:sp>
        <p:nvSpPr>
          <p:cNvPr id="10" name="Shape 8"/>
          <p:cNvSpPr/>
          <p:nvPr/>
        </p:nvSpPr>
        <p:spPr>
          <a:xfrm>
            <a:off x="5687074" y="1960704"/>
            <a:ext cx="182880" cy="182880"/>
          </a:xfrm>
          <a:prstGeom prst="triangle">
            <a:avLst/>
          </a:prstGeom>
          <a:noFill/>
          <a:ln w="1270">
            <a:solidFill>
              <a:srgbClr val="88FBF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Rule of Thirds: Example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a portrait photograph. Instead of placing the person's face directly in the center, position their eyes or a key feature at one of the intersecting points of the Rule of Thirds grid. This will immediately enhance the image's visual appeal.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222213" y="2524124"/>
            <a:ext cx="182880" cy="182880"/>
          </a:xfrm>
          <a:prstGeom prst="rect">
            <a:avLst/>
          </a:prstGeom>
          <a:noFill/>
          <a:ln w="1270">
            <a:solidFill>
              <a:srgbClr val="F78343"/>
            </a:solidFill>
            <a:prstDash val="solid"/>
          </a:ln>
        </p:spPr>
      </p:sp>
      <p:sp>
        <p:nvSpPr>
          <p:cNvPr id="7" name="Shape 5"/>
          <p:cNvSpPr/>
          <p:nvPr/>
        </p:nvSpPr>
        <p:spPr>
          <a:xfrm>
            <a:off x="7783555" y="4193228"/>
            <a:ext cx="182880" cy="182880"/>
          </a:xfrm>
          <a:prstGeom prst="cube">
            <a:avLst/>
          </a:prstGeom>
          <a:noFill/>
          <a:ln w="1270">
            <a:solidFill>
              <a:srgbClr val="771172"/>
            </a:solidFill>
            <a:prstDash val="solid"/>
          </a:ln>
        </p:spPr>
      </p:sp>
      <p:sp>
        <p:nvSpPr>
          <p:cNvPr id="8" name="Shape 6"/>
          <p:cNvSpPr/>
          <p:nvPr/>
        </p:nvSpPr>
        <p:spPr>
          <a:xfrm>
            <a:off x="6757901" y="3090864"/>
            <a:ext cx="182880" cy="182880"/>
          </a:xfrm>
          <a:prstGeom prst="sun">
            <a:avLst/>
          </a:prstGeom>
          <a:noFill/>
          <a:ln w="1270">
            <a:solidFill>
              <a:srgbClr val="D1D40C"/>
            </a:solidFill>
            <a:prstDash val="solid"/>
          </a:ln>
        </p:spPr>
      </p:sp>
      <p:sp>
        <p:nvSpPr>
          <p:cNvPr id="9" name="Shape 7"/>
          <p:cNvSpPr/>
          <p:nvPr/>
        </p:nvSpPr>
        <p:spPr>
          <a:xfrm>
            <a:off x="1879246" y="3654862"/>
            <a:ext cx="182880" cy="182880"/>
          </a:xfrm>
          <a:prstGeom prst="cube">
            <a:avLst/>
          </a:prstGeom>
          <a:noFill/>
          <a:ln w="1270">
            <a:solidFill>
              <a:srgbClr val="9F54EC"/>
            </a:solidFill>
            <a:prstDash val="solid"/>
          </a:ln>
        </p:spPr>
      </p:sp>
      <p:sp>
        <p:nvSpPr>
          <p:cNvPr id="10" name="Shape 8"/>
          <p:cNvSpPr/>
          <p:nvPr/>
        </p:nvSpPr>
        <p:spPr>
          <a:xfrm>
            <a:off x="5246662" y="4570199"/>
            <a:ext cx="182880" cy="182880"/>
          </a:xfrm>
          <a:prstGeom prst="sun">
            <a:avLst/>
          </a:prstGeom>
          <a:noFill/>
          <a:ln w="1270">
            <a:solidFill>
              <a:srgbClr val="D992B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White Space (Negative Space): Breathing Room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White space, also known as negative space, is the empty area around and between elements in a design. It's not necessarily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white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it can be any color.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Purpose: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 create visual breathing room and improve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Benefits: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Reduces clutter, improves focus, and enhances aesthetics.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2025-02-24T09:26:17Z</dcterms:created>
  <dcterms:modified xsi:type="dcterms:W3CDTF">2025-02-24T09:26:17Z</dcterms:modified>
</cp:coreProperties>
</file>