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4" name="Shape 2"/>
          <p:cNvSpPr/>
          <p:nvPr/>
        </p:nvSpPr>
        <p:spPr>
          <a:xfrm>
            <a:off x="6987763" y="417711"/>
            <a:ext cx="182880" cy="182880"/>
          </a:xfrm>
          <a:prstGeom prst="sun">
            <a:avLst/>
          </a:prstGeom>
          <a:noFill/>
          <a:ln w="1270">
            <a:solidFill>
              <a:srgbClr val="5CCFF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53947" y="736416"/>
            <a:ext cx="182880" cy="182880"/>
          </a:xfrm>
          <a:prstGeom prst="cube">
            <a:avLst/>
          </a:prstGeom>
          <a:noFill/>
          <a:ln w="1270">
            <a:solidFill>
              <a:srgbClr val="18BD4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741319" y="1453096"/>
            <a:ext cx="182880" cy="182880"/>
          </a:xfrm>
          <a:prstGeom prst="sun">
            <a:avLst/>
          </a:prstGeom>
          <a:noFill/>
          <a:ln w="1270">
            <a:solidFill>
              <a:srgbClr val="1CC5F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21615" y="3885085"/>
            <a:ext cx="182880" cy="182880"/>
          </a:xfrm>
          <a:prstGeom prst="triangle">
            <a:avLst/>
          </a:prstGeom>
          <a:noFill/>
          <a:ln w="1270">
            <a:solidFill>
              <a:srgbClr val="32181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080805" y="2524700"/>
            <a:ext cx="182880" cy="182880"/>
          </a:xfrm>
          <a:prstGeom prst="rect">
            <a:avLst/>
          </a:prstGeom>
          <a:noFill/>
          <a:ln w="1270">
            <a:solidFill>
              <a:srgbClr val="3C1EB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Logo Design Basics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 Logo?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Its purpose and importance.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Simplicity, memorability, versatility.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Logos: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Wordmarks, letterforms, emblems, etc.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Theory: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Understanding color psychology.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Choosing the right fonts.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Design Process: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brainstorming to finalization.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Mistakes: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Avoid pitfalls in logo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05066" y="2004021"/>
            <a:ext cx="182880" cy="182880"/>
          </a:xfrm>
          <a:prstGeom prst="rect">
            <a:avLst/>
          </a:prstGeom>
          <a:noFill/>
          <a:ln w="1270">
            <a:solidFill>
              <a:srgbClr val="ADA6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626875" y="3749156"/>
            <a:ext cx="182880" cy="182880"/>
          </a:xfrm>
          <a:prstGeom prst="cube">
            <a:avLst/>
          </a:prstGeom>
          <a:noFill/>
          <a:ln w="1270">
            <a:solidFill>
              <a:srgbClr val="7D45E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77573" y="3587012"/>
            <a:ext cx="182880" cy="182880"/>
          </a:xfrm>
          <a:prstGeom prst="rect">
            <a:avLst/>
          </a:prstGeom>
          <a:noFill/>
          <a:ln w="1270">
            <a:solidFill>
              <a:srgbClr val="30A8F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86092" y="2654613"/>
            <a:ext cx="182880" cy="182880"/>
          </a:xfrm>
          <a:prstGeom prst="sun">
            <a:avLst/>
          </a:prstGeom>
          <a:noFill/>
          <a:ln w="1270">
            <a:solidFill>
              <a:srgbClr val="BEC6B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81081" y="1667246"/>
            <a:ext cx="182880" cy="182880"/>
          </a:xfrm>
          <a:prstGeom prst="rect">
            <a:avLst/>
          </a:prstGeom>
          <a:noFill/>
          <a:ln w="1270">
            <a:solidFill>
              <a:srgbClr val="24E67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Logos: Abstract Marks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Abstract marks use a unique and stylized form that represents the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Nike (Swoosh)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Pepsi (Globe)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British Petroleum (BP Shield)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Allows for creativity.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very memorable.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858613" y="3659971"/>
            <a:ext cx="182880" cy="182880"/>
          </a:xfrm>
          <a:prstGeom prst="cube">
            <a:avLst/>
          </a:prstGeom>
          <a:noFill/>
          <a:ln w="1270">
            <a:solidFill>
              <a:srgbClr val="39C2A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63196" y="3515558"/>
            <a:ext cx="182880" cy="182880"/>
          </a:xfrm>
          <a:prstGeom prst="sun">
            <a:avLst/>
          </a:prstGeom>
          <a:noFill/>
          <a:ln w="1270">
            <a:solidFill>
              <a:srgbClr val="03F73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27988" y="3116185"/>
            <a:ext cx="182880" cy="182880"/>
          </a:xfrm>
          <a:prstGeom prst="rect">
            <a:avLst/>
          </a:prstGeom>
          <a:noFill/>
          <a:ln w="1270">
            <a:solidFill>
              <a:srgbClr val="2F777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21598" y="1668716"/>
            <a:ext cx="182880" cy="182880"/>
          </a:xfrm>
          <a:prstGeom prst="cube">
            <a:avLst/>
          </a:prstGeom>
          <a:noFill/>
          <a:ln w="1270">
            <a:solidFill>
              <a:srgbClr val="E40EE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62912" y="3167590"/>
            <a:ext cx="182880" cy="182880"/>
          </a:xfrm>
          <a:prstGeom prst="cube">
            <a:avLst/>
          </a:prstGeom>
          <a:noFill/>
          <a:ln w="1270">
            <a:solidFill>
              <a:srgbClr val="01083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Theory: The Basics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Colors evoke different emotions and associations.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Excitement, energy, passion.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Blue: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Trust, stability, calm.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Green: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Nature, growth, health.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Yellow: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Happiness, optimism, warning.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your brand's personality when choosing colors.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404770" y="3934719"/>
            <a:ext cx="182880" cy="182880"/>
          </a:xfrm>
          <a:prstGeom prst="sun">
            <a:avLst/>
          </a:prstGeom>
          <a:noFill/>
          <a:ln w="1270">
            <a:solidFill>
              <a:srgbClr val="B6B84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5428" y="1001109"/>
            <a:ext cx="182880" cy="182880"/>
          </a:xfrm>
          <a:prstGeom prst="cube">
            <a:avLst/>
          </a:prstGeom>
          <a:noFill/>
          <a:ln w="1270">
            <a:solidFill>
              <a:srgbClr val="093C4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751271" y="900335"/>
            <a:ext cx="182880" cy="182880"/>
          </a:xfrm>
          <a:prstGeom prst="rect">
            <a:avLst/>
          </a:prstGeom>
          <a:noFill/>
          <a:ln w="1270">
            <a:solidFill>
              <a:srgbClr val="01F03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476804" y="2083305"/>
            <a:ext cx="182880" cy="182880"/>
          </a:xfrm>
          <a:prstGeom prst="rect">
            <a:avLst/>
          </a:prstGeom>
          <a:noFill/>
          <a:ln w="1270">
            <a:solidFill>
              <a:srgbClr val="112A6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88798" y="3605823"/>
            <a:ext cx="182880" cy="182880"/>
          </a:xfrm>
          <a:prstGeom prst="cube">
            <a:avLst/>
          </a:prstGeom>
          <a:noFill/>
          <a:ln w="1270">
            <a:solidFill>
              <a:srgbClr val="2F833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Color Palettes: Choosing Wisely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a cohesive color palette.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number of colors: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2-3 is often best.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color harmony principles: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Complementary, analogous, triadic.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accessibility: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Ensure sufficient contrast for 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53042" y="1990515"/>
            <a:ext cx="182880" cy="182880"/>
          </a:xfrm>
          <a:prstGeom prst="sun">
            <a:avLst/>
          </a:prstGeom>
          <a:noFill/>
          <a:ln w="1270">
            <a:solidFill>
              <a:srgbClr val="E002F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5473" y="920263"/>
            <a:ext cx="182880" cy="182880"/>
          </a:xfrm>
          <a:prstGeom prst="triangle">
            <a:avLst/>
          </a:prstGeom>
          <a:noFill/>
          <a:ln w="1270">
            <a:solidFill>
              <a:srgbClr val="1124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97684" y="982730"/>
            <a:ext cx="182880" cy="182880"/>
          </a:xfrm>
          <a:prstGeom prst="rect">
            <a:avLst/>
          </a:prstGeom>
          <a:noFill/>
          <a:ln w="1270">
            <a:solidFill>
              <a:srgbClr val="7B9B4D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884114" y="2547595"/>
            <a:ext cx="182880" cy="182880"/>
          </a:xfrm>
          <a:prstGeom prst="rect">
            <a:avLst/>
          </a:prstGeom>
          <a:noFill/>
          <a:ln w="1270">
            <a:solidFill>
              <a:srgbClr val="CF7CF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63130" y="4449066"/>
            <a:ext cx="182880" cy="182880"/>
          </a:xfrm>
          <a:prstGeom prst="cube">
            <a:avLst/>
          </a:prstGeom>
          <a:noFill/>
          <a:ln w="1270">
            <a:solidFill>
              <a:srgbClr val="FEF2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Typography: Choosing the Right Fonts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Fonts communicate tone and style.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Traditional, formal (e.g., Times New Roman).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Sans-serif: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Modern, clean (e.g., Arial).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Script: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Elegant, personal (e.g., Brush Script).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Display: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Decorative, eye-catching.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fonts that reflect your brand's personality.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941991" y="4560784"/>
            <a:ext cx="182880" cy="182880"/>
          </a:xfrm>
          <a:prstGeom prst="rect">
            <a:avLst/>
          </a:prstGeom>
          <a:noFill/>
          <a:ln w="1270">
            <a:solidFill>
              <a:srgbClr val="21B3F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33104" y="4468651"/>
            <a:ext cx="182880" cy="182880"/>
          </a:xfrm>
          <a:prstGeom prst="cube">
            <a:avLst/>
          </a:prstGeom>
          <a:noFill/>
          <a:ln w="1270">
            <a:solidFill>
              <a:srgbClr val="A768F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039282" y="2878034"/>
            <a:ext cx="182880" cy="182880"/>
          </a:xfrm>
          <a:prstGeom prst="rect">
            <a:avLst/>
          </a:prstGeom>
          <a:noFill/>
          <a:ln w="1270">
            <a:solidFill>
              <a:srgbClr val="09F7E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14418" y="1667402"/>
            <a:ext cx="182880" cy="182880"/>
          </a:xfrm>
          <a:prstGeom prst="sun">
            <a:avLst/>
          </a:prstGeom>
          <a:noFill/>
          <a:ln w="1270">
            <a:solidFill>
              <a:srgbClr val="10289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82983" y="711362"/>
            <a:ext cx="182880" cy="182880"/>
          </a:xfrm>
          <a:prstGeom prst="rect">
            <a:avLst/>
          </a:prstGeom>
          <a:noFill/>
          <a:ln w="1270">
            <a:solidFill>
              <a:srgbClr val="F3C9A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Typography: Font Pairing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Combining different fonts can create visual interest.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Tips: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fonts with contrasting styles: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Serif and sans-serif often work well together.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 the number of fonts: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using more than 2-3.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readability: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Choose fonts that are easy to read.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274750" y="2620815"/>
            <a:ext cx="182880" cy="182880"/>
          </a:xfrm>
          <a:prstGeom prst="cube">
            <a:avLst/>
          </a:prstGeom>
          <a:noFill/>
          <a:ln w="1270">
            <a:solidFill>
              <a:srgbClr val="13475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00351" y="2513495"/>
            <a:ext cx="182880" cy="182880"/>
          </a:xfrm>
          <a:prstGeom prst="triangle">
            <a:avLst/>
          </a:prstGeom>
          <a:noFill/>
          <a:ln w="1270">
            <a:solidFill>
              <a:srgbClr val="3D345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02199" y="1435542"/>
            <a:ext cx="182880" cy="182880"/>
          </a:xfrm>
          <a:prstGeom prst="triangle">
            <a:avLst/>
          </a:prstGeom>
          <a:noFill/>
          <a:ln w="1270">
            <a:solidFill>
              <a:srgbClr val="86BC2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67003" y="1955413"/>
            <a:ext cx="182880" cy="182880"/>
          </a:xfrm>
          <a:prstGeom prst="sun">
            <a:avLst/>
          </a:prstGeom>
          <a:noFill/>
          <a:ln w="1270">
            <a:solidFill>
              <a:srgbClr val="2042A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87068" y="934254"/>
            <a:ext cx="182880" cy="182880"/>
          </a:xfrm>
          <a:prstGeom prst="triangle">
            <a:avLst/>
          </a:prstGeom>
          <a:noFill/>
          <a:ln w="1270">
            <a:solidFill>
              <a:srgbClr val="1B0E8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Process: Brainstorming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Start with brainstorming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Methods: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Mind mapping: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Explore related concepts.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Quickly visualize different ideas.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Competitor analysis: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See what others are doing (but don't copy!).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Mood Board: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 inspiration, images, colours.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89105" y="4476927"/>
            <a:ext cx="182880" cy="182880"/>
          </a:xfrm>
          <a:prstGeom prst="rect">
            <a:avLst/>
          </a:prstGeom>
          <a:noFill/>
          <a:ln w="1270">
            <a:solidFill>
              <a:srgbClr val="A61F2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399383" y="3057679"/>
            <a:ext cx="182880" cy="182880"/>
          </a:xfrm>
          <a:prstGeom prst="triangle">
            <a:avLst/>
          </a:prstGeom>
          <a:noFill/>
          <a:ln w="1270">
            <a:solidFill>
              <a:srgbClr val="5CF56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041317" y="4453785"/>
            <a:ext cx="182880" cy="182880"/>
          </a:xfrm>
          <a:prstGeom prst="rect">
            <a:avLst/>
          </a:prstGeom>
          <a:noFill/>
          <a:ln w="1270">
            <a:solidFill>
              <a:srgbClr val="BD96A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35398" y="2001652"/>
            <a:ext cx="182880" cy="182880"/>
          </a:xfrm>
          <a:prstGeom prst="sun">
            <a:avLst/>
          </a:prstGeom>
          <a:noFill/>
          <a:ln w="1270">
            <a:solidFill>
              <a:srgbClr val="DACBF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963633" y="4464975"/>
            <a:ext cx="182880" cy="182880"/>
          </a:xfrm>
          <a:prstGeom prst="triangle">
            <a:avLst/>
          </a:prstGeom>
          <a:noFill/>
          <a:ln w="1270">
            <a:solidFill>
              <a:srgbClr val="84AD6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Process: Sketching and Iteration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Sketch multiple logo variations.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Exploring different concepts.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Experimenting with different shapes and layouts.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Refining your best ideas through iteration.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596702" y="1607550"/>
            <a:ext cx="182880" cy="182880"/>
          </a:xfrm>
          <a:prstGeom prst="cube">
            <a:avLst/>
          </a:prstGeom>
          <a:noFill/>
          <a:ln w="1270">
            <a:solidFill>
              <a:srgbClr val="FBBC54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98206" y="3632168"/>
            <a:ext cx="182880" cy="182880"/>
          </a:xfrm>
          <a:prstGeom prst="sun">
            <a:avLst/>
          </a:prstGeom>
          <a:noFill/>
          <a:ln w="1270">
            <a:solidFill>
              <a:srgbClr val="3EFB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915836" y="1447044"/>
            <a:ext cx="182880" cy="182880"/>
          </a:xfrm>
          <a:prstGeom prst="rect">
            <a:avLst/>
          </a:prstGeom>
          <a:noFill/>
          <a:ln w="1270">
            <a:solidFill>
              <a:srgbClr val="3FA81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47205" y="4293510"/>
            <a:ext cx="182880" cy="182880"/>
          </a:xfrm>
          <a:prstGeom prst="rect">
            <a:avLst/>
          </a:prstGeom>
          <a:noFill/>
          <a:ln w="1270">
            <a:solidFill>
              <a:srgbClr val="228DB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69500" y="2556460"/>
            <a:ext cx="182880" cy="182880"/>
          </a:xfrm>
          <a:prstGeom prst="cube">
            <a:avLst/>
          </a:prstGeom>
          <a:noFill/>
          <a:ln w="1270">
            <a:solidFill>
              <a:srgbClr val="AF52D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Process: Digital Design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Refine your sketches digitally using vector graphics software (e.g., Adobe Illustrator, Inkscape).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 of vector graphics: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Scalable without losing quality.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Easy to edit and modify.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331596" y="925015"/>
            <a:ext cx="182880" cy="182880"/>
          </a:xfrm>
          <a:prstGeom prst="sun">
            <a:avLst/>
          </a:prstGeom>
          <a:noFill/>
          <a:ln w="1270">
            <a:solidFill>
              <a:srgbClr val="89DFE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73758" y="1598141"/>
            <a:ext cx="182880" cy="182880"/>
          </a:xfrm>
          <a:prstGeom prst="rect">
            <a:avLst/>
          </a:prstGeom>
          <a:noFill/>
          <a:ln w="1270">
            <a:solidFill>
              <a:srgbClr val="82799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308252" y="1702676"/>
            <a:ext cx="182880" cy="182880"/>
          </a:xfrm>
          <a:prstGeom prst="triangle">
            <a:avLst/>
          </a:prstGeom>
          <a:noFill/>
          <a:ln w="1270">
            <a:solidFill>
              <a:srgbClr val="F5A92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76316" y="4143736"/>
            <a:ext cx="182880" cy="182880"/>
          </a:xfrm>
          <a:prstGeom prst="cube">
            <a:avLst/>
          </a:prstGeom>
          <a:noFill/>
          <a:ln w="1270">
            <a:solidFill>
              <a:srgbClr val="5DA5E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40399" y="1453194"/>
            <a:ext cx="182880" cy="182880"/>
          </a:xfrm>
          <a:prstGeom prst="cube">
            <a:avLst/>
          </a:prstGeom>
          <a:noFill/>
          <a:ln w="1270">
            <a:solidFill>
              <a:srgbClr val="A2800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Design Process: Feedback and Refinement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Get feedback from others.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Ask for opinions 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Overall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choices.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Typography.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feedback to refine your design.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673433" y="1063649"/>
            <a:ext cx="182880" cy="182880"/>
          </a:xfrm>
          <a:prstGeom prst="rect">
            <a:avLst/>
          </a:prstGeom>
          <a:noFill/>
          <a:ln w="1270">
            <a:solidFill>
              <a:srgbClr val="7BC8E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09662" y="2615866"/>
            <a:ext cx="182880" cy="182880"/>
          </a:xfrm>
          <a:prstGeom prst="cube">
            <a:avLst/>
          </a:prstGeom>
          <a:noFill/>
          <a:ln w="1270">
            <a:solidFill>
              <a:srgbClr val="85982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145259" y="3980324"/>
            <a:ext cx="182880" cy="182880"/>
          </a:xfrm>
          <a:prstGeom prst="cube">
            <a:avLst/>
          </a:prstGeom>
          <a:noFill/>
          <a:ln w="1270">
            <a:solidFill>
              <a:srgbClr val="9619C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89462" y="2701876"/>
            <a:ext cx="182880" cy="182880"/>
          </a:xfrm>
          <a:prstGeom prst="triangle">
            <a:avLst/>
          </a:prstGeom>
          <a:noFill/>
          <a:ln w="1270">
            <a:solidFill>
              <a:srgbClr val="6FB08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375366" y="917026"/>
            <a:ext cx="182880" cy="182880"/>
          </a:xfrm>
          <a:prstGeom prst="triangle">
            <a:avLst/>
          </a:prstGeom>
          <a:noFill/>
          <a:ln w="1270">
            <a:solidFill>
              <a:srgbClr val="A1DBC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Finalization: Logo Variations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different logo variations for different uses.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Horizontal and vertical versions.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 and black &amp; white versions.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simplified version for small sizes (favicon).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54425" y="3193817"/>
            <a:ext cx="182880" cy="182880"/>
          </a:xfrm>
          <a:prstGeom prst="rect">
            <a:avLst/>
          </a:prstGeom>
          <a:noFill/>
          <a:ln w="1270">
            <a:solidFill>
              <a:srgbClr val="6C966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749768" y="3640368"/>
            <a:ext cx="182880" cy="182880"/>
          </a:xfrm>
          <a:prstGeom prst="sun">
            <a:avLst/>
          </a:prstGeom>
          <a:noFill/>
          <a:ln w="1270">
            <a:solidFill>
              <a:srgbClr val="676D4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17724" y="3613825"/>
            <a:ext cx="182880" cy="182880"/>
          </a:xfrm>
          <a:prstGeom prst="rect">
            <a:avLst/>
          </a:prstGeom>
          <a:noFill/>
          <a:ln w="1270">
            <a:solidFill>
              <a:srgbClr val="34F91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376144" y="1227582"/>
            <a:ext cx="182880" cy="182880"/>
          </a:xfrm>
          <a:prstGeom prst="rect">
            <a:avLst/>
          </a:prstGeom>
          <a:noFill/>
          <a:ln w="1270">
            <a:solidFill>
              <a:srgbClr val="54689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688605" y="4374831"/>
            <a:ext cx="182880" cy="182880"/>
          </a:xfrm>
          <a:prstGeom prst="triangle">
            <a:avLst/>
          </a:prstGeom>
          <a:noFill/>
          <a:ln w="1270">
            <a:solidFill>
              <a:srgbClr val="9E37B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 Logo?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logo is a visual symbol that identifies a brand or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more than just a pretty picture; it's about: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Recognition: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Making your brand easily recognizable.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Branding: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Communicating your brand's values and personality.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Differentiation: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Standing out from the competition.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Trust: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Building credibility and confidence.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19913" y="3239247"/>
            <a:ext cx="182880" cy="182880"/>
          </a:xfrm>
          <a:prstGeom prst="rect">
            <a:avLst/>
          </a:prstGeom>
          <a:noFill/>
          <a:ln w="1270">
            <a:solidFill>
              <a:srgbClr val="A78B8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195436" y="1689838"/>
            <a:ext cx="182880" cy="182880"/>
          </a:xfrm>
          <a:prstGeom prst="cube">
            <a:avLst/>
          </a:prstGeom>
          <a:noFill/>
          <a:ln w="1270">
            <a:solidFill>
              <a:srgbClr val="0DE1C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981560" y="622644"/>
            <a:ext cx="182880" cy="182880"/>
          </a:xfrm>
          <a:prstGeom prst="sun">
            <a:avLst/>
          </a:prstGeom>
          <a:noFill/>
          <a:ln w="1270">
            <a:solidFill>
              <a:srgbClr val="6BF8E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430100" y="3632010"/>
            <a:ext cx="182880" cy="182880"/>
          </a:xfrm>
          <a:prstGeom prst="rect">
            <a:avLst/>
          </a:prstGeom>
          <a:noFill/>
          <a:ln w="1270">
            <a:solidFill>
              <a:srgbClr val="6A973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629032" y="835767"/>
            <a:ext cx="182880" cy="182880"/>
          </a:xfrm>
          <a:prstGeom prst="triangle">
            <a:avLst/>
          </a:prstGeom>
          <a:noFill/>
          <a:ln w="1270">
            <a:solidFill>
              <a:srgbClr val="07C40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Finalization: File Formats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Save your logo in various file formats.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formats: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Vector: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.AI, .EPS, .SVG (for scalability).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Raster: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.PNG, .JPG (for web use).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Provide clients with all necessary files.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9281" y="160606"/>
            <a:ext cx="182880" cy="182880"/>
          </a:xfrm>
          <a:prstGeom prst="rect">
            <a:avLst/>
          </a:prstGeom>
          <a:noFill/>
          <a:ln w="1270">
            <a:solidFill>
              <a:srgbClr val="B209AE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275068" y="1937025"/>
            <a:ext cx="182880" cy="182880"/>
          </a:xfrm>
          <a:prstGeom prst="rect">
            <a:avLst/>
          </a:prstGeom>
          <a:noFill/>
          <a:ln w="1270">
            <a:solidFill>
              <a:srgbClr val="DF333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350640" y="3905042"/>
            <a:ext cx="182880" cy="182880"/>
          </a:xfrm>
          <a:prstGeom prst="cube">
            <a:avLst/>
          </a:prstGeom>
          <a:noFill/>
          <a:ln w="1270">
            <a:solidFill>
              <a:srgbClr val="6719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86422" y="1941896"/>
            <a:ext cx="182880" cy="182880"/>
          </a:xfrm>
          <a:prstGeom prst="triangle">
            <a:avLst/>
          </a:prstGeom>
          <a:noFill/>
          <a:ln w="1270">
            <a:solidFill>
              <a:srgbClr val="D5BA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000610" y="718782"/>
            <a:ext cx="182880" cy="182880"/>
          </a:xfrm>
          <a:prstGeom prst="sun">
            <a:avLst/>
          </a:prstGeom>
          <a:noFill/>
          <a:ln w="1270">
            <a:solidFill>
              <a:srgbClr val="AFB08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Overcomplexity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overly complex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simple!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cluttered logo is hard to remember and doesn't scale well.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102361" y="4497613"/>
            <a:ext cx="182880" cy="182880"/>
          </a:xfrm>
          <a:prstGeom prst="cube">
            <a:avLst/>
          </a:prstGeom>
          <a:noFill/>
          <a:ln w="1270">
            <a:solidFill>
              <a:srgbClr val="4038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891936" y="442946"/>
            <a:ext cx="182880" cy="182880"/>
          </a:xfrm>
          <a:prstGeom prst="sun">
            <a:avLst/>
          </a:prstGeom>
          <a:noFill/>
          <a:ln w="1270">
            <a:solidFill>
              <a:srgbClr val="BDFD4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48821" y="222925"/>
            <a:ext cx="182880" cy="182880"/>
          </a:xfrm>
          <a:prstGeom prst="cube">
            <a:avLst/>
          </a:prstGeom>
          <a:noFill/>
          <a:ln w="1270">
            <a:solidFill>
              <a:srgbClr val="97DC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314882" y="3348769"/>
            <a:ext cx="182880" cy="182880"/>
          </a:xfrm>
          <a:prstGeom prst="rect">
            <a:avLst/>
          </a:prstGeom>
          <a:noFill/>
          <a:ln w="1270">
            <a:solidFill>
              <a:srgbClr val="28C05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984148" y="1913945"/>
            <a:ext cx="182880" cy="182880"/>
          </a:xfrm>
          <a:prstGeom prst="cube">
            <a:avLst/>
          </a:prstGeom>
          <a:noFill/>
          <a:ln w="1270">
            <a:solidFill>
              <a:srgbClr val="DDB02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Following Trends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chase fleeting design trends.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Aim for a timeless design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that will remain relevant for years to come.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77243" y="7037"/>
            <a:ext cx="182880" cy="182880"/>
          </a:xfrm>
          <a:prstGeom prst="cube">
            <a:avLst/>
          </a:prstGeom>
          <a:noFill/>
          <a:ln w="1270">
            <a:solidFill>
              <a:srgbClr val="1EB1D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1323075" y="4136004"/>
            <a:ext cx="182880" cy="182880"/>
          </a:xfrm>
          <a:prstGeom prst="sun">
            <a:avLst/>
          </a:prstGeom>
          <a:noFill/>
          <a:ln w="1270">
            <a:solidFill>
              <a:srgbClr val="F67D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67728" y="467337"/>
            <a:ext cx="182880" cy="182880"/>
          </a:xfrm>
          <a:prstGeom prst="cube">
            <a:avLst/>
          </a:prstGeom>
          <a:noFill/>
          <a:ln w="1270">
            <a:solidFill>
              <a:srgbClr val="59507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121210" y="4000599"/>
            <a:ext cx="182880" cy="182880"/>
          </a:xfrm>
          <a:prstGeom prst="sun">
            <a:avLst/>
          </a:prstGeom>
          <a:noFill/>
          <a:ln w="1270">
            <a:solidFill>
              <a:srgbClr val="383D6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510367" y="619429"/>
            <a:ext cx="182880" cy="182880"/>
          </a:xfrm>
          <a:prstGeom prst="sun">
            <a:avLst/>
          </a:prstGeom>
          <a:noFill/>
          <a:ln w="1270">
            <a:solidFill>
              <a:srgbClr val="7381BC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Bad Typography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Poor typography can ruin a logo.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Pay attention to: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choice.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Kerning (spacing between letters).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23465" y="3165000"/>
            <a:ext cx="182880" cy="182880"/>
          </a:xfrm>
          <a:prstGeom prst="triangle">
            <a:avLst/>
          </a:prstGeom>
          <a:noFill/>
          <a:ln w="1270">
            <a:solidFill>
              <a:srgbClr val="56761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68341" y="2224544"/>
            <a:ext cx="182880" cy="182880"/>
          </a:xfrm>
          <a:prstGeom prst="sun">
            <a:avLst/>
          </a:prstGeom>
          <a:noFill/>
          <a:ln w="1270">
            <a:solidFill>
              <a:srgbClr val="DB7D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302" y="3447153"/>
            <a:ext cx="182880" cy="182880"/>
          </a:xfrm>
          <a:prstGeom prst="triangle">
            <a:avLst/>
          </a:prstGeom>
          <a:noFill/>
          <a:ln w="1270">
            <a:solidFill>
              <a:srgbClr val="DAE6B5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698785" y="665473"/>
            <a:ext cx="182880" cy="182880"/>
          </a:xfrm>
          <a:prstGeom prst="sun">
            <a:avLst/>
          </a:prstGeom>
          <a:noFill/>
          <a:ln w="1270">
            <a:solidFill>
              <a:srgbClr val="3104F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822375" y="1204209"/>
            <a:ext cx="182880" cy="182880"/>
          </a:xfrm>
          <a:prstGeom prst="triangle">
            <a:avLst/>
          </a:prstGeom>
          <a:noFill/>
          <a:ln w="1270">
            <a:solidFill>
              <a:srgbClr val="03BB6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Ignoring Color Psychology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Colors have meanings! Use them strategically.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Choose colors that align with your brand's message.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073566" y="1947128"/>
            <a:ext cx="182880" cy="182880"/>
          </a:xfrm>
          <a:prstGeom prst="triangle">
            <a:avLst/>
          </a:prstGeom>
          <a:noFill/>
          <a:ln w="1270">
            <a:solidFill>
              <a:srgbClr val="B9C6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988709" y="4234533"/>
            <a:ext cx="182880" cy="182880"/>
          </a:xfrm>
          <a:prstGeom prst="sun">
            <a:avLst/>
          </a:prstGeom>
          <a:noFill/>
          <a:ln w="1270">
            <a:solidFill>
              <a:srgbClr val="E5FA6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6051" y="380281"/>
            <a:ext cx="182880" cy="182880"/>
          </a:xfrm>
          <a:prstGeom prst="sun">
            <a:avLst/>
          </a:prstGeom>
          <a:noFill/>
          <a:ln w="1270">
            <a:solidFill>
              <a:srgbClr val="D0D1E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901895" y="3884968"/>
            <a:ext cx="182880" cy="182880"/>
          </a:xfrm>
          <a:prstGeom prst="cube">
            <a:avLst/>
          </a:prstGeom>
          <a:noFill/>
          <a:ln w="1270">
            <a:solidFill>
              <a:srgbClr val="543227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95426" y="3522317"/>
            <a:ext cx="182880" cy="182880"/>
          </a:xfrm>
          <a:prstGeom prst="rect">
            <a:avLst/>
          </a:prstGeom>
          <a:noFill/>
          <a:ln w="1270">
            <a:solidFill>
              <a:srgbClr val="399A91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Lack of Versatility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your logo works in all sizes and contexts.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 it on different backgrounds and media.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9710" y="4107548"/>
            <a:ext cx="182880" cy="182880"/>
          </a:xfrm>
          <a:prstGeom prst="cube">
            <a:avLst/>
          </a:prstGeom>
          <a:noFill/>
          <a:ln w="1270">
            <a:solidFill>
              <a:srgbClr val="0801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904988" y="1246578"/>
            <a:ext cx="182880" cy="182880"/>
          </a:xfrm>
          <a:prstGeom prst="cube">
            <a:avLst/>
          </a:prstGeom>
          <a:noFill/>
          <a:ln w="1270">
            <a:solidFill>
              <a:srgbClr val="578A1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157821" y="4116912"/>
            <a:ext cx="182880" cy="182880"/>
          </a:xfrm>
          <a:prstGeom prst="triangle">
            <a:avLst/>
          </a:prstGeom>
          <a:noFill/>
          <a:ln w="1270">
            <a:solidFill>
              <a:srgbClr val="533B5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090466" y="2235433"/>
            <a:ext cx="182880" cy="182880"/>
          </a:xfrm>
          <a:prstGeom prst="sun">
            <a:avLst/>
          </a:prstGeom>
          <a:noFill/>
          <a:ln w="1270">
            <a:solidFill>
              <a:srgbClr val="666BA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132646" y="696180"/>
            <a:ext cx="182880" cy="182880"/>
          </a:xfrm>
          <a:prstGeom prst="sun">
            <a:avLst/>
          </a:prstGeom>
          <a:noFill/>
          <a:ln w="1270">
            <a:solidFill>
              <a:srgbClr val="3E70D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Mistakes: Plagiarism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steal someone else's design!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 something original and unique.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Research is okay, outright copying is not.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00295" y="311599"/>
            <a:ext cx="182880" cy="182880"/>
          </a:xfrm>
          <a:prstGeom prst="triangle">
            <a:avLst/>
          </a:prstGeom>
          <a:noFill/>
          <a:ln w="1270">
            <a:solidFill>
              <a:srgbClr val="DAEA2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22155" y="3763425"/>
            <a:ext cx="182880" cy="182880"/>
          </a:xfrm>
          <a:prstGeom prst="sun">
            <a:avLst/>
          </a:prstGeom>
          <a:noFill/>
          <a:ln w="1270">
            <a:solidFill>
              <a:srgbClr val="6E277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46653" y="2968370"/>
            <a:ext cx="182880" cy="182880"/>
          </a:xfrm>
          <a:prstGeom prst="triangle">
            <a:avLst/>
          </a:prstGeom>
          <a:noFill/>
          <a:ln w="1270">
            <a:solidFill>
              <a:srgbClr val="C244B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934790" y="489796"/>
            <a:ext cx="182880" cy="182880"/>
          </a:xfrm>
          <a:prstGeom prst="cube">
            <a:avLst/>
          </a:prstGeom>
          <a:noFill/>
          <a:ln w="1270">
            <a:solidFill>
              <a:srgbClr val="6F0FB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457234" y="1010075"/>
            <a:ext cx="182880" cy="182880"/>
          </a:xfrm>
          <a:prstGeom prst="sun">
            <a:avLst/>
          </a:prstGeom>
          <a:noFill/>
          <a:ln w="1270">
            <a:solidFill>
              <a:srgbClr val="02410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Logo Design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Adobe Illustrator: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Industry-standard vector graphics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Inkscape: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Free and open-source vector graphics software.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Dribbble/Behance: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Inspiration and design portfolios.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Logopond: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Logo inspiration and community.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Colorhunt: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Colour palette inspiration.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27</a:t>
            </a:r>
            <a:endParaRPr lang="en-US" sz="14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4840911" y="281791"/>
            <a:ext cx="182880" cy="182880"/>
          </a:xfrm>
          <a:prstGeom prst="sun">
            <a:avLst/>
          </a:prstGeom>
          <a:noFill/>
          <a:ln w="1270">
            <a:solidFill>
              <a:srgbClr val="835C1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81825" y="2815413"/>
            <a:ext cx="182880" cy="182880"/>
          </a:xfrm>
          <a:prstGeom prst="rect">
            <a:avLst/>
          </a:prstGeom>
          <a:noFill/>
          <a:ln w="1270">
            <a:solidFill>
              <a:srgbClr val="FB52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504842" y="1445430"/>
            <a:ext cx="182880" cy="182880"/>
          </a:xfrm>
          <a:prstGeom prst="sun">
            <a:avLst/>
          </a:prstGeom>
          <a:noFill/>
          <a:ln w="1270">
            <a:solidFill>
              <a:srgbClr val="6F5DF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340751" y="1477396"/>
            <a:ext cx="182880" cy="182880"/>
          </a:xfrm>
          <a:prstGeom prst="rect">
            <a:avLst/>
          </a:prstGeom>
          <a:noFill/>
          <a:ln w="1270">
            <a:solidFill>
              <a:srgbClr val="0CA3B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670190" y="315621"/>
            <a:ext cx="182880" cy="182880"/>
          </a:xfrm>
          <a:prstGeom prst="cube">
            <a:avLst/>
          </a:prstGeom>
          <a:noFill/>
          <a:ln w="1270">
            <a:solidFill>
              <a:srgbClr val="21D31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Final Thoughts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Logo design is a crucial part of branding. By understanding the basics and avoiding common mistakes, you can create a logo that effectively represents your brand and helps you stand out from the competition. Good luck!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28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7649417" y="3303203"/>
            <a:ext cx="182880" cy="182880"/>
          </a:xfrm>
          <a:prstGeom prst="triangle">
            <a:avLst/>
          </a:prstGeom>
          <a:noFill/>
          <a:ln w="1270">
            <a:solidFill>
              <a:srgbClr val="AEDCCD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039322" y="3528224"/>
            <a:ext cx="182880" cy="182880"/>
          </a:xfrm>
          <a:prstGeom prst="sun">
            <a:avLst/>
          </a:prstGeom>
          <a:noFill/>
          <a:ln w="1270">
            <a:solidFill>
              <a:srgbClr val="93BAD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82247" y="3755251"/>
            <a:ext cx="182880" cy="182880"/>
          </a:xfrm>
          <a:prstGeom prst="cube">
            <a:avLst/>
          </a:prstGeom>
          <a:noFill/>
          <a:ln w="1270">
            <a:solidFill>
              <a:srgbClr val="4E39EA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206172" y="1573150"/>
            <a:ext cx="182880" cy="182880"/>
          </a:xfrm>
          <a:prstGeom prst="rect">
            <a:avLst/>
          </a:prstGeom>
          <a:noFill/>
          <a:ln w="1270">
            <a:solidFill>
              <a:srgbClr val="965D4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78956" y="2372128"/>
            <a:ext cx="182880" cy="182880"/>
          </a:xfrm>
          <a:prstGeom prst="triangle">
            <a:avLst/>
          </a:prstGeom>
          <a:noFill/>
          <a:ln w="1270">
            <a:solidFill>
              <a:srgbClr val="5592A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Simplicity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Simplicity is KEY! A simple logo is: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Memorable: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Easy to recall.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Versatile: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Works well in various sizes and applications.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Timeless: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Remains relevant over time.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the Nike swoosh or the Apple logo. Instantly recognizable!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8038438" y="4082484"/>
            <a:ext cx="182880" cy="182880"/>
          </a:xfrm>
          <a:prstGeom prst="triangle">
            <a:avLst/>
          </a:prstGeom>
          <a:noFill/>
          <a:ln w="1270">
            <a:solidFill>
              <a:srgbClr val="83A3F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095226" y="3766935"/>
            <a:ext cx="182880" cy="182880"/>
          </a:xfrm>
          <a:prstGeom prst="cube">
            <a:avLst/>
          </a:prstGeom>
          <a:noFill/>
          <a:ln w="1270">
            <a:solidFill>
              <a:srgbClr val="4C2D3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847391" y="2961869"/>
            <a:ext cx="182880" cy="182880"/>
          </a:xfrm>
          <a:prstGeom prst="sun">
            <a:avLst/>
          </a:prstGeom>
          <a:noFill/>
          <a:ln w="1270">
            <a:solidFill>
              <a:srgbClr val="99D03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750914" y="257025"/>
            <a:ext cx="182880" cy="182880"/>
          </a:xfrm>
          <a:prstGeom prst="sun">
            <a:avLst/>
          </a:prstGeom>
          <a:noFill/>
          <a:ln w="1270">
            <a:solidFill>
              <a:srgbClr val="E4617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48387" y="1987818"/>
            <a:ext cx="182880" cy="182880"/>
          </a:xfrm>
          <a:prstGeom prst="triangle">
            <a:avLst/>
          </a:prstGeom>
          <a:noFill/>
          <a:ln w="1270">
            <a:solidFill>
              <a:srgbClr val="A6AF4B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Memorability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memorable logo sticks in people's minds.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that contribute to memorability: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Uniqueness: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Avoid generic designs.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Relevance: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Connect with your target audience.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Visual Impact: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Make a strong first impression.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it concise and straight to the point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656339" y="810990"/>
            <a:ext cx="182880" cy="182880"/>
          </a:xfrm>
          <a:prstGeom prst="sun">
            <a:avLst/>
          </a:prstGeom>
          <a:noFill/>
          <a:ln w="1270">
            <a:solidFill>
              <a:srgbClr val="FD9918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970122" y="3664842"/>
            <a:ext cx="182880" cy="182880"/>
          </a:xfrm>
          <a:prstGeom prst="triangle">
            <a:avLst/>
          </a:prstGeom>
          <a:noFill/>
          <a:ln w="1270">
            <a:solidFill>
              <a:srgbClr val="160FC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38428" y="4484066"/>
            <a:ext cx="182880" cy="182880"/>
          </a:xfrm>
          <a:prstGeom prst="sun">
            <a:avLst/>
          </a:prstGeom>
          <a:noFill/>
          <a:ln w="1270">
            <a:solidFill>
              <a:srgbClr val="3AF5D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42958" y="238968"/>
            <a:ext cx="182880" cy="182880"/>
          </a:xfrm>
          <a:prstGeom prst="cube">
            <a:avLst/>
          </a:prstGeom>
          <a:noFill/>
          <a:ln w="1270">
            <a:solidFill>
              <a:srgbClr val="BD09B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044621" y="487659"/>
            <a:ext cx="182880" cy="182880"/>
          </a:xfrm>
          <a:prstGeom prst="rect">
            <a:avLst/>
          </a:prstGeom>
          <a:noFill/>
          <a:ln w="1270">
            <a:solidFill>
              <a:srgbClr val="62238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Versatility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Your logo needs to work everywhere!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how it will look: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 different backgrounds: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Light and dark.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various sizes: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website favicon to billboards.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black and white (grayscale).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 different media: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Print, web, merchandise.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3385195" y="1664866"/>
            <a:ext cx="182880" cy="182880"/>
          </a:xfrm>
          <a:prstGeom prst="cube">
            <a:avLst/>
          </a:prstGeom>
          <a:noFill/>
          <a:ln w="1270">
            <a:solidFill>
              <a:srgbClr val="ECE90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3222" y="3770535"/>
            <a:ext cx="182880" cy="182880"/>
          </a:xfrm>
          <a:prstGeom prst="cube">
            <a:avLst/>
          </a:prstGeom>
          <a:noFill/>
          <a:ln w="1270">
            <a:solidFill>
              <a:srgbClr val="39E4A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656559" y="3479207"/>
            <a:ext cx="182880" cy="182880"/>
          </a:xfrm>
          <a:prstGeom prst="triangle">
            <a:avLst/>
          </a:prstGeom>
          <a:noFill/>
          <a:ln w="1270">
            <a:solidFill>
              <a:srgbClr val="EB609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606842" y="966017"/>
            <a:ext cx="182880" cy="182880"/>
          </a:xfrm>
          <a:prstGeom prst="cube">
            <a:avLst/>
          </a:prstGeom>
          <a:noFill/>
          <a:ln w="1270">
            <a:solidFill>
              <a:srgbClr val="528F1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559646" y="594403"/>
            <a:ext cx="182880" cy="182880"/>
          </a:xfrm>
          <a:prstGeom prst="rect">
            <a:avLst/>
          </a:prstGeom>
          <a:noFill/>
          <a:ln w="1270">
            <a:solidFill>
              <a:srgbClr val="777E9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Logos: Wordmarks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Wordmarks (or logotypes) are logos that consist primarily of the company's name.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Google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Coca-Cola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Visa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Considerations: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Font choice is crucial.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Readability is essential.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5712646" y="3130070"/>
            <a:ext cx="182880" cy="182880"/>
          </a:xfrm>
          <a:prstGeom prst="triangle">
            <a:avLst/>
          </a:prstGeom>
          <a:noFill/>
          <a:ln w="1270">
            <a:solidFill>
              <a:srgbClr val="7D504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19313" y="1862464"/>
            <a:ext cx="182880" cy="182880"/>
          </a:xfrm>
          <a:prstGeom prst="cube">
            <a:avLst/>
          </a:prstGeom>
          <a:noFill/>
          <a:ln w="1270">
            <a:solidFill>
              <a:srgbClr val="79619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77160" y="1189516"/>
            <a:ext cx="182880" cy="182880"/>
          </a:xfrm>
          <a:prstGeom prst="rect">
            <a:avLst/>
          </a:prstGeom>
          <a:noFill/>
          <a:ln w="1270">
            <a:solidFill>
              <a:srgbClr val="75990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112748" y="3518274"/>
            <a:ext cx="182880" cy="182880"/>
          </a:xfrm>
          <a:prstGeom prst="cube">
            <a:avLst/>
          </a:prstGeom>
          <a:noFill/>
          <a:ln w="1270">
            <a:solidFill>
              <a:srgbClr val="55430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709445" y="2788909"/>
            <a:ext cx="182880" cy="182880"/>
          </a:xfrm>
          <a:prstGeom prst="sun">
            <a:avLst/>
          </a:prstGeom>
          <a:noFill/>
          <a:ln w="1270">
            <a:solidFill>
              <a:srgbClr val="BCDE4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Logos: Letterforms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Letterform logos use one or more initials to represent the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IBM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HP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CNN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Concise and impactful.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 for long company names.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DDDDDD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2426246" y="953911"/>
            <a:ext cx="182880" cy="182880"/>
          </a:xfrm>
          <a:prstGeom prst="sun">
            <a:avLst/>
          </a:prstGeom>
          <a:noFill/>
          <a:ln w="1270">
            <a:solidFill>
              <a:srgbClr val="84896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966011" y="2075392"/>
            <a:ext cx="182880" cy="182880"/>
          </a:xfrm>
          <a:prstGeom prst="triangle">
            <a:avLst/>
          </a:prstGeom>
          <a:noFill/>
          <a:ln w="1270">
            <a:solidFill>
              <a:srgbClr val="68E772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635679" y="896924"/>
            <a:ext cx="182880" cy="182880"/>
          </a:xfrm>
          <a:prstGeom prst="rect">
            <a:avLst/>
          </a:prstGeom>
          <a:noFill/>
          <a:ln w="1270">
            <a:solidFill>
              <a:srgbClr val="1744B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512460" y="2583342"/>
            <a:ext cx="182880" cy="182880"/>
          </a:xfrm>
          <a:prstGeom prst="triangle">
            <a:avLst/>
          </a:prstGeom>
          <a:noFill/>
          <a:ln w="1270">
            <a:solidFill>
              <a:srgbClr val="97DE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697194" y="3171173"/>
            <a:ext cx="182880" cy="182880"/>
          </a:xfrm>
          <a:prstGeom prst="sun">
            <a:avLst/>
          </a:prstGeom>
          <a:noFill/>
          <a:ln w="1270">
            <a:solidFill>
              <a:srgbClr val="B7A76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Logos: Emblems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Emblems enclose the company name within a symbol or shape.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Harley-Davidson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Starbucks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Harvard University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Things to keep in mind: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Often appear more traditional.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be less versatile at small sizes.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AAAAAA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D6336C"/>
          </a:solidFill>
          <a:ln/>
        </p:spPr>
      </p:sp>
      <p:sp>
        <p:nvSpPr>
          <p:cNvPr id="6" name="Shape 4"/>
          <p:cNvSpPr/>
          <p:nvPr/>
        </p:nvSpPr>
        <p:spPr>
          <a:xfrm>
            <a:off x="1250835" y="2301911"/>
            <a:ext cx="182880" cy="182880"/>
          </a:xfrm>
          <a:prstGeom prst="triangle">
            <a:avLst/>
          </a:prstGeom>
          <a:noFill/>
          <a:ln w="1270">
            <a:solidFill>
              <a:srgbClr val="DD5AC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46092" y="1669989"/>
            <a:ext cx="182880" cy="182880"/>
          </a:xfrm>
          <a:prstGeom prst="rect">
            <a:avLst/>
          </a:prstGeom>
          <a:noFill/>
          <a:ln w="1270">
            <a:solidFill>
              <a:srgbClr val="C09FE7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027803" y="1446519"/>
            <a:ext cx="182880" cy="182880"/>
          </a:xfrm>
          <a:prstGeom prst="triangle">
            <a:avLst/>
          </a:prstGeom>
          <a:noFill/>
          <a:ln w="1270">
            <a:solidFill>
              <a:srgbClr val="74022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937385" y="3114945"/>
            <a:ext cx="182880" cy="182880"/>
          </a:xfrm>
          <a:prstGeom prst="sun">
            <a:avLst/>
          </a:prstGeom>
          <a:noFill/>
          <a:ln w="1270">
            <a:solidFill>
              <a:srgbClr val="C0A98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760097" y="1442005"/>
            <a:ext cx="182880" cy="182880"/>
          </a:xfrm>
          <a:prstGeom prst="cube">
            <a:avLst/>
          </a:prstGeom>
          <a:noFill/>
          <a:ln w="1270">
            <a:solidFill>
              <a:srgbClr val="90566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D6336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Types of Logos: Pictorial Marks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Pictorial marks use a symbol or image to represent the company.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Apple (Apple)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Twitter (Bird)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Target (Target Symbol)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b="1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Easily recognizable.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effectively portray a brand's essence.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400"/>
              </a:lnSpc>
              <a:buNone/>
            </a:pPr>
            <a:r>
              <a:rPr lang="en-US" sz="1200" dirty="0">
                <a:solidFill>
                  <a:srgbClr val="333333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D6336C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2025-02-24T09:26:17Z</dcterms:created>
  <dcterms:modified xsi:type="dcterms:W3CDTF">2025-02-24T09:26:17Z</dcterms:modified>
</cp:coreProperties>
</file>