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3018802" y="4359858"/>
            <a:ext cx="182880" cy="182880"/>
          </a:xfrm>
          <a:prstGeom prst="cube">
            <a:avLst/>
          </a:prstGeom>
          <a:noFill/>
          <a:ln w="1270">
            <a:solidFill>
              <a:srgbClr val="93096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86891" y="3981831"/>
            <a:ext cx="182880" cy="182880"/>
          </a:xfrm>
          <a:prstGeom prst="rect">
            <a:avLst/>
          </a:prstGeom>
          <a:noFill/>
          <a:ln w="1270">
            <a:solidFill>
              <a:srgbClr val="DE9EB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37823" y="1906645"/>
            <a:ext cx="182880" cy="182880"/>
          </a:xfrm>
          <a:prstGeom prst="rect">
            <a:avLst/>
          </a:prstGeom>
          <a:noFill/>
          <a:ln w="1270">
            <a:solidFill>
              <a:srgbClr val="64C84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62137" y="745793"/>
            <a:ext cx="182880" cy="182880"/>
          </a:xfrm>
          <a:prstGeom prst="cube">
            <a:avLst/>
          </a:prstGeom>
          <a:noFill/>
          <a:ln w="1270">
            <a:solidFill>
              <a:srgbClr val="22BD0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57357" y="2404825"/>
            <a:ext cx="182880" cy="182880"/>
          </a:xfrm>
          <a:prstGeom prst="sun">
            <a:avLst/>
          </a:prstGeom>
          <a:noFill/>
          <a:ln w="1270">
            <a:solidFill>
              <a:srgbClr val="EEF60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Packaging Design Basics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covers the fundamental principles of packaging design, from its purpose and impact to the key elements that make a package successful.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Role of Packaging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Your Audience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 Design Elements (Color, Typography, Imagery)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Materials and Sustainability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Legal Requirements and Regulations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Prototyping and Testing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41054" y="2953766"/>
            <a:ext cx="182880" cy="182880"/>
          </a:xfrm>
          <a:prstGeom prst="rect">
            <a:avLst/>
          </a:prstGeom>
          <a:noFill/>
          <a:ln w="1270">
            <a:solidFill>
              <a:srgbClr val="F390D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90408" y="1286953"/>
            <a:ext cx="182880" cy="182880"/>
          </a:xfrm>
          <a:prstGeom prst="sun">
            <a:avLst/>
          </a:prstGeom>
          <a:noFill/>
          <a:ln w="1270">
            <a:solidFill>
              <a:srgbClr val="AD62A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71243" y="809027"/>
            <a:ext cx="182880" cy="182880"/>
          </a:xfrm>
          <a:prstGeom prst="triangle">
            <a:avLst/>
          </a:prstGeom>
          <a:noFill/>
          <a:ln w="1270">
            <a:solidFill>
              <a:srgbClr val="DB5A5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24867" y="4210499"/>
            <a:ext cx="182880" cy="182880"/>
          </a:xfrm>
          <a:prstGeom prst="triangle">
            <a:avLst/>
          </a:prstGeom>
          <a:noFill/>
          <a:ln w="1270">
            <a:solidFill>
              <a:srgbClr val="E4CB3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09554" y="2690006"/>
            <a:ext cx="182880" cy="182880"/>
          </a:xfrm>
          <a:prstGeom prst="triangle">
            <a:avLst/>
          </a:prstGeom>
          <a:noFill/>
          <a:ln w="1270">
            <a:solidFill>
              <a:srgbClr val="0C2A2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Packaging is more than just a container; it's a crucial communication and marketing tool.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your audience is paramount to creating effective packaging.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 attention to color, typography, and imagery to create visually appealing and informative packaging.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sustainable materials whenever possible.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compliance with all legal requirements and regulations.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Thoroughly prototype and test your packaging before launching.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98841" y="4253161"/>
            <a:ext cx="182880" cy="182880"/>
          </a:xfrm>
          <a:prstGeom prst="triangle">
            <a:avLst/>
          </a:prstGeom>
          <a:noFill/>
          <a:ln w="1270">
            <a:solidFill>
              <a:srgbClr val="2A489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89233" y="2545384"/>
            <a:ext cx="182880" cy="182880"/>
          </a:xfrm>
          <a:prstGeom prst="triangle">
            <a:avLst/>
          </a:prstGeom>
          <a:noFill/>
          <a:ln w="1270">
            <a:solidFill>
              <a:srgbClr val="20F7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09459" y="219357"/>
            <a:ext cx="182880" cy="182880"/>
          </a:xfrm>
          <a:prstGeom prst="sun">
            <a:avLst/>
          </a:prstGeom>
          <a:noFill/>
          <a:ln w="1270">
            <a:solidFill>
              <a:srgbClr val="8D161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58628" y="490843"/>
            <a:ext cx="182880" cy="182880"/>
          </a:xfrm>
          <a:prstGeom prst="triangle">
            <a:avLst/>
          </a:prstGeom>
          <a:noFill/>
          <a:ln w="1270">
            <a:solidFill>
              <a:srgbClr val="6E899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53094" y="2646963"/>
            <a:ext cx="182880" cy="182880"/>
          </a:xfrm>
          <a:prstGeom prst="sun">
            <a:avLst/>
          </a:prstGeom>
          <a:noFill/>
          <a:ln w="1270">
            <a:solidFill>
              <a:srgbClr val="88861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Design Principles - Hierarchy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Direct the eye! Use size, color and placement to show importance.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Biggest is Best: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the most important information (brand name, product name) the largest.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contrasting colors to draw attention to key details.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Strategic Placement: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Put important information where the eye naturally falls (top left).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791812" y="4274712"/>
            <a:ext cx="182880" cy="182880"/>
          </a:xfrm>
          <a:prstGeom prst="cube">
            <a:avLst/>
          </a:prstGeom>
          <a:noFill/>
          <a:ln w="1270">
            <a:solidFill>
              <a:srgbClr val="C7F05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648" y="4175290"/>
            <a:ext cx="182880" cy="182880"/>
          </a:xfrm>
          <a:prstGeom prst="rect">
            <a:avLst/>
          </a:prstGeom>
          <a:noFill/>
          <a:ln w="1270">
            <a:solidFill>
              <a:srgbClr val="EFA6E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29985" y="4093516"/>
            <a:ext cx="182880" cy="182880"/>
          </a:xfrm>
          <a:prstGeom prst="sun">
            <a:avLst/>
          </a:prstGeom>
          <a:noFill/>
          <a:ln w="1270">
            <a:solidFill>
              <a:srgbClr val="7178D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63082" y="374929"/>
            <a:ext cx="182880" cy="182880"/>
          </a:xfrm>
          <a:prstGeom prst="sun">
            <a:avLst/>
          </a:prstGeom>
          <a:noFill/>
          <a:ln w="1270">
            <a:solidFill>
              <a:srgbClr val="EA639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60304" y="3521629"/>
            <a:ext cx="182880" cy="182880"/>
          </a:xfrm>
          <a:prstGeom prst="sun">
            <a:avLst/>
          </a:prstGeom>
          <a:noFill/>
          <a:ln w="1270">
            <a:solidFill>
              <a:srgbClr val="277E9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Design Principles - Consistency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uniform! Use the same fonts, colors and style across all your packaging variations.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Recognition: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Consistency builds brand recognition and trust.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Harmony: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unified look makes your products look professional and cohesive.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Confusion: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overwhelm customers with too many different styles.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68911" y="1422121"/>
            <a:ext cx="182880" cy="182880"/>
          </a:xfrm>
          <a:prstGeom prst="triangle">
            <a:avLst/>
          </a:prstGeom>
          <a:noFill/>
          <a:ln w="1270">
            <a:solidFill>
              <a:srgbClr val="10EE8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43842" y="2372329"/>
            <a:ext cx="182880" cy="182880"/>
          </a:xfrm>
          <a:prstGeom prst="sun">
            <a:avLst/>
          </a:prstGeom>
          <a:noFill/>
          <a:ln w="1270">
            <a:solidFill>
              <a:srgbClr val="8DA33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46643" y="3708705"/>
            <a:ext cx="182880" cy="182880"/>
          </a:xfrm>
          <a:prstGeom prst="cube">
            <a:avLst/>
          </a:prstGeom>
          <a:noFill/>
          <a:ln w="1270">
            <a:solidFill>
              <a:srgbClr val="09842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2058" y="3746221"/>
            <a:ext cx="182880" cy="182880"/>
          </a:xfrm>
          <a:prstGeom prst="sun">
            <a:avLst/>
          </a:prstGeom>
          <a:noFill/>
          <a:ln w="1270">
            <a:solidFill>
              <a:srgbClr val="50D19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08215" y="3690480"/>
            <a:ext cx="182880" cy="182880"/>
          </a:xfrm>
          <a:prstGeom prst="sun">
            <a:avLst/>
          </a:prstGeom>
          <a:noFill/>
          <a:ln w="1270">
            <a:solidFill>
              <a:srgbClr val="21229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Design Principles - White Space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 it breathe! Don't overcrowd your design. Leave empty space for clarity.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Readability: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White space makes text easier to read and understand.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Visuals: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It highlights your design elements and makes them stand out.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Sophisticated Look: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White space can create a clean and modern aesthetic.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22936" y="736123"/>
            <a:ext cx="182880" cy="182880"/>
          </a:xfrm>
          <a:prstGeom prst="rect">
            <a:avLst/>
          </a:prstGeom>
          <a:noFill/>
          <a:ln w="1270">
            <a:solidFill>
              <a:srgbClr val="6ABE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21433" y="583895"/>
            <a:ext cx="182880" cy="182880"/>
          </a:xfrm>
          <a:prstGeom prst="rect">
            <a:avLst/>
          </a:prstGeom>
          <a:noFill/>
          <a:ln w="1270">
            <a:solidFill>
              <a:srgbClr val="B5B74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22158" y="4219040"/>
            <a:ext cx="182880" cy="182880"/>
          </a:xfrm>
          <a:prstGeom prst="cube">
            <a:avLst/>
          </a:prstGeom>
          <a:noFill/>
          <a:ln w="1270">
            <a:solidFill>
              <a:srgbClr val="37F9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5306" y="1352391"/>
            <a:ext cx="182880" cy="182880"/>
          </a:xfrm>
          <a:prstGeom prst="triangle">
            <a:avLst/>
          </a:prstGeom>
          <a:noFill/>
          <a:ln w="1270">
            <a:solidFill>
              <a:srgbClr val="CA995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88006" y="3677992"/>
            <a:ext cx="182880" cy="182880"/>
          </a:xfrm>
          <a:prstGeom prst="triangle">
            <a:avLst/>
          </a:prstGeom>
          <a:noFill/>
          <a:ln w="1270">
            <a:solidFill>
              <a:srgbClr val="00E5F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Thinking Outside the Box (Literally!)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unique shapes, materials and openings to stand out.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Shape Appeal: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distinctive shape can be instantly memorable.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 Innovation: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Unusual materials can create a premium feel or a sustainable message.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Openings: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Engaging openings can create a memorable unboxing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531097" y="2974454"/>
            <a:ext cx="182880" cy="182880"/>
          </a:xfrm>
          <a:prstGeom prst="cube">
            <a:avLst/>
          </a:prstGeom>
          <a:noFill/>
          <a:ln w="1270">
            <a:solidFill>
              <a:srgbClr val="4FD2C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67658" y="4362002"/>
            <a:ext cx="182880" cy="182880"/>
          </a:xfrm>
          <a:prstGeom prst="rect">
            <a:avLst/>
          </a:prstGeom>
          <a:noFill/>
          <a:ln w="1270">
            <a:solidFill>
              <a:srgbClr val="ACF5A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21978" y="2414570"/>
            <a:ext cx="182880" cy="182880"/>
          </a:xfrm>
          <a:prstGeom prst="sun">
            <a:avLst/>
          </a:prstGeom>
          <a:noFill/>
          <a:ln w="1270">
            <a:solidFill>
              <a:srgbClr val="7B37F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75096" y="3647289"/>
            <a:ext cx="182880" cy="182880"/>
          </a:xfrm>
          <a:prstGeom prst="cube">
            <a:avLst/>
          </a:prstGeom>
          <a:noFill/>
          <a:ln w="1270">
            <a:solidFill>
              <a:srgbClr val="F83C1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72275" y="704443"/>
            <a:ext cx="182880" cy="182880"/>
          </a:xfrm>
          <a:prstGeom prst="rect">
            <a:avLst/>
          </a:prstGeom>
          <a:noFill/>
          <a:ln w="1270">
            <a:solidFill>
              <a:srgbClr val="A9C11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Power of Texture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 texture to your packaging for a tactile and sensory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Tactile Appeal: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Texture invites touch and creates a more engaging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Premium Feel: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Embossing or debossing can add a touch of luxury.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Interest: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Texture can add depth and dimension to your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88617" y="1553251"/>
            <a:ext cx="182880" cy="182880"/>
          </a:xfrm>
          <a:prstGeom prst="triangle">
            <a:avLst/>
          </a:prstGeom>
          <a:noFill/>
          <a:ln w="1270">
            <a:solidFill>
              <a:srgbClr val="05418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52718" y="3862821"/>
            <a:ext cx="182880" cy="182880"/>
          </a:xfrm>
          <a:prstGeom prst="triangle">
            <a:avLst/>
          </a:prstGeom>
          <a:noFill/>
          <a:ln w="1270">
            <a:solidFill>
              <a:srgbClr val="37AAD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66355" y="4089687"/>
            <a:ext cx="182880" cy="182880"/>
          </a:xfrm>
          <a:prstGeom prst="cube">
            <a:avLst/>
          </a:prstGeom>
          <a:noFill/>
          <a:ln w="1270">
            <a:solidFill>
              <a:srgbClr val="B34FC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62686" y="1352470"/>
            <a:ext cx="182880" cy="182880"/>
          </a:xfrm>
          <a:prstGeom prst="rect">
            <a:avLst/>
          </a:prstGeom>
          <a:noFill/>
          <a:ln w="1270">
            <a:solidFill>
              <a:srgbClr val="29FAD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2604" y="680824"/>
            <a:ext cx="182880" cy="182880"/>
          </a:xfrm>
          <a:prstGeom prst="sun">
            <a:avLst/>
          </a:prstGeom>
          <a:noFill/>
          <a:ln w="1270">
            <a:solidFill>
              <a:srgbClr val="BE55C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Consider Shelf Impact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will your packaging look when placed alongside competitors?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Blocking: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bold colors to stand out on a crowded shelf.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Unique Shapes: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distinctive shape can catch the eye.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Clear Messaging: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sure your key benefits are easily visible.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920764" y="259400"/>
            <a:ext cx="182880" cy="182880"/>
          </a:xfrm>
          <a:prstGeom prst="rect">
            <a:avLst/>
          </a:prstGeom>
          <a:noFill/>
          <a:ln w="1270">
            <a:solidFill>
              <a:srgbClr val="20E89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87507" y="3880549"/>
            <a:ext cx="182880" cy="182880"/>
          </a:xfrm>
          <a:prstGeom prst="sun">
            <a:avLst/>
          </a:prstGeom>
          <a:noFill/>
          <a:ln w="1270">
            <a:solidFill>
              <a:srgbClr val="53FF2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33045" y="2148200"/>
            <a:ext cx="182880" cy="182880"/>
          </a:xfrm>
          <a:prstGeom prst="sun">
            <a:avLst/>
          </a:prstGeom>
          <a:noFill/>
          <a:ln w="1270">
            <a:solidFill>
              <a:srgbClr val="CE812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16814" y="1242948"/>
            <a:ext cx="182880" cy="182880"/>
          </a:xfrm>
          <a:prstGeom prst="triangle">
            <a:avLst/>
          </a:prstGeom>
          <a:noFill/>
          <a:ln w="1270">
            <a:solidFill>
              <a:srgbClr val="F569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00311" y="4312029"/>
            <a:ext cx="182880" cy="182880"/>
          </a:xfrm>
          <a:prstGeom prst="cube">
            <a:avLst/>
          </a:prstGeom>
          <a:noFill/>
          <a:ln w="1270">
            <a:solidFill>
              <a:srgbClr val="FCD93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Don't Forget the Details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Small details can make a big difference.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High-Quality Printing: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Invest in professional printing for crisp, vibrant colors.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Protective Coatings: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Add coatings to protect your packaging from scratches and damage.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Easy-Open Features: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your packaging easy to open and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72507" y="3547886"/>
            <a:ext cx="182880" cy="182880"/>
          </a:xfrm>
          <a:prstGeom prst="rect">
            <a:avLst/>
          </a:prstGeom>
          <a:noFill/>
          <a:ln w="1270">
            <a:solidFill>
              <a:srgbClr val="0ABDE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69218" y="3017573"/>
            <a:ext cx="182880" cy="182880"/>
          </a:xfrm>
          <a:prstGeom prst="sun">
            <a:avLst/>
          </a:prstGeom>
          <a:noFill/>
          <a:ln w="1270">
            <a:solidFill>
              <a:srgbClr val="60957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92241" y="4204645"/>
            <a:ext cx="182880" cy="182880"/>
          </a:xfrm>
          <a:prstGeom prst="rect">
            <a:avLst/>
          </a:prstGeom>
          <a:noFill/>
          <a:ln w="1270">
            <a:solidFill>
              <a:srgbClr val="0FFBC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87030" y="3393244"/>
            <a:ext cx="182880" cy="182880"/>
          </a:xfrm>
          <a:prstGeom prst="triangle">
            <a:avLst/>
          </a:prstGeom>
          <a:noFill/>
          <a:ln w="1270">
            <a:solidFill>
              <a:srgbClr val="BB1E6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23180" y="2705907"/>
            <a:ext cx="182880" cy="182880"/>
          </a:xfrm>
          <a:prstGeom prst="cube">
            <a:avLst/>
          </a:prstGeom>
          <a:noFill/>
          <a:ln w="1270">
            <a:solidFill>
              <a:srgbClr val="3ECD4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 Considerations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your packaging with accessibility in mind.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Easy-to-Grip: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sure your packaging is easy for people with limited dexterity to hold.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Large, Clear Fonts: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large fonts for people with vision impairments.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Braille: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Consider adding Braille for blind and visually impaired consumers.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82385" y="2388173"/>
            <a:ext cx="182880" cy="182880"/>
          </a:xfrm>
          <a:prstGeom prst="triangle">
            <a:avLst/>
          </a:prstGeom>
          <a:noFill/>
          <a:ln w="1270">
            <a:solidFill>
              <a:srgbClr val="0A25C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95691" y="648918"/>
            <a:ext cx="182880" cy="182880"/>
          </a:xfrm>
          <a:prstGeom prst="cube">
            <a:avLst/>
          </a:prstGeom>
          <a:noFill/>
          <a:ln w="1270">
            <a:solidFill>
              <a:srgbClr val="27481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79714" y="639905"/>
            <a:ext cx="182880" cy="182880"/>
          </a:xfrm>
          <a:prstGeom prst="triangle">
            <a:avLst/>
          </a:prstGeom>
          <a:noFill/>
          <a:ln w="1270">
            <a:solidFill>
              <a:srgbClr val="B259B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14201" y="3570622"/>
            <a:ext cx="182880" cy="182880"/>
          </a:xfrm>
          <a:prstGeom prst="sun">
            <a:avLst/>
          </a:prstGeom>
          <a:noFill/>
          <a:ln w="1270">
            <a:solidFill>
              <a:srgbClr val="C4C13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94086" y="2791826"/>
            <a:ext cx="182880" cy="182880"/>
          </a:xfrm>
          <a:prstGeom prst="rect">
            <a:avLst/>
          </a:prstGeom>
          <a:noFill/>
          <a:ln w="1270">
            <a:solidFill>
              <a:srgbClr val="62A8C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Packaging Trends to Watch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Minimalism: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Clean, simple designs are still popular.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Eco-friendly packaging is increasingly important.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Customized packaging can create a stronger connection with consumers.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Packaging: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Packaging with embedded technology can provide additional information and functionality.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22982" y="1771358"/>
            <a:ext cx="182880" cy="182880"/>
          </a:xfrm>
          <a:prstGeom prst="sun">
            <a:avLst/>
          </a:prstGeom>
          <a:noFill/>
          <a:ln w="1270">
            <a:solidFill>
              <a:srgbClr val="CB05A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37862" y="3162550"/>
            <a:ext cx="182880" cy="182880"/>
          </a:xfrm>
          <a:prstGeom prst="sun">
            <a:avLst/>
          </a:prstGeom>
          <a:noFill/>
          <a:ln w="1270">
            <a:solidFill>
              <a:srgbClr val="A65F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73203" y="4089900"/>
            <a:ext cx="182880" cy="182880"/>
          </a:xfrm>
          <a:prstGeom prst="sun">
            <a:avLst/>
          </a:prstGeom>
          <a:noFill/>
          <a:ln w="1270">
            <a:solidFill>
              <a:srgbClr val="24D41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94918" y="543179"/>
            <a:ext cx="182880" cy="182880"/>
          </a:xfrm>
          <a:prstGeom prst="cube">
            <a:avLst/>
          </a:prstGeom>
          <a:noFill/>
          <a:ln w="1270">
            <a:solidFill>
              <a:srgbClr val="E2563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33624" y="3569463"/>
            <a:ext cx="182880" cy="182880"/>
          </a:xfrm>
          <a:prstGeom prst="triangle">
            <a:avLst/>
          </a:prstGeom>
          <a:noFill/>
          <a:ln w="1270">
            <a:solidFill>
              <a:srgbClr val="ACAD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Role of Packaging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Packaging goes beyond just containing a product. It serves multiple vital functions: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Shielding the product from damage during shipping and storage.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Preservation: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Maintaining product freshness and preventing spoilage.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Containment: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Holding the product securely.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Informing the customer about the product (ingredients, usage, benefits).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Attraction: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Grabbing the consumer's attention on the shelf and influencing their purchasing decision.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4898" y="2858695"/>
            <a:ext cx="182880" cy="182880"/>
          </a:xfrm>
          <a:prstGeom prst="triangle">
            <a:avLst/>
          </a:prstGeom>
          <a:noFill/>
          <a:ln w="1270">
            <a:solidFill>
              <a:srgbClr val="6724D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00482" y="3089815"/>
            <a:ext cx="182880" cy="182880"/>
          </a:xfrm>
          <a:prstGeom prst="sun">
            <a:avLst/>
          </a:prstGeom>
          <a:noFill/>
          <a:ln w="1270">
            <a:solidFill>
              <a:srgbClr val="BC2D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43676" y="3676979"/>
            <a:ext cx="182880" cy="182880"/>
          </a:xfrm>
          <a:prstGeom prst="cube">
            <a:avLst/>
          </a:prstGeom>
          <a:noFill/>
          <a:ln w="1270">
            <a:solidFill>
              <a:srgbClr val="ACB20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69878" y="4464993"/>
            <a:ext cx="182880" cy="182880"/>
          </a:xfrm>
          <a:prstGeom prst="rect">
            <a:avLst/>
          </a:prstGeom>
          <a:noFill/>
          <a:ln w="1270">
            <a:solidFill>
              <a:srgbClr val="8DF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86933" y="2583080"/>
            <a:ext cx="182880" cy="182880"/>
          </a:xfrm>
          <a:prstGeom prst="rect">
            <a:avLst/>
          </a:prstGeom>
          <a:noFill/>
          <a:ln w="1270">
            <a:solidFill>
              <a:srgbClr val="F7191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the Basics: Storytelling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your packaging to tell a story about your brand and product.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History: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Share your brand's origin and values.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 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Highlight the unique benefits of your product.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Testimonials: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Feature positive customer reviews.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59748" y="3749791"/>
            <a:ext cx="182880" cy="182880"/>
          </a:xfrm>
          <a:prstGeom prst="triangle">
            <a:avLst/>
          </a:prstGeom>
          <a:noFill/>
          <a:ln w="1270">
            <a:solidFill>
              <a:srgbClr val="5DAC8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81709" y="4515169"/>
            <a:ext cx="182880" cy="182880"/>
          </a:xfrm>
          <a:prstGeom prst="cube">
            <a:avLst/>
          </a:prstGeom>
          <a:noFill/>
          <a:ln w="1270">
            <a:solidFill>
              <a:srgbClr val="29762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35312" y="4052057"/>
            <a:ext cx="182880" cy="182880"/>
          </a:xfrm>
          <a:prstGeom prst="cube">
            <a:avLst/>
          </a:prstGeom>
          <a:noFill/>
          <a:ln w="1270">
            <a:solidFill>
              <a:srgbClr val="116DA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6214" y="813433"/>
            <a:ext cx="182880" cy="182880"/>
          </a:xfrm>
          <a:prstGeom prst="sun">
            <a:avLst/>
          </a:prstGeom>
          <a:noFill/>
          <a:ln w="1270">
            <a:solidFill>
              <a:srgbClr val="149BD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51610" y="4019043"/>
            <a:ext cx="182880" cy="182880"/>
          </a:xfrm>
          <a:prstGeom prst="rect">
            <a:avLst/>
          </a:prstGeom>
          <a:noFill/>
          <a:ln w="1270">
            <a:solidFill>
              <a:srgbClr val="6E3D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Practicality and Functionality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how the customer will interact with the product.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Ease of Use: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package easy to open, reseal, and store?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Does the package adequately protect the product during shipping and handling?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Portability: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package easy to carry and transport?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94716" y="1826096"/>
            <a:ext cx="182880" cy="182880"/>
          </a:xfrm>
          <a:prstGeom prst="sun">
            <a:avLst/>
          </a:prstGeom>
          <a:noFill/>
          <a:ln w="1270">
            <a:solidFill>
              <a:srgbClr val="89D1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50736" y="4379302"/>
            <a:ext cx="182880" cy="182880"/>
          </a:xfrm>
          <a:prstGeom prst="sun">
            <a:avLst/>
          </a:prstGeom>
          <a:noFill/>
          <a:ln w="1270">
            <a:solidFill>
              <a:srgbClr val="88F9B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09587" y="1320835"/>
            <a:ext cx="182880" cy="182880"/>
          </a:xfrm>
          <a:prstGeom prst="sun">
            <a:avLst/>
          </a:prstGeom>
          <a:noFill/>
          <a:ln w="1270">
            <a:solidFill>
              <a:srgbClr val="2CC6E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67272" y="1509335"/>
            <a:ext cx="182880" cy="182880"/>
          </a:xfrm>
          <a:prstGeom prst="sun">
            <a:avLst/>
          </a:prstGeom>
          <a:noFill/>
          <a:ln w="1270">
            <a:solidFill>
              <a:srgbClr val="819C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28440" y="4393709"/>
            <a:ext cx="182880" cy="182880"/>
          </a:xfrm>
          <a:prstGeom prst="cube">
            <a:avLst/>
          </a:prstGeom>
          <a:noFill/>
          <a:ln w="1270">
            <a:solidFill>
              <a:srgbClr val="CF042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Visual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visuals to convey information quickly and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Illustrations: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illustrations to explain complex processes or highlight key features.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icons to represent product benefits or usage instructions.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Photography: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high-quality photography to showcase the product's appearance and quality.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42729" y="1068876"/>
            <a:ext cx="182880" cy="182880"/>
          </a:xfrm>
          <a:prstGeom prst="rect">
            <a:avLst/>
          </a:prstGeom>
          <a:noFill/>
          <a:ln w="1270">
            <a:solidFill>
              <a:srgbClr val="14AD3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87831" y="2947191"/>
            <a:ext cx="182880" cy="182880"/>
          </a:xfrm>
          <a:prstGeom prst="triangle">
            <a:avLst/>
          </a:prstGeom>
          <a:noFill/>
          <a:ln w="1270">
            <a:solidFill>
              <a:srgbClr val="0F5C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94862" y="1489587"/>
            <a:ext cx="182880" cy="182880"/>
          </a:xfrm>
          <a:prstGeom prst="triangle">
            <a:avLst/>
          </a:prstGeom>
          <a:noFill/>
          <a:ln w="1270">
            <a:solidFill>
              <a:srgbClr val="4FB2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98210" y="725024"/>
            <a:ext cx="182880" cy="182880"/>
          </a:xfrm>
          <a:prstGeom prst="rect">
            <a:avLst/>
          </a:prstGeom>
          <a:noFill/>
          <a:ln w="1270">
            <a:solidFill>
              <a:srgbClr val="D3BC5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38692" y="2893291"/>
            <a:ext cx="182880" cy="182880"/>
          </a:xfrm>
          <a:prstGeom prst="cube">
            <a:avLst/>
          </a:prstGeom>
          <a:noFill/>
          <a:ln w="1270">
            <a:solidFill>
              <a:srgbClr val="4E348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Remember the Retail Environment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where your product will be sold and how it will be displayed.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Shelf Space: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that your packaging fits properly on the shelf.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your packaging to be easily visible from a distance.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Competition: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Analyze the packaging of your competitors and identify opportunities to stand out.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67040" y="4186276"/>
            <a:ext cx="182880" cy="182880"/>
          </a:xfrm>
          <a:prstGeom prst="rect">
            <a:avLst/>
          </a:prstGeom>
          <a:noFill/>
          <a:ln w="1270">
            <a:solidFill>
              <a:srgbClr val="866C3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47166" y="4121252"/>
            <a:ext cx="182880" cy="182880"/>
          </a:xfrm>
          <a:prstGeom prst="triangle">
            <a:avLst/>
          </a:prstGeom>
          <a:noFill/>
          <a:ln w="1270">
            <a:solidFill>
              <a:srgbClr val="12AF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9592" y="1112725"/>
            <a:ext cx="182880" cy="182880"/>
          </a:xfrm>
          <a:prstGeom prst="cube">
            <a:avLst/>
          </a:prstGeom>
          <a:noFill/>
          <a:ln w="1270">
            <a:solidFill>
              <a:srgbClr val="8D348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29441" y="2669101"/>
            <a:ext cx="182880" cy="182880"/>
          </a:xfrm>
          <a:prstGeom prst="rect">
            <a:avLst/>
          </a:prstGeom>
          <a:noFill/>
          <a:ln w="1270">
            <a:solidFill>
              <a:srgbClr val="3FB37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83720" y="3368177"/>
            <a:ext cx="182880" cy="182880"/>
          </a:xfrm>
          <a:prstGeom prst="sun">
            <a:avLst/>
          </a:prstGeom>
          <a:noFill/>
          <a:ln w="1270">
            <a:solidFill>
              <a:srgbClr val="371DA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attending this presentation on Packaging Design Basics. We hope you found it informative and helpful. Good luck designing awesome packages!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646402" y="2695534"/>
            <a:ext cx="182880" cy="182880"/>
          </a:xfrm>
          <a:prstGeom prst="rect">
            <a:avLst/>
          </a:prstGeom>
          <a:noFill/>
          <a:ln w="1270">
            <a:solidFill>
              <a:srgbClr val="D402D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35166" y="4099202"/>
            <a:ext cx="182880" cy="182880"/>
          </a:xfrm>
          <a:prstGeom prst="cube">
            <a:avLst/>
          </a:prstGeom>
          <a:noFill/>
          <a:ln w="1270">
            <a:solidFill>
              <a:srgbClr val="93E9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08509" y="3238363"/>
            <a:ext cx="182880" cy="182880"/>
          </a:xfrm>
          <a:prstGeom prst="cube">
            <a:avLst/>
          </a:prstGeom>
          <a:noFill/>
          <a:ln w="1270">
            <a:solidFill>
              <a:srgbClr val="D63D7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60526" y="1441362"/>
            <a:ext cx="182880" cy="182880"/>
          </a:xfrm>
          <a:prstGeom prst="triangle">
            <a:avLst/>
          </a:prstGeom>
          <a:noFill/>
          <a:ln w="1270">
            <a:solidFill>
              <a:srgbClr val="BB3CA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37424" y="867201"/>
            <a:ext cx="182880" cy="182880"/>
          </a:xfrm>
          <a:prstGeom prst="triangle">
            <a:avLst/>
          </a:prstGeom>
          <a:noFill/>
          <a:ln w="1270">
            <a:solidFill>
              <a:srgbClr val="CD1B3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Your Audience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Knowing your target audience is crucial for effective packaging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Demographics: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 age, gender, income, and location.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Psychographics: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their values, lifestyle, and buying habits.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Needs and Expectations: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are they looking for in a product and its packaging? (Convenience, sustainability, luxury?)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 do they shop?: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Online or in physical stores?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70840" y="1878422"/>
            <a:ext cx="182880" cy="182880"/>
          </a:xfrm>
          <a:prstGeom prst="cube">
            <a:avLst/>
          </a:prstGeom>
          <a:noFill/>
          <a:ln w="1270">
            <a:solidFill>
              <a:srgbClr val="B1212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49154" y="1667118"/>
            <a:ext cx="182880" cy="182880"/>
          </a:xfrm>
          <a:prstGeom prst="rect">
            <a:avLst/>
          </a:prstGeom>
          <a:noFill/>
          <a:ln w="1270">
            <a:solidFill>
              <a:srgbClr val="56833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32720" y="3065613"/>
            <a:ext cx="182880" cy="182880"/>
          </a:xfrm>
          <a:prstGeom prst="triangle">
            <a:avLst/>
          </a:prstGeom>
          <a:noFill/>
          <a:ln w="1270">
            <a:solidFill>
              <a:srgbClr val="097F9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42292" y="742143"/>
            <a:ext cx="182880" cy="182880"/>
          </a:xfrm>
          <a:prstGeom prst="triangle">
            <a:avLst/>
          </a:prstGeom>
          <a:noFill/>
          <a:ln w="1270">
            <a:solidFill>
              <a:srgbClr val="26500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84864" y="1257904"/>
            <a:ext cx="182880" cy="182880"/>
          </a:xfrm>
          <a:prstGeom prst="triangle">
            <a:avLst/>
          </a:prstGeom>
          <a:noFill/>
          <a:ln w="1270">
            <a:solidFill>
              <a:srgbClr val="09176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Design Elements: Color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plays a powerful role in conveying emotions and attracting attention.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Psychology: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Different colors evoke different feelings (e.g., red = energy, blue = trust, green = nature).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Consistency: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colors that align with your brand identity.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Contrast: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good contrast for readability.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Cultural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aware that colors can have different meanings in different cultures.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11155" y="3157214"/>
            <a:ext cx="182880" cy="182880"/>
          </a:xfrm>
          <a:prstGeom prst="cube">
            <a:avLst/>
          </a:prstGeom>
          <a:noFill/>
          <a:ln w="1270">
            <a:solidFill>
              <a:srgbClr val="D86D3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62438" y="1613529"/>
            <a:ext cx="182880" cy="182880"/>
          </a:xfrm>
          <a:prstGeom prst="sun">
            <a:avLst/>
          </a:prstGeom>
          <a:noFill/>
          <a:ln w="1270">
            <a:solidFill>
              <a:srgbClr val="44BD0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03591" y="4093806"/>
            <a:ext cx="182880" cy="182880"/>
          </a:xfrm>
          <a:prstGeom prst="sun">
            <a:avLst/>
          </a:prstGeom>
          <a:noFill/>
          <a:ln w="1270">
            <a:solidFill>
              <a:srgbClr val="93F5D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19667" y="3109289"/>
            <a:ext cx="182880" cy="182880"/>
          </a:xfrm>
          <a:prstGeom prst="triangle">
            <a:avLst/>
          </a:prstGeom>
          <a:noFill/>
          <a:ln w="1270">
            <a:solidFill>
              <a:srgbClr val="988DF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1947" y="3939815"/>
            <a:ext cx="182880" cy="182880"/>
          </a:xfrm>
          <a:prstGeom prst="triangle">
            <a:avLst/>
          </a:prstGeom>
          <a:noFill/>
          <a:ln w="1270">
            <a:solidFill>
              <a:srgbClr val="73E6A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Design Elements: Typography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fonts is essential for clear communication and brand personality.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Prioritize fonts that are easy to read at a glance.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Legibility: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the font is distinct and recognizable, especially in small sizes.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Hierarchy: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different font sizes and styles to create a visual hierarchy and guide the reader's eye.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Voice: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fonts that reflect your brand's personality (e.g., modern, classic, playful).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19563" y="4053021"/>
            <a:ext cx="182880" cy="182880"/>
          </a:xfrm>
          <a:prstGeom prst="rect">
            <a:avLst/>
          </a:prstGeom>
          <a:noFill/>
          <a:ln w="1270">
            <a:solidFill>
              <a:srgbClr val="8D8F8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0524" y="1761638"/>
            <a:ext cx="182880" cy="182880"/>
          </a:xfrm>
          <a:prstGeom prst="rect">
            <a:avLst/>
          </a:prstGeom>
          <a:noFill/>
          <a:ln w="1270">
            <a:solidFill>
              <a:srgbClr val="4A5BA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06844" y="2883251"/>
            <a:ext cx="182880" cy="182880"/>
          </a:xfrm>
          <a:prstGeom prst="sun">
            <a:avLst/>
          </a:prstGeom>
          <a:noFill/>
          <a:ln w="1270">
            <a:solidFill>
              <a:srgbClr val="C6074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81175" y="4459084"/>
            <a:ext cx="182880" cy="182880"/>
          </a:xfrm>
          <a:prstGeom prst="triangle">
            <a:avLst/>
          </a:prstGeom>
          <a:noFill/>
          <a:ln w="1270">
            <a:solidFill>
              <a:srgbClr val="EF05A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0961" y="2214258"/>
            <a:ext cx="182880" cy="182880"/>
          </a:xfrm>
          <a:prstGeom prst="triangle">
            <a:avLst/>
          </a:prstGeom>
          <a:noFill/>
          <a:ln w="1270">
            <a:solidFill>
              <a:srgbClr val="A2C4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Design Elements: Imagery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Images (photos, illustrations, graphics) can tell a story and create an emotional connection with the consumer.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High-Quality Images: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professional-looking images that are clear and well-lit.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Relevance: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images that are relevant to the product and your target audience.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Authenticity: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Strive for images that feel genuine and relatable.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Appeal: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your images are aesthetically pleasing and visually engaging.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101974" y="134145"/>
            <a:ext cx="182880" cy="182880"/>
          </a:xfrm>
          <a:prstGeom prst="triangle">
            <a:avLst/>
          </a:prstGeom>
          <a:noFill/>
          <a:ln w="1270">
            <a:solidFill>
              <a:srgbClr val="5DB36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47745" y="3505101"/>
            <a:ext cx="182880" cy="182880"/>
          </a:xfrm>
          <a:prstGeom prst="cube">
            <a:avLst/>
          </a:prstGeom>
          <a:noFill/>
          <a:ln w="1270">
            <a:solidFill>
              <a:srgbClr val="74157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44585" y="3593818"/>
            <a:ext cx="182880" cy="182880"/>
          </a:xfrm>
          <a:prstGeom prst="cube">
            <a:avLst/>
          </a:prstGeom>
          <a:noFill/>
          <a:ln w="1270">
            <a:solidFill>
              <a:srgbClr val="C915D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91676" y="384674"/>
            <a:ext cx="182880" cy="182880"/>
          </a:xfrm>
          <a:prstGeom prst="rect">
            <a:avLst/>
          </a:prstGeom>
          <a:noFill/>
          <a:ln w="1270">
            <a:solidFill>
              <a:srgbClr val="496E7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43379" y="1831995"/>
            <a:ext cx="182880" cy="182880"/>
          </a:xfrm>
          <a:prstGeom prst="cube">
            <a:avLst/>
          </a:prstGeom>
          <a:noFill/>
          <a:ln w="1270">
            <a:solidFill>
              <a:srgbClr val="9A11B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Materials and Sustainability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materials is important for both product protection and environmental responsibility.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 Selection: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 the product's needs (e.g., fragility, moisture sensitivity) when selecting materials.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 for eco-friendly materials like recycled paper, biodegradable plastics, and compostable packaging.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Reducing Waste: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Minimize packaging size and use minimal materials.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Recyclability: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packaging that is easy to recycle.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71161" y="934222"/>
            <a:ext cx="182880" cy="182880"/>
          </a:xfrm>
          <a:prstGeom prst="rect">
            <a:avLst/>
          </a:prstGeom>
          <a:noFill/>
          <a:ln w="1270">
            <a:solidFill>
              <a:srgbClr val="1C45B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6296" y="3305190"/>
            <a:ext cx="182880" cy="182880"/>
          </a:xfrm>
          <a:prstGeom prst="sun">
            <a:avLst/>
          </a:prstGeom>
          <a:noFill/>
          <a:ln w="1270">
            <a:solidFill>
              <a:srgbClr val="EA310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62048" y="4117730"/>
            <a:ext cx="182880" cy="182880"/>
          </a:xfrm>
          <a:prstGeom prst="triangle">
            <a:avLst/>
          </a:prstGeom>
          <a:noFill/>
          <a:ln w="1270">
            <a:solidFill>
              <a:srgbClr val="BE904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88709" y="481426"/>
            <a:ext cx="182880" cy="182880"/>
          </a:xfrm>
          <a:prstGeom prst="sun">
            <a:avLst/>
          </a:prstGeom>
          <a:noFill/>
          <a:ln w="1270">
            <a:solidFill>
              <a:srgbClr val="C0110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53272" y="2266366"/>
            <a:ext cx="182880" cy="182880"/>
          </a:xfrm>
          <a:prstGeom prst="cube">
            <a:avLst/>
          </a:prstGeom>
          <a:noFill/>
          <a:ln w="1270">
            <a:solidFill>
              <a:srgbClr val="AA1FA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Legal Requirements and Regulations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Packaging must comply with various legal requirements and regulations.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Labeling Requirements: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Include mandatory information like product name, ingredients, weight, and manufacturer details.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Nutritional Information: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 accurate nutritional information (if applicable).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 Warnings: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Include appropriate safety warnings and precautions.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Country-Specific Regulations: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aware of regulations that vary by country (e.g., language requirements, labeling standards).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32497" y="1566957"/>
            <a:ext cx="182880" cy="182880"/>
          </a:xfrm>
          <a:prstGeom prst="sun">
            <a:avLst/>
          </a:prstGeom>
          <a:noFill/>
          <a:ln w="1270">
            <a:solidFill>
              <a:srgbClr val="34492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0230" y="950727"/>
            <a:ext cx="182880" cy="182880"/>
          </a:xfrm>
          <a:prstGeom prst="sun">
            <a:avLst/>
          </a:prstGeom>
          <a:noFill/>
          <a:ln w="1270">
            <a:solidFill>
              <a:srgbClr val="31154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79576" y="853045"/>
            <a:ext cx="182880" cy="182880"/>
          </a:xfrm>
          <a:prstGeom prst="triangle">
            <a:avLst/>
          </a:prstGeom>
          <a:noFill/>
          <a:ln w="1270">
            <a:solidFill>
              <a:srgbClr val="81C7C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85639" y="942118"/>
            <a:ext cx="182880" cy="182880"/>
          </a:xfrm>
          <a:prstGeom prst="rect">
            <a:avLst/>
          </a:prstGeom>
          <a:noFill/>
          <a:ln w="1270">
            <a:solidFill>
              <a:srgbClr val="C2770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61962" y="2626536"/>
            <a:ext cx="182880" cy="182880"/>
          </a:xfrm>
          <a:prstGeom prst="cube">
            <a:avLst/>
          </a:prstGeom>
          <a:noFill/>
          <a:ln w="1270">
            <a:solidFill>
              <a:srgbClr val="E7EB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Prototyping and Testing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Before launching your packaging, it's crucial to prototype and test its effectiveness.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Physical Prototypes: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physical mockups of your packaging to assess its functionality and aesthetics.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 feedback from target consumers on the packaging's appeal, clarity, and ease of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Shipping Tests: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 the packaging's ability to protect the product during shipping and handling.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Durability Tests: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Assess the packaging's resistance to damage and wear over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2025-02-24T09:26:19Z</dcterms:created>
  <dcterms:modified xsi:type="dcterms:W3CDTF">2025-02-24T09:26:19Z</dcterms:modified>
</cp:coreProperties>
</file>