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notesMasterIdLst>
    <p:notesMasterId r:id="rId2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D6336C"/>
          </a:solidFill>
          <a:ln/>
        </p:spPr>
      </p:sp>
      <p:sp>
        <p:nvSpPr>
          <p:cNvPr id="3" name="Shape 1"/>
          <p:cNvSpPr/>
          <p:nvPr/>
        </p:nvSpPr>
        <p:spPr>
          <a:xfrm>
            <a:off x="457200" y="4886325"/>
            <a:ext cx="8229600" cy="27432"/>
          </a:xfrm>
          <a:prstGeom prst="rect">
            <a:avLst/>
          </a:prstGeom>
          <a:solidFill>
            <a:srgbClr val="D6336C"/>
          </a:solidFill>
          <a:ln/>
        </p:spPr>
      </p:sp>
      <p:sp>
        <p:nvSpPr>
          <p:cNvPr id="4" name="Shape 2"/>
          <p:cNvSpPr/>
          <p:nvPr/>
        </p:nvSpPr>
        <p:spPr>
          <a:xfrm>
            <a:off x="4589878" y="1791935"/>
            <a:ext cx="182880" cy="182880"/>
          </a:xfrm>
          <a:prstGeom prst="cube">
            <a:avLst/>
          </a:prstGeom>
          <a:noFill/>
          <a:ln w="1270">
            <a:solidFill>
              <a:srgbClr val="036ACB"/>
            </a:solidFill>
            <a:prstDash val="solid"/>
          </a:ln>
        </p:spPr>
      </p:sp>
      <p:sp>
        <p:nvSpPr>
          <p:cNvPr id="5" name="Shape 3"/>
          <p:cNvSpPr/>
          <p:nvPr/>
        </p:nvSpPr>
        <p:spPr>
          <a:xfrm>
            <a:off x="732692" y="961635"/>
            <a:ext cx="182880" cy="182880"/>
          </a:xfrm>
          <a:prstGeom prst="rect">
            <a:avLst/>
          </a:prstGeom>
          <a:noFill/>
          <a:ln w="1270">
            <a:solidFill>
              <a:srgbClr val="EFC0E0"/>
            </a:solidFill>
            <a:prstDash val="solid"/>
          </a:ln>
        </p:spPr>
      </p:sp>
      <p:sp>
        <p:nvSpPr>
          <p:cNvPr id="6" name="Shape 4"/>
          <p:cNvSpPr/>
          <p:nvPr/>
        </p:nvSpPr>
        <p:spPr>
          <a:xfrm>
            <a:off x="4682422" y="4069018"/>
            <a:ext cx="182880" cy="182880"/>
          </a:xfrm>
          <a:prstGeom prst="triangle">
            <a:avLst/>
          </a:prstGeom>
          <a:noFill/>
          <a:ln w="1270">
            <a:solidFill>
              <a:srgbClr val="304B1E"/>
            </a:solidFill>
            <a:prstDash val="solid"/>
          </a:ln>
        </p:spPr>
      </p:sp>
      <p:sp>
        <p:nvSpPr>
          <p:cNvPr id="7" name="Shape 5"/>
          <p:cNvSpPr/>
          <p:nvPr/>
        </p:nvSpPr>
        <p:spPr>
          <a:xfrm>
            <a:off x="2619739" y="2851322"/>
            <a:ext cx="182880" cy="182880"/>
          </a:xfrm>
          <a:prstGeom prst="sun">
            <a:avLst/>
          </a:prstGeom>
          <a:noFill/>
          <a:ln w="1270">
            <a:solidFill>
              <a:srgbClr val="4FB48A"/>
            </a:solidFill>
            <a:prstDash val="solid"/>
          </a:ln>
        </p:spPr>
      </p:sp>
      <p:sp>
        <p:nvSpPr>
          <p:cNvPr id="8" name="Shape 6"/>
          <p:cNvSpPr/>
          <p:nvPr/>
        </p:nvSpPr>
        <p:spPr>
          <a:xfrm>
            <a:off x="3452856" y="3119478"/>
            <a:ext cx="182880" cy="182880"/>
          </a:xfrm>
          <a:prstGeom prst="rect">
            <a:avLst/>
          </a:prstGeom>
          <a:noFill/>
          <a:ln w="1270">
            <a:solidFill>
              <a:srgbClr val="2AB1C0"/>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D6336C"/>
                </a:solidFill>
                <a:latin typeface="Montserrat" pitchFamily="34" charset="0"/>
                <a:ea typeface="Montserrat" pitchFamily="34" charset="-122"/>
                <a:cs typeface="Montserrat" pitchFamily="34" charset="-120"/>
              </a:rPr>
              <a:t>Poster and Flyer Design: A Beginner's Guide</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Welcome! This presentation will cover the fundamentals of effective poster and flyer design. We'll explore key principles, practical tips, and examples to help you create compelling visual communication.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Topics Covered: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Understanding the Purpose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Target Audience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Visual Hierarchy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Color Theory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Typography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Imagery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Layout and Composition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Call to Action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Software Options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Printing Considerations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Examples &amp; Inspiration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428775" y="3139339"/>
            <a:ext cx="182880" cy="182880"/>
          </a:xfrm>
          <a:prstGeom prst="triangle">
            <a:avLst/>
          </a:prstGeom>
          <a:noFill/>
          <a:ln w="1270">
            <a:solidFill>
              <a:srgbClr val="2BCDE3"/>
            </a:solidFill>
            <a:prstDash val="solid"/>
          </a:ln>
        </p:spPr>
      </p:sp>
      <p:sp>
        <p:nvSpPr>
          <p:cNvPr id="7" name="Shape 5"/>
          <p:cNvSpPr/>
          <p:nvPr/>
        </p:nvSpPr>
        <p:spPr>
          <a:xfrm>
            <a:off x="1208418" y="1662532"/>
            <a:ext cx="182880" cy="182880"/>
          </a:xfrm>
          <a:prstGeom prst="cube">
            <a:avLst/>
          </a:prstGeom>
          <a:noFill/>
          <a:ln w="1270">
            <a:solidFill>
              <a:srgbClr val="F88978"/>
            </a:solidFill>
            <a:prstDash val="solid"/>
          </a:ln>
        </p:spPr>
      </p:sp>
      <p:sp>
        <p:nvSpPr>
          <p:cNvPr id="8" name="Shape 6"/>
          <p:cNvSpPr/>
          <p:nvPr/>
        </p:nvSpPr>
        <p:spPr>
          <a:xfrm>
            <a:off x="192895" y="1763732"/>
            <a:ext cx="182880" cy="182880"/>
          </a:xfrm>
          <a:prstGeom prst="sun">
            <a:avLst/>
          </a:prstGeom>
          <a:noFill/>
          <a:ln w="1270">
            <a:solidFill>
              <a:srgbClr val="CB5A0C"/>
            </a:solidFill>
            <a:prstDash val="solid"/>
          </a:ln>
        </p:spPr>
      </p:sp>
      <p:sp>
        <p:nvSpPr>
          <p:cNvPr id="9" name="Shape 7"/>
          <p:cNvSpPr/>
          <p:nvPr/>
        </p:nvSpPr>
        <p:spPr>
          <a:xfrm>
            <a:off x="2834619" y="3866074"/>
            <a:ext cx="182880" cy="182880"/>
          </a:xfrm>
          <a:prstGeom prst="triangle">
            <a:avLst/>
          </a:prstGeom>
          <a:noFill/>
          <a:ln w="1270">
            <a:solidFill>
              <a:srgbClr val="2F9215"/>
            </a:solidFill>
            <a:prstDash val="solid"/>
          </a:ln>
        </p:spPr>
      </p:sp>
      <p:sp>
        <p:nvSpPr>
          <p:cNvPr id="10" name="Shape 8"/>
          <p:cNvSpPr/>
          <p:nvPr/>
        </p:nvSpPr>
        <p:spPr>
          <a:xfrm>
            <a:off x="2408152" y="3049302"/>
            <a:ext cx="182880" cy="182880"/>
          </a:xfrm>
          <a:prstGeom prst="rect">
            <a:avLst/>
          </a:prstGeom>
          <a:noFill/>
          <a:ln w="1270">
            <a:solidFill>
              <a:srgbClr val="5DEC8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Software Options: Tools of the Trade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There are many software options available for poster and flyer design, ranging from free to professional-grade.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Free Options: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Canva: User-friendly, web-based, lots of templates.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GIMP: Open-source image editor, powerful but has learning curve.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Inkscape: Open-source vector graphics editor, good for logos and illustrations.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Paid Options: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Adobe Photoshop: Industry-standard image editor.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Adobe Illustrator: Industry-standard vector graphics editor.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Adobe InDesign: Professional layout and page design software.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Affinity Designer: Affordable alternative to Illustrator.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215877" y="2845504"/>
            <a:ext cx="182880" cy="182880"/>
          </a:xfrm>
          <a:prstGeom prst="rect">
            <a:avLst/>
          </a:prstGeom>
          <a:noFill/>
          <a:ln w="1270">
            <a:solidFill>
              <a:srgbClr val="B15E67"/>
            </a:solidFill>
            <a:prstDash val="solid"/>
          </a:ln>
        </p:spPr>
      </p:sp>
      <p:sp>
        <p:nvSpPr>
          <p:cNvPr id="7" name="Shape 5"/>
          <p:cNvSpPr/>
          <p:nvPr/>
        </p:nvSpPr>
        <p:spPr>
          <a:xfrm>
            <a:off x="5515976" y="1577810"/>
            <a:ext cx="182880" cy="182880"/>
          </a:xfrm>
          <a:prstGeom prst="triangle">
            <a:avLst/>
          </a:prstGeom>
          <a:noFill/>
          <a:ln w="1270">
            <a:solidFill>
              <a:srgbClr val="F277FB"/>
            </a:solidFill>
            <a:prstDash val="solid"/>
          </a:ln>
        </p:spPr>
      </p:sp>
      <p:sp>
        <p:nvSpPr>
          <p:cNvPr id="8" name="Shape 6"/>
          <p:cNvSpPr/>
          <p:nvPr/>
        </p:nvSpPr>
        <p:spPr>
          <a:xfrm>
            <a:off x="3760006" y="914155"/>
            <a:ext cx="182880" cy="182880"/>
          </a:xfrm>
          <a:prstGeom prst="sun">
            <a:avLst/>
          </a:prstGeom>
          <a:noFill/>
          <a:ln w="1270">
            <a:solidFill>
              <a:srgbClr val="1D14EC"/>
            </a:solidFill>
            <a:prstDash val="solid"/>
          </a:ln>
        </p:spPr>
      </p:sp>
      <p:sp>
        <p:nvSpPr>
          <p:cNvPr id="9" name="Shape 7"/>
          <p:cNvSpPr/>
          <p:nvPr/>
        </p:nvSpPr>
        <p:spPr>
          <a:xfrm>
            <a:off x="4475799" y="397393"/>
            <a:ext cx="182880" cy="182880"/>
          </a:xfrm>
          <a:prstGeom prst="triangle">
            <a:avLst/>
          </a:prstGeom>
          <a:noFill/>
          <a:ln w="1270">
            <a:solidFill>
              <a:srgbClr val="F0E4FF"/>
            </a:solidFill>
            <a:prstDash val="solid"/>
          </a:ln>
        </p:spPr>
      </p:sp>
      <p:sp>
        <p:nvSpPr>
          <p:cNvPr id="10" name="Shape 8"/>
          <p:cNvSpPr/>
          <p:nvPr/>
        </p:nvSpPr>
        <p:spPr>
          <a:xfrm>
            <a:off x="8063884" y="4479178"/>
            <a:ext cx="182880" cy="182880"/>
          </a:xfrm>
          <a:prstGeom prst="cube">
            <a:avLst/>
          </a:prstGeom>
          <a:noFill/>
          <a:ln w="1270">
            <a:solidFill>
              <a:srgbClr val="02ED7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Printing Considerations: From Screen to Paper</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Plan for printing from the beginning.  How will your poster or flyer be reproduced?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Resolution: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Aim for at least 300 DPI (dots per inch) for print.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Color Mode: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CMYK (Cyan, Magenta, Yellow, Black) for print; RGB (Red, Green, Blue) is for screens.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Bleed:</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Extend the design slightly beyond the edge of the page to avoid white borders after cutting.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Paper Stock: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Choose a paper stock that is appropriate for the message and budget.  Glossy paper is good for vibrant colors; matte paper is good for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471751" y="3336692"/>
            <a:ext cx="182880" cy="182880"/>
          </a:xfrm>
          <a:prstGeom prst="rect">
            <a:avLst/>
          </a:prstGeom>
          <a:noFill/>
          <a:ln w="1270">
            <a:solidFill>
              <a:srgbClr val="07C7F3"/>
            </a:solidFill>
            <a:prstDash val="solid"/>
          </a:ln>
        </p:spPr>
      </p:sp>
      <p:sp>
        <p:nvSpPr>
          <p:cNvPr id="7" name="Shape 5"/>
          <p:cNvSpPr/>
          <p:nvPr/>
        </p:nvSpPr>
        <p:spPr>
          <a:xfrm>
            <a:off x="1135371" y="2353577"/>
            <a:ext cx="182880" cy="182880"/>
          </a:xfrm>
          <a:prstGeom prst="cube">
            <a:avLst/>
          </a:prstGeom>
          <a:noFill/>
          <a:ln w="1270">
            <a:solidFill>
              <a:srgbClr val="E6F1C9"/>
            </a:solidFill>
            <a:prstDash val="solid"/>
          </a:ln>
        </p:spPr>
      </p:sp>
      <p:sp>
        <p:nvSpPr>
          <p:cNvPr id="8" name="Shape 6"/>
          <p:cNvSpPr/>
          <p:nvPr/>
        </p:nvSpPr>
        <p:spPr>
          <a:xfrm>
            <a:off x="5823582" y="2892455"/>
            <a:ext cx="182880" cy="182880"/>
          </a:xfrm>
          <a:prstGeom prst="triangle">
            <a:avLst/>
          </a:prstGeom>
          <a:noFill/>
          <a:ln w="1270">
            <a:solidFill>
              <a:srgbClr val="985FB6"/>
            </a:solidFill>
            <a:prstDash val="solid"/>
          </a:ln>
        </p:spPr>
      </p:sp>
      <p:sp>
        <p:nvSpPr>
          <p:cNvPr id="9" name="Shape 7"/>
          <p:cNvSpPr/>
          <p:nvPr/>
        </p:nvSpPr>
        <p:spPr>
          <a:xfrm>
            <a:off x="1454236" y="4293441"/>
            <a:ext cx="182880" cy="182880"/>
          </a:xfrm>
          <a:prstGeom prst="triangle">
            <a:avLst/>
          </a:prstGeom>
          <a:noFill/>
          <a:ln w="1270">
            <a:solidFill>
              <a:srgbClr val="DB5A49"/>
            </a:solidFill>
            <a:prstDash val="solid"/>
          </a:ln>
        </p:spPr>
      </p:sp>
      <p:sp>
        <p:nvSpPr>
          <p:cNvPr id="10" name="Shape 8"/>
          <p:cNvSpPr/>
          <p:nvPr/>
        </p:nvSpPr>
        <p:spPr>
          <a:xfrm>
            <a:off x="4564728" y="932407"/>
            <a:ext cx="182880" cy="182880"/>
          </a:xfrm>
          <a:prstGeom prst="triangle">
            <a:avLst/>
          </a:prstGeom>
          <a:noFill/>
          <a:ln w="1270">
            <a:solidFill>
              <a:srgbClr val="77F22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Poster Design Examples: Inspiration!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Look at examples of posters that are effective and appealing. What makes them work?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[Include links to examples of well-designed posters from various sources, e.g., Pinterest, Behance, online design galleries.]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Analyze: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Consider the use of color, typography, imagery, and layout in these 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437951" y="3226179"/>
            <a:ext cx="182880" cy="182880"/>
          </a:xfrm>
          <a:prstGeom prst="cube">
            <a:avLst/>
          </a:prstGeom>
          <a:noFill/>
          <a:ln w="1270">
            <a:solidFill>
              <a:srgbClr val="DEABB2"/>
            </a:solidFill>
            <a:prstDash val="solid"/>
          </a:ln>
        </p:spPr>
      </p:sp>
      <p:sp>
        <p:nvSpPr>
          <p:cNvPr id="7" name="Shape 5"/>
          <p:cNvSpPr/>
          <p:nvPr/>
        </p:nvSpPr>
        <p:spPr>
          <a:xfrm>
            <a:off x="1795998" y="837242"/>
            <a:ext cx="182880" cy="182880"/>
          </a:xfrm>
          <a:prstGeom prst="triangle">
            <a:avLst/>
          </a:prstGeom>
          <a:noFill/>
          <a:ln w="1270">
            <a:solidFill>
              <a:srgbClr val="859BE6"/>
            </a:solidFill>
            <a:prstDash val="solid"/>
          </a:ln>
        </p:spPr>
      </p:sp>
      <p:sp>
        <p:nvSpPr>
          <p:cNvPr id="8" name="Shape 6"/>
          <p:cNvSpPr/>
          <p:nvPr/>
        </p:nvSpPr>
        <p:spPr>
          <a:xfrm>
            <a:off x="5702141" y="2397799"/>
            <a:ext cx="182880" cy="182880"/>
          </a:xfrm>
          <a:prstGeom prst="rect">
            <a:avLst/>
          </a:prstGeom>
          <a:noFill/>
          <a:ln w="1270">
            <a:solidFill>
              <a:srgbClr val="920110"/>
            </a:solidFill>
            <a:prstDash val="solid"/>
          </a:ln>
        </p:spPr>
      </p:sp>
      <p:sp>
        <p:nvSpPr>
          <p:cNvPr id="9" name="Shape 7"/>
          <p:cNvSpPr/>
          <p:nvPr/>
        </p:nvSpPr>
        <p:spPr>
          <a:xfrm>
            <a:off x="4802712" y="1492922"/>
            <a:ext cx="182880" cy="182880"/>
          </a:xfrm>
          <a:prstGeom prst="cube">
            <a:avLst/>
          </a:prstGeom>
          <a:noFill/>
          <a:ln w="1270">
            <a:solidFill>
              <a:srgbClr val="FD82D5"/>
            </a:solidFill>
            <a:prstDash val="solid"/>
          </a:ln>
        </p:spPr>
      </p:sp>
      <p:sp>
        <p:nvSpPr>
          <p:cNvPr id="10" name="Shape 8"/>
          <p:cNvSpPr/>
          <p:nvPr/>
        </p:nvSpPr>
        <p:spPr>
          <a:xfrm>
            <a:off x="3199693" y="456098"/>
            <a:ext cx="182880" cy="182880"/>
          </a:xfrm>
          <a:prstGeom prst="rect">
            <a:avLst/>
          </a:prstGeom>
          <a:noFill/>
          <a:ln w="1270">
            <a:solidFill>
              <a:srgbClr val="F2103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Flyer Design Examples: Inspiration!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Look at examples of flyers that are effective and appealing. What makes them work?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[Include links to examples of well-designed flyers from various sources, e.g., Pinterest, Behance, online design galleries.]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Analyze: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Consider the use of color, typography, imagery, and layout in these examples.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199603" y="2344043"/>
            <a:ext cx="182880" cy="182880"/>
          </a:xfrm>
          <a:prstGeom prst="rect">
            <a:avLst/>
          </a:prstGeom>
          <a:noFill/>
          <a:ln w="1270">
            <a:solidFill>
              <a:srgbClr val="A633A3"/>
            </a:solidFill>
            <a:prstDash val="solid"/>
          </a:ln>
        </p:spPr>
      </p:sp>
      <p:sp>
        <p:nvSpPr>
          <p:cNvPr id="7" name="Shape 5"/>
          <p:cNvSpPr/>
          <p:nvPr/>
        </p:nvSpPr>
        <p:spPr>
          <a:xfrm>
            <a:off x="2619667" y="2952732"/>
            <a:ext cx="182880" cy="182880"/>
          </a:xfrm>
          <a:prstGeom prst="triangle">
            <a:avLst/>
          </a:prstGeom>
          <a:noFill/>
          <a:ln w="1270">
            <a:solidFill>
              <a:srgbClr val="AE751C"/>
            </a:solidFill>
            <a:prstDash val="solid"/>
          </a:ln>
        </p:spPr>
      </p:sp>
      <p:sp>
        <p:nvSpPr>
          <p:cNvPr id="8" name="Shape 6"/>
          <p:cNvSpPr/>
          <p:nvPr/>
        </p:nvSpPr>
        <p:spPr>
          <a:xfrm>
            <a:off x="3360800" y="4390798"/>
            <a:ext cx="182880" cy="182880"/>
          </a:xfrm>
          <a:prstGeom prst="triangle">
            <a:avLst/>
          </a:prstGeom>
          <a:noFill/>
          <a:ln w="1270">
            <a:solidFill>
              <a:srgbClr val="138625"/>
            </a:solidFill>
            <a:prstDash val="solid"/>
          </a:ln>
        </p:spPr>
      </p:sp>
      <p:sp>
        <p:nvSpPr>
          <p:cNvPr id="9" name="Shape 7"/>
          <p:cNvSpPr/>
          <p:nvPr/>
        </p:nvSpPr>
        <p:spPr>
          <a:xfrm>
            <a:off x="5500499" y="2674226"/>
            <a:ext cx="182880" cy="182880"/>
          </a:xfrm>
          <a:prstGeom prst="triangle">
            <a:avLst/>
          </a:prstGeom>
          <a:noFill/>
          <a:ln w="1270">
            <a:solidFill>
              <a:srgbClr val="25D754"/>
            </a:solidFill>
            <a:prstDash val="solid"/>
          </a:ln>
        </p:spPr>
      </p:sp>
      <p:sp>
        <p:nvSpPr>
          <p:cNvPr id="10" name="Shape 8"/>
          <p:cNvSpPr/>
          <p:nvPr/>
        </p:nvSpPr>
        <p:spPr>
          <a:xfrm>
            <a:off x="176184" y="2790436"/>
            <a:ext cx="182880" cy="182880"/>
          </a:xfrm>
          <a:prstGeom prst="cube">
            <a:avLst/>
          </a:prstGeom>
          <a:noFill/>
          <a:ln w="1270">
            <a:solidFill>
              <a:srgbClr val="A457E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Dos and Don'ts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Dos: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 define your purpose and target audience.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 use a clear visual hierarchy.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 choose fonts and colors that are legible and appropriate.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 use high-quality images.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 include a clear call to action.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 proofread carefully!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overcrowd the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use too many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use low-resolution images.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make the text too small.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forget the call to action.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7146280" y="3463430"/>
            <a:ext cx="182880" cy="182880"/>
          </a:xfrm>
          <a:prstGeom prst="sun">
            <a:avLst/>
          </a:prstGeom>
          <a:noFill/>
          <a:ln w="1270">
            <a:solidFill>
              <a:srgbClr val="F0DB30"/>
            </a:solidFill>
            <a:prstDash val="solid"/>
          </a:ln>
        </p:spPr>
      </p:sp>
      <p:sp>
        <p:nvSpPr>
          <p:cNvPr id="7" name="Shape 5"/>
          <p:cNvSpPr/>
          <p:nvPr/>
        </p:nvSpPr>
        <p:spPr>
          <a:xfrm>
            <a:off x="4122691" y="511378"/>
            <a:ext cx="182880" cy="182880"/>
          </a:xfrm>
          <a:prstGeom prst="triangle">
            <a:avLst/>
          </a:prstGeom>
          <a:noFill/>
          <a:ln w="1270">
            <a:solidFill>
              <a:srgbClr val="5DC573"/>
            </a:solidFill>
            <a:prstDash val="solid"/>
          </a:ln>
        </p:spPr>
      </p:sp>
      <p:sp>
        <p:nvSpPr>
          <p:cNvPr id="8" name="Shape 6"/>
          <p:cNvSpPr/>
          <p:nvPr/>
        </p:nvSpPr>
        <p:spPr>
          <a:xfrm>
            <a:off x="6541877" y="3238148"/>
            <a:ext cx="182880" cy="182880"/>
          </a:xfrm>
          <a:prstGeom prst="triangle">
            <a:avLst/>
          </a:prstGeom>
          <a:noFill/>
          <a:ln w="1270">
            <a:solidFill>
              <a:srgbClr val="AE8ED2"/>
            </a:solidFill>
            <a:prstDash val="solid"/>
          </a:ln>
        </p:spPr>
      </p:sp>
      <p:sp>
        <p:nvSpPr>
          <p:cNvPr id="9" name="Shape 7"/>
          <p:cNvSpPr/>
          <p:nvPr/>
        </p:nvSpPr>
        <p:spPr>
          <a:xfrm>
            <a:off x="6446017" y="2763628"/>
            <a:ext cx="182880" cy="182880"/>
          </a:xfrm>
          <a:prstGeom prst="cube">
            <a:avLst/>
          </a:prstGeom>
          <a:noFill/>
          <a:ln w="1270">
            <a:solidFill>
              <a:srgbClr val="849D17"/>
            </a:solidFill>
            <a:prstDash val="solid"/>
          </a:ln>
        </p:spPr>
      </p:sp>
      <p:sp>
        <p:nvSpPr>
          <p:cNvPr id="10" name="Shape 8"/>
          <p:cNvSpPr/>
          <p:nvPr/>
        </p:nvSpPr>
        <p:spPr>
          <a:xfrm>
            <a:off x="567357" y="657780"/>
            <a:ext cx="182880" cy="182880"/>
          </a:xfrm>
          <a:prstGeom prst="rect">
            <a:avLst/>
          </a:prstGeom>
          <a:noFill/>
          <a:ln w="1270">
            <a:solidFill>
              <a:srgbClr val="782D3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Free Resources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Take advantage of free resources available online.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Free Stock Photos: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Unsplash, Pexels, Pixabay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Free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Google Fonts, Font Squirrel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Color Palette Generators: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Coolors, Adobe Color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Design Tutorials: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YouTube, Skillshare, CreativeLive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361825" y="1668509"/>
            <a:ext cx="182880" cy="182880"/>
          </a:xfrm>
          <a:prstGeom prst="sun">
            <a:avLst/>
          </a:prstGeom>
          <a:noFill/>
          <a:ln w="1270">
            <a:solidFill>
              <a:srgbClr val="CD8F0B"/>
            </a:solidFill>
            <a:prstDash val="solid"/>
          </a:ln>
        </p:spPr>
      </p:sp>
      <p:sp>
        <p:nvSpPr>
          <p:cNvPr id="7" name="Shape 5"/>
          <p:cNvSpPr/>
          <p:nvPr/>
        </p:nvSpPr>
        <p:spPr>
          <a:xfrm>
            <a:off x="6146841" y="626686"/>
            <a:ext cx="182880" cy="182880"/>
          </a:xfrm>
          <a:prstGeom prst="sun">
            <a:avLst/>
          </a:prstGeom>
          <a:noFill/>
          <a:ln w="1270">
            <a:solidFill>
              <a:srgbClr val="FCF6A5"/>
            </a:solidFill>
            <a:prstDash val="solid"/>
          </a:ln>
        </p:spPr>
      </p:sp>
      <p:sp>
        <p:nvSpPr>
          <p:cNvPr id="8" name="Shape 6"/>
          <p:cNvSpPr/>
          <p:nvPr/>
        </p:nvSpPr>
        <p:spPr>
          <a:xfrm>
            <a:off x="4967783" y="2776702"/>
            <a:ext cx="182880" cy="182880"/>
          </a:xfrm>
          <a:prstGeom prst="triangle">
            <a:avLst/>
          </a:prstGeom>
          <a:noFill/>
          <a:ln w="1270">
            <a:solidFill>
              <a:srgbClr val="145762"/>
            </a:solidFill>
            <a:prstDash val="solid"/>
          </a:ln>
        </p:spPr>
      </p:sp>
      <p:sp>
        <p:nvSpPr>
          <p:cNvPr id="9" name="Shape 7"/>
          <p:cNvSpPr/>
          <p:nvPr/>
        </p:nvSpPr>
        <p:spPr>
          <a:xfrm>
            <a:off x="4978730" y="3979442"/>
            <a:ext cx="182880" cy="182880"/>
          </a:xfrm>
          <a:prstGeom prst="sun">
            <a:avLst/>
          </a:prstGeom>
          <a:noFill/>
          <a:ln w="1270">
            <a:solidFill>
              <a:srgbClr val="4F5D35"/>
            </a:solidFill>
            <a:prstDash val="solid"/>
          </a:ln>
        </p:spPr>
      </p:sp>
      <p:sp>
        <p:nvSpPr>
          <p:cNvPr id="10" name="Shape 8"/>
          <p:cNvSpPr/>
          <p:nvPr/>
        </p:nvSpPr>
        <p:spPr>
          <a:xfrm>
            <a:off x="2056580" y="3961488"/>
            <a:ext cx="182880" cy="182880"/>
          </a:xfrm>
          <a:prstGeom prst="cube">
            <a:avLst/>
          </a:prstGeom>
          <a:noFill/>
          <a:ln w="1270">
            <a:solidFill>
              <a:srgbClr val="FE6B4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Keep it Simple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Resist the urge to cram too much information onto your poster or flyer. A clean, concise design is more effective than a cluttered one.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Less is More: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Focus on the essential information and eliminate unnecessary elements.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Prioritize: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Determine the most important message and make it the focal point.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Whitespace: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whitespace strategically to create a sense of balance and clarity.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868806" y="2961867"/>
            <a:ext cx="182880" cy="182880"/>
          </a:xfrm>
          <a:prstGeom prst="triangle">
            <a:avLst/>
          </a:prstGeom>
          <a:noFill/>
          <a:ln w="1270">
            <a:solidFill>
              <a:srgbClr val="018A48"/>
            </a:solidFill>
            <a:prstDash val="solid"/>
          </a:ln>
        </p:spPr>
      </p:sp>
      <p:sp>
        <p:nvSpPr>
          <p:cNvPr id="7" name="Shape 5"/>
          <p:cNvSpPr/>
          <p:nvPr/>
        </p:nvSpPr>
        <p:spPr>
          <a:xfrm>
            <a:off x="5097751" y="4344610"/>
            <a:ext cx="182880" cy="182880"/>
          </a:xfrm>
          <a:prstGeom prst="cube">
            <a:avLst/>
          </a:prstGeom>
          <a:noFill/>
          <a:ln w="1270">
            <a:solidFill>
              <a:srgbClr val="32D382"/>
            </a:solidFill>
            <a:prstDash val="solid"/>
          </a:ln>
        </p:spPr>
      </p:sp>
      <p:sp>
        <p:nvSpPr>
          <p:cNvPr id="8" name="Shape 6"/>
          <p:cNvSpPr/>
          <p:nvPr/>
        </p:nvSpPr>
        <p:spPr>
          <a:xfrm>
            <a:off x="1334230" y="3198523"/>
            <a:ext cx="182880" cy="182880"/>
          </a:xfrm>
          <a:prstGeom prst="sun">
            <a:avLst/>
          </a:prstGeom>
          <a:noFill/>
          <a:ln w="1270">
            <a:solidFill>
              <a:srgbClr val="BF7701"/>
            </a:solidFill>
            <a:prstDash val="solid"/>
          </a:ln>
        </p:spPr>
      </p:sp>
      <p:sp>
        <p:nvSpPr>
          <p:cNvPr id="9" name="Shape 7"/>
          <p:cNvSpPr/>
          <p:nvPr/>
        </p:nvSpPr>
        <p:spPr>
          <a:xfrm>
            <a:off x="1849169" y="3047743"/>
            <a:ext cx="182880" cy="182880"/>
          </a:xfrm>
          <a:prstGeom prst="triangle">
            <a:avLst/>
          </a:prstGeom>
          <a:noFill/>
          <a:ln w="1270">
            <a:solidFill>
              <a:srgbClr val="8A34AF"/>
            </a:solidFill>
            <a:prstDash val="solid"/>
          </a:ln>
        </p:spPr>
      </p:sp>
      <p:sp>
        <p:nvSpPr>
          <p:cNvPr id="10" name="Shape 8"/>
          <p:cNvSpPr/>
          <p:nvPr/>
        </p:nvSpPr>
        <p:spPr>
          <a:xfrm>
            <a:off x="3267166" y="1937099"/>
            <a:ext cx="182880" cy="182880"/>
          </a:xfrm>
          <a:prstGeom prst="sun">
            <a:avLst/>
          </a:prstGeom>
          <a:noFill/>
          <a:ln w="1270">
            <a:solidFill>
              <a:srgbClr val="45963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Test Your Design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Before printing, get feedback on your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Show it to your target audience: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Ask them if the message is clear and the design is appealing.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Print a small test version: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Check the colors, font sizes, and overall appearance.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Make revisions based on feedback: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Don't be afraid to make changes to improve your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651381" y="866880"/>
            <a:ext cx="182880" cy="182880"/>
          </a:xfrm>
          <a:prstGeom prst="triangle">
            <a:avLst/>
          </a:prstGeom>
          <a:noFill/>
          <a:ln w="1270">
            <a:solidFill>
              <a:srgbClr val="31701C"/>
            </a:solidFill>
            <a:prstDash val="solid"/>
          </a:ln>
        </p:spPr>
      </p:sp>
      <p:sp>
        <p:nvSpPr>
          <p:cNvPr id="7" name="Shape 5"/>
          <p:cNvSpPr/>
          <p:nvPr/>
        </p:nvSpPr>
        <p:spPr>
          <a:xfrm>
            <a:off x="5738148" y="2033994"/>
            <a:ext cx="182880" cy="182880"/>
          </a:xfrm>
          <a:prstGeom prst="rect">
            <a:avLst/>
          </a:prstGeom>
          <a:noFill/>
          <a:ln w="1270">
            <a:solidFill>
              <a:srgbClr val="AD25EE"/>
            </a:solidFill>
            <a:prstDash val="solid"/>
          </a:ln>
        </p:spPr>
      </p:sp>
      <p:sp>
        <p:nvSpPr>
          <p:cNvPr id="8" name="Shape 6"/>
          <p:cNvSpPr/>
          <p:nvPr/>
        </p:nvSpPr>
        <p:spPr>
          <a:xfrm>
            <a:off x="5048232" y="2355305"/>
            <a:ext cx="182880" cy="182880"/>
          </a:xfrm>
          <a:prstGeom prst="sun">
            <a:avLst/>
          </a:prstGeom>
          <a:noFill/>
          <a:ln w="1270">
            <a:solidFill>
              <a:srgbClr val="E94781"/>
            </a:solidFill>
            <a:prstDash val="solid"/>
          </a:ln>
        </p:spPr>
      </p:sp>
      <p:sp>
        <p:nvSpPr>
          <p:cNvPr id="9" name="Shape 7"/>
          <p:cNvSpPr/>
          <p:nvPr/>
        </p:nvSpPr>
        <p:spPr>
          <a:xfrm>
            <a:off x="1942974" y="4527471"/>
            <a:ext cx="182880" cy="182880"/>
          </a:xfrm>
          <a:prstGeom prst="cube">
            <a:avLst/>
          </a:prstGeom>
          <a:noFill/>
          <a:ln w="1270">
            <a:solidFill>
              <a:srgbClr val="F15DFF"/>
            </a:solidFill>
            <a:prstDash val="solid"/>
          </a:ln>
        </p:spPr>
      </p:sp>
      <p:sp>
        <p:nvSpPr>
          <p:cNvPr id="10" name="Shape 8"/>
          <p:cNvSpPr/>
          <p:nvPr/>
        </p:nvSpPr>
        <p:spPr>
          <a:xfrm>
            <a:off x="5646053" y="1769826"/>
            <a:ext cx="182880" cy="182880"/>
          </a:xfrm>
          <a:prstGeom prst="sun">
            <a:avLst/>
          </a:prstGeom>
          <a:noFill/>
          <a:ln w="1270">
            <a:solidFill>
              <a:srgbClr val="3A3CB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Accessibility Considerations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Make your designs accessible to everyone.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Color 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Ensure sufficient contrast between text and background colors for visually impaired individuals.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Font Size: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a font size that is easy to read, even for people with vision problems.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Alternative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Provide alternative text descriptions for images so screen readers can convey the content to visually impaired users.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Avoid Flashing Images: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Flashing images can trigger seizures in people with photosensitive epilepsy.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986139" y="560513"/>
            <a:ext cx="182880" cy="182880"/>
          </a:xfrm>
          <a:prstGeom prst="rect">
            <a:avLst/>
          </a:prstGeom>
          <a:noFill/>
          <a:ln w="1270">
            <a:solidFill>
              <a:srgbClr val="3FDA35"/>
            </a:solidFill>
            <a:prstDash val="solid"/>
          </a:ln>
        </p:spPr>
      </p:sp>
      <p:sp>
        <p:nvSpPr>
          <p:cNvPr id="7" name="Shape 5"/>
          <p:cNvSpPr/>
          <p:nvPr/>
        </p:nvSpPr>
        <p:spPr>
          <a:xfrm>
            <a:off x="218268" y="932637"/>
            <a:ext cx="182880" cy="182880"/>
          </a:xfrm>
          <a:prstGeom prst="rect">
            <a:avLst/>
          </a:prstGeom>
          <a:noFill/>
          <a:ln w="1270">
            <a:solidFill>
              <a:srgbClr val="4185F1"/>
            </a:solidFill>
            <a:prstDash val="solid"/>
          </a:ln>
        </p:spPr>
      </p:sp>
      <p:sp>
        <p:nvSpPr>
          <p:cNvPr id="8" name="Shape 6"/>
          <p:cNvSpPr/>
          <p:nvPr/>
        </p:nvSpPr>
        <p:spPr>
          <a:xfrm>
            <a:off x="3959994" y="45725"/>
            <a:ext cx="182880" cy="182880"/>
          </a:xfrm>
          <a:prstGeom prst="triangle">
            <a:avLst/>
          </a:prstGeom>
          <a:noFill/>
          <a:ln w="1270">
            <a:solidFill>
              <a:srgbClr val="2DAC9E"/>
            </a:solidFill>
            <a:prstDash val="solid"/>
          </a:ln>
        </p:spPr>
      </p:sp>
      <p:sp>
        <p:nvSpPr>
          <p:cNvPr id="9" name="Shape 7"/>
          <p:cNvSpPr/>
          <p:nvPr/>
        </p:nvSpPr>
        <p:spPr>
          <a:xfrm>
            <a:off x="4564170" y="4281859"/>
            <a:ext cx="182880" cy="182880"/>
          </a:xfrm>
          <a:prstGeom prst="rect">
            <a:avLst/>
          </a:prstGeom>
          <a:noFill/>
          <a:ln w="1270">
            <a:solidFill>
              <a:srgbClr val="B17FBE"/>
            </a:solidFill>
            <a:prstDash val="solid"/>
          </a:ln>
        </p:spPr>
      </p:sp>
      <p:sp>
        <p:nvSpPr>
          <p:cNvPr id="10" name="Shape 8"/>
          <p:cNvSpPr/>
          <p:nvPr/>
        </p:nvSpPr>
        <p:spPr>
          <a:xfrm>
            <a:off x="831875" y="2196469"/>
            <a:ext cx="182880" cy="182880"/>
          </a:xfrm>
          <a:prstGeom prst="cube">
            <a:avLst/>
          </a:prstGeom>
          <a:noFill/>
          <a:ln w="1270">
            <a:solidFill>
              <a:srgbClr val="DE5FD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QR Codes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QR codes can be a great way to link your physical poster or flyer to digital content.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Link to a website: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Direct people to more information online.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Offer a discount code: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Incentivize people to take action.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Provide contact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Make it easy for people to get in touch.</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Ensure the QR code is large enough and scannable.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325284" y="1814159"/>
            <a:ext cx="182880" cy="182880"/>
          </a:xfrm>
          <a:prstGeom prst="rect">
            <a:avLst/>
          </a:prstGeom>
          <a:noFill/>
          <a:ln w="1270">
            <a:solidFill>
              <a:srgbClr val="3E0F72"/>
            </a:solidFill>
            <a:prstDash val="solid"/>
          </a:ln>
        </p:spPr>
      </p:sp>
      <p:sp>
        <p:nvSpPr>
          <p:cNvPr id="7" name="Shape 5"/>
          <p:cNvSpPr/>
          <p:nvPr/>
        </p:nvSpPr>
        <p:spPr>
          <a:xfrm>
            <a:off x="5869845" y="2195326"/>
            <a:ext cx="182880" cy="182880"/>
          </a:xfrm>
          <a:prstGeom prst="sun">
            <a:avLst/>
          </a:prstGeom>
          <a:noFill/>
          <a:ln w="1270">
            <a:solidFill>
              <a:srgbClr val="603484"/>
            </a:solidFill>
            <a:prstDash val="solid"/>
          </a:ln>
        </p:spPr>
      </p:sp>
      <p:sp>
        <p:nvSpPr>
          <p:cNvPr id="8" name="Shape 6"/>
          <p:cNvSpPr/>
          <p:nvPr/>
        </p:nvSpPr>
        <p:spPr>
          <a:xfrm>
            <a:off x="1316032" y="3992865"/>
            <a:ext cx="182880" cy="182880"/>
          </a:xfrm>
          <a:prstGeom prst="triangle">
            <a:avLst/>
          </a:prstGeom>
          <a:noFill/>
          <a:ln w="1270">
            <a:solidFill>
              <a:srgbClr val="62F15C"/>
            </a:solidFill>
            <a:prstDash val="solid"/>
          </a:ln>
        </p:spPr>
      </p:sp>
      <p:sp>
        <p:nvSpPr>
          <p:cNvPr id="9" name="Shape 7"/>
          <p:cNvSpPr/>
          <p:nvPr/>
        </p:nvSpPr>
        <p:spPr>
          <a:xfrm>
            <a:off x="3421144" y="4308409"/>
            <a:ext cx="182880" cy="182880"/>
          </a:xfrm>
          <a:prstGeom prst="cube">
            <a:avLst/>
          </a:prstGeom>
          <a:noFill/>
          <a:ln w="1270">
            <a:solidFill>
              <a:srgbClr val="2F4057"/>
            </a:solidFill>
            <a:prstDash val="solid"/>
          </a:ln>
        </p:spPr>
      </p:sp>
      <p:sp>
        <p:nvSpPr>
          <p:cNvPr id="10" name="Shape 8"/>
          <p:cNvSpPr/>
          <p:nvPr/>
        </p:nvSpPr>
        <p:spPr>
          <a:xfrm>
            <a:off x="5782688" y="3128694"/>
            <a:ext cx="182880" cy="182880"/>
          </a:xfrm>
          <a:prstGeom prst="rect">
            <a:avLst/>
          </a:prstGeom>
          <a:noFill/>
          <a:ln w="1270">
            <a:solidFill>
              <a:srgbClr val="2184C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Understanding the Purpose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Before you even think about design, define the purpose of your poster or flyer.  What do you want to achieve?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Promote an Event: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Concert, festival, conference.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Advertise a Product: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New gadget, special offer.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Raise Awareness: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Charity campaign, social cause.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Inform:</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Public service announcement, event details.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485594" y="2434534"/>
            <a:ext cx="182880" cy="182880"/>
          </a:xfrm>
          <a:prstGeom prst="cube">
            <a:avLst/>
          </a:prstGeom>
          <a:noFill/>
          <a:ln w="1270">
            <a:solidFill>
              <a:srgbClr val="A28E11"/>
            </a:solidFill>
            <a:prstDash val="solid"/>
          </a:ln>
        </p:spPr>
      </p:sp>
      <p:sp>
        <p:nvSpPr>
          <p:cNvPr id="7" name="Shape 5"/>
          <p:cNvSpPr/>
          <p:nvPr/>
        </p:nvSpPr>
        <p:spPr>
          <a:xfrm>
            <a:off x="5420316" y="1147472"/>
            <a:ext cx="182880" cy="182880"/>
          </a:xfrm>
          <a:prstGeom prst="sun">
            <a:avLst/>
          </a:prstGeom>
          <a:noFill/>
          <a:ln w="1270">
            <a:solidFill>
              <a:srgbClr val="8528E4"/>
            </a:solidFill>
            <a:prstDash val="solid"/>
          </a:ln>
        </p:spPr>
      </p:sp>
      <p:sp>
        <p:nvSpPr>
          <p:cNvPr id="8" name="Shape 6"/>
          <p:cNvSpPr/>
          <p:nvPr/>
        </p:nvSpPr>
        <p:spPr>
          <a:xfrm>
            <a:off x="5397279" y="1288186"/>
            <a:ext cx="182880" cy="182880"/>
          </a:xfrm>
          <a:prstGeom prst="sun">
            <a:avLst/>
          </a:prstGeom>
          <a:noFill/>
          <a:ln w="1270">
            <a:solidFill>
              <a:srgbClr val="7C1E48"/>
            </a:solidFill>
            <a:prstDash val="solid"/>
          </a:ln>
        </p:spPr>
      </p:sp>
      <p:sp>
        <p:nvSpPr>
          <p:cNvPr id="9" name="Shape 7"/>
          <p:cNvSpPr/>
          <p:nvPr/>
        </p:nvSpPr>
        <p:spPr>
          <a:xfrm>
            <a:off x="621234" y="1639193"/>
            <a:ext cx="182880" cy="182880"/>
          </a:xfrm>
          <a:prstGeom prst="cube">
            <a:avLst/>
          </a:prstGeom>
          <a:noFill/>
          <a:ln w="1270">
            <a:solidFill>
              <a:srgbClr val="3B94A6"/>
            </a:solidFill>
            <a:prstDash val="solid"/>
          </a:ln>
        </p:spPr>
      </p:sp>
      <p:sp>
        <p:nvSpPr>
          <p:cNvPr id="10" name="Shape 8"/>
          <p:cNvSpPr/>
          <p:nvPr/>
        </p:nvSpPr>
        <p:spPr>
          <a:xfrm>
            <a:off x="1562408" y="1858519"/>
            <a:ext cx="182880" cy="182880"/>
          </a:xfrm>
          <a:prstGeom prst="triangle">
            <a:avLst/>
          </a:prstGeom>
          <a:noFill/>
          <a:ln w="1270">
            <a:solidFill>
              <a:srgbClr val="E7499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Creating Variations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Consider creating different versions of your poster or flyer for different purposes or platforms.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Different sizes: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Create versions for different print sizes (e.g., A4, A3, A2).</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Social media graphics: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Create versions optimized for social media platforms.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Email marketing banners: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Create versions for email marketing campaigns.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Maintain a consistent brand identity across all variations.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272788" y="1946396"/>
            <a:ext cx="182880" cy="182880"/>
          </a:xfrm>
          <a:prstGeom prst="cube">
            <a:avLst/>
          </a:prstGeom>
          <a:noFill/>
          <a:ln w="1270">
            <a:solidFill>
              <a:srgbClr val="381918"/>
            </a:solidFill>
            <a:prstDash val="solid"/>
          </a:ln>
        </p:spPr>
      </p:sp>
      <p:sp>
        <p:nvSpPr>
          <p:cNvPr id="7" name="Shape 5"/>
          <p:cNvSpPr/>
          <p:nvPr/>
        </p:nvSpPr>
        <p:spPr>
          <a:xfrm>
            <a:off x="4080422" y="4111270"/>
            <a:ext cx="182880" cy="182880"/>
          </a:xfrm>
          <a:prstGeom prst="cube">
            <a:avLst/>
          </a:prstGeom>
          <a:noFill/>
          <a:ln w="1270">
            <a:solidFill>
              <a:srgbClr val="C2F90D"/>
            </a:solidFill>
            <a:prstDash val="solid"/>
          </a:ln>
        </p:spPr>
      </p:sp>
      <p:sp>
        <p:nvSpPr>
          <p:cNvPr id="8" name="Shape 6"/>
          <p:cNvSpPr/>
          <p:nvPr/>
        </p:nvSpPr>
        <p:spPr>
          <a:xfrm>
            <a:off x="4840500" y="988156"/>
            <a:ext cx="182880" cy="182880"/>
          </a:xfrm>
          <a:prstGeom prst="cube">
            <a:avLst/>
          </a:prstGeom>
          <a:noFill/>
          <a:ln w="1270">
            <a:solidFill>
              <a:srgbClr val="D41DE8"/>
            </a:solidFill>
            <a:prstDash val="solid"/>
          </a:ln>
        </p:spPr>
      </p:sp>
      <p:sp>
        <p:nvSpPr>
          <p:cNvPr id="9" name="Shape 7"/>
          <p:cNvSpPr/>
          <p:nvPr/>
        </p:nvSpPr>
        <p:spPr>
          <a:xfrm>
            <a:off x="3428118" y="2753395"/>
            <a:ext cx="182880" cy="182880"/>
          </a:xfrm>
          <a:prstGeom prst="sun">
            <a:avLst/>
          </a:prstGeom>
          <a:noFill/>
          <a:ln w="1270">
            <a:solidFill>
              <a:srgbClr val="54A262"/>
            </a:solidFill>
            <a:prstDash val="solid"/>
          </a:ln>
        </p:spPr>
      </p:sp>
      <p:sp>
        <p:nvSpPr>
          <p:cNvPr id="10" name="Shape 8"/>
          <p:cNvSpPr/>
          <p:nvPr/>
        </p:nvSpPr>
        <p:spPr>
          <a:xfrm>
            <a:off x="5561179" y="149387"/>
            <a:ext cx="182880" cy="182880"/>
          </a:xfrm>
          <a:prstGeom prst="sun">
            <a:avLst/>
          </a:prstGeom>
          <a:noFill/>
          <a:ln w="1270">
            <a:solidFill>
              <a:srgbClr val="CBC3B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Branding Consistency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Ensure your poster or flyer aligns with your overall brand identity.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Use your brand colors, fonts, and logo.</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Maintain a consistent tone and style.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Reinforce your brand message.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Consistent branding builds recognition and trust.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5828439" y="211819"/>
            <a:ext cx="182880" cy="182880"/>
          </a:xfrm>
          <a:prstGeom prst="sun">
            <a:avLst/>
          </a:prstGeom>
          <a:noFill/>
          <a:ln w="1270">
            <a:solidFill>
              <a:srgbClr val="13B0C1"/>
            </a:solidFill>
            <a:prstDash val="solid"/>
          </a:ln>
        </p:spPr>
      </p:sp>
      <p:sp>
        <p:nvSpPr>
          <p:cNvPr id="7" name="Shape 5"/>
          <p:cNvSpPr/>
          <p:nvPr/>
        </p:nvSpPr>
        <p:spPr>
          <a:xfrm>
            <a:off x="4776400" y="3986064"/>
            <a:ext cx="182880" cy="182880"/>
          </a:xfrm>
          <a:prstGeom prst="sun">
            <a:avLst/>
          </a:prstGeom>
          <a:noFill/>
          <a:ln w="1270">
            <a:solidFill>
              <a:srgbClr val="3F7598"/>
            </a:solidFill>
            <a:prstDash val="solid"/>
          </a:ln>
        </p:spPr>
      </p:sp>
      <p:sp>
        <p:nvSpPr>
          <p:cNvPr id="8" name="Shape 6"/>
          <p:cNvSpPr/>
          <p:nvPr/>
        </p:nvSpPr>
        <p:spPr>
          <a:xfrm>
            <a:off x="4252830" y="4348153"/>
            <a:ext cx="182880" cy="182880"/>
          </a:xfrm>
          <a:prstGeom prst="rect">
            <a:avLst/>
          </a:prstGeom>
          <a:noFill/>
          <a:ln w="1270">
            <a:solidFill>
              <a:srgbClr val="87C8AB"/>
            </a:solidFill>
            <a:prstDash val="solid"/>
          </a:ln>
        </p:spPr>
      </p:sp>
      <p:sp>
        <p:nvSpPr>
          <p:cNvPr id="9" name="Shape 7"/>
          <p:cNvSpPr/>
          <p:nvPr/>
        </p:nvSpPr>
        <p:spPr>
          <a:xfrm>
            <a:off x="2756207" y="1426070"/>
            <a:ext cx="182880" cy="182880"/>
          </a:xfrm>
          <a:prstGeom prst="cube">
            <a:avLst/>
          </a:prstGeom>
          <a:noFill/>
          <a:ln w="1270">
            <a:solidFill>
              <a:srgbClr val="D0DEFA"/>
            </a:solidFill>
            <a:prstDash val="solid"/>
          </a:ln>
        </p:spPr>
      </p:sp>
      <p:sp>
        <p:nvSpPr>
          <p:cNvPr id="10" name="Shape 8"/>
          <p:cNvSpPr/>
          <p:nvPr/>
        </p:nvSpPr>
        <p:spPr>
          <a:xfrm>
            <a:off x="4198991" y="3999582"/>
            <a:ext cx="182880" cy="182880"/>
          </a:xfrm>
          <a:prstGeom prst="cube">
            <a:avLst/>
          </a:prstGeom>
          <a:noFill/>
          <a:ln w="1270">
            <a:solidFill>
              <a:srgbClr val="378BF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Experimentation is Key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Don't be afraid to experiment with different design ideas. The best way to learn is by doing.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Try new fonts, colors, and layouts.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Get inspiration from other designers.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Don't be afraid to break the rules (sometimes).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Have fun and be creative!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28019" y="4322646"/>
            <a:ext cx="182880" cy="182880"/>
          </a:xfrm>
          <a:prstGeom prst="sun">
            <a:avLst/>
          </a:prstGeom>
          <a:noFill/>
          <a:ln w="1270">
            <a:solidFill>
              <a:srgbClr val="475F2B"/>
            </a:solidFill>
            <a:prstDash val="solid"/>
          </a:ln>
        </p:spPr>
      </p:sp>
      <p:sp>
        <p:nvSpPr>
          <p:cNvPr id="7" name="Shape 5"/>
          <p:cNvSpPr/>
          <p:nvPr/>
        </p:nvSpPr>
        <p:spPr>
          <a:xfrm>
            <a:off x="7736533" y="3151989"/>
            <a:ext cx="182880" cy="182880"/>
          </a:xfrm>
          <a:prstGeom prst="sun">
            <a:avLst/>
          </a:prstGeom>
          <a:noFill/>
          <a:ln w="1270">
            <a:solidFill>
              <a:srgbClr val="6F7F2D"/>
            </a:solidFill>
            <a:prstDash val="solid"/>
          </a:ln>
        </p:spPr>
      </p:sp>
      <p:sp>
        <p:nvSpPr>
          <p:cNvPr id="8" name="Shape 6"/>
          <p:cNvSpPr/>
          <p:nvPr/>
        </p:nvSpPr>
        <p:spPr>
          <a:xfrm>
            <a:off x="5143196" y="1144615"/>
            <a:ext cx="182880" cy="182880"/>
          </a:xfrm>
          <a:prstGeom prst="cube">
            <a:avLst/>
          </a:prstGeom>
          <a:noFill/>
          <a:ln w="1270">
            <a:solidFill>
              <a:srgbClr val="7CD426"/>
            </a:solidFill>
            <a:prstDash val="solid"/>
          </a:ln>
        </p:spPr>
      </p:sp>
      <p:sp>
        <p:nvSpPr>
          <p:cNvPr id="9" name="Shape 7"/>
          <p:cNvSpPr/>
          <p:nvPr/>
        </p:nvSpPr>
        <p:spPr>
          <a:xfrm>
            <a:off x="941382" y="1085221"/>
            <a:ext cx="182880" cy="182880"/>
          </a:xfrm>
          <a:prstGeom prst="cube">
            <a:avLst/>
          </a:prstGeom>
          <a:noFill/>
          <a:ln w="1270">
            <a:solidFill>
              <a:srgbClr val="594088"/>
            </a:solidFill>
            <a:prstDash val="solid"/>
          </a:ln>
        </p:spPr>
      </p:sp>
      <p:sp>
        <p:nvSpPr>
          <p:cNvPr id="10" name="Shape 8"/>
          <p:cNvSpPr/>
          <p:nvPr/>
        </p:nvSpPr>
        <p:spPr>
          <a:xfrm>
            <a:off x="6364448" y="2380973"/>
            <a:ext cx="182880" cy="182880"/>
          </a:xfrm>
          <a:prstGeom prst="rect">
            <a:avLst/>
          </a:prstGeom>
          <a:noFill/>
          <a:ln w="1270">
            <a:solidFill>
              <a:srgbClr val="D3F08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Keep Learning!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Poster and flyer design is an ever-evolving field. Stay up-to-date with the latest trends and techniques.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Read design blogs and magazines.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Attend design workshops and conferences.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Follow designers on social media.</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Practice, practice, practice!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161737" y="2148325"/>
            <a:ext cx="182880" cy="182880"/>
          </a:xfrm>
          <a:prstGeom prst="rect">
            <a:avLst/>
          </a:prstGeom>
          <a:noFill/>
          <a:ln w="1270">
            <a:solidFill>
              <a:srgbClr val="CA0713"/>
            </a:solidFill>
            <a:prstDash val="solid"/>
          </a:ln>
        </p:spPr>
      </p:sp>
      <p:sp>
        <p:nvSpPr>
          <p:cNvPr id="7" name="Shape 5"/>
          <p:cNvSpPr/>
          <p:nvPr/>
        </p:nvSpPr>
        <p:spPr>
          <a:xfrm>
            <a:off x="4851274" y="4370079"/>
            <a:ext cx="182880" cy="182880"/>
          </a:xfrm>
          <a:prstGeom prst="triangle">
            <a:avLst/>
          </a:prstGeom>
          <a:noFill/>
          <a:ln w="1270">
            <a:solidFill>
              <a:srgbClr val="46F3C4"/>
            </a:solidFill>
            <a:prstDash val="solid"/>
          </a:ln>
        </p:spPr>
      </p:sp>
      <p:sp>
        <p:nvSpPr>
          <p:cNvPr id="8" name="Shape 6"/>
          <p:cNvSpPr/>
          <p:nvPr/>
        </p:nvSpPr>
        <p:spPr>
          <a:xfrm>
            <a:off x="1835516" y="2555683"/>
            <a:ext cx="182880" cy="182880"/>
          </a:xfrm>
          <a:prstGeom prst="rect">
            <a:avLst/>
          </a:prstGeom>
          <a:noFill/>
          <a:ln w="1270">
            <a:solidFill>
              <a:srgbClr val="8DBD6F"/>
            </a:solidFill>
            <a:prstDash val="solid"/>
          </a:ln>
        </p:spPr>
      </p:sp>
      <p:sp>
        <p:nvSpPr>
          <p:cNvPr id="9" name="Shape 7"/>
          <p:cNvSpPr/>
          <p:nvPr/>
        </p:nvSpPr>
        <p:spPr>
          <a:xfrm>
            <a:off x="6647128" y="2306533"/>
            <a:ext cx="182880" cy="182880"/>
          </a:xfrm>
          <a:prstGeom prst="rect">
            <a:avLst/>
          </a:prstGeom>
          <a:noFill/>
          <a:ln w="1270">
            <a:solidFill>
              <a:srgbClr val="3F6CDE"/>
            </a:solidFill>
            <a:prstDash val="solid"/>
          </a:ln>
        </p:spPr>
      </p:sp>
      <p:sp>
        <p:nvSpPr>
          <p:cNvPr id="10" name="Shape 8"/>
          <p:cNvSpPr/>
          <p:nvPr/>
        </p:nvSpPr>
        <p:spPr>
          <a:xfrm>
            <a:off x="3202960" y="3033795"/>
            <a:ext cx="182880" cy="182880"/>
          </a:xfrm>
          <a:prstGeom prst="triangle">
            <a:avLst/>
          </a:prstGeom>
          <a:noFill/>
          <a:ln w="1270">
            <a:solidFill>
              <a:srgbClr val="92B32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Final Thoughts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Creating effective posters and flyers is a blend of art and science. By understanding the principles of design and applying them thoughtfully, you can create visual communication that captures attention, conveys your message, and drives results.  Good luck!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6346646" y="1280080"/>
            <a:ext cx="182880" cy="182880"/>
          </a:xfrm>
          <a:prstGeom prst="cube">
            <a:avLst/>
          </a:prstGeom>
          <a:noFill/>
          <a:ln w="1270">
            <a:solidFill>
              <a:srgbClr val="0C9743"/>
            </a:solidFill>
            <a:prstDash val="solid"/>
          </a:ln>
        </p:spPr>
      </p:sp>
      <p:sp>
        <p:nvSpPr>
          <p:cNvPr id="7" name="Shape 5"/>
          <p:cNvSpPr/>
          <p:nvPr/>
        </p:nvSpPr>
        <p:spPr>
          <a:xfrm>
            <a:off x="5273520" y="121327"/>
            <a:ext cx="182880" cy="182880"/>
          </a:xfrm>
          <a:prstGeom prst="sun">
            <a:avLst/>
          </a:prstGeom>
          <a:noFill/>
          <a:ln w="1270">
            <a:solidFill>
              <a:srgbClr val="BCCF8F"/>
            </a:solidFill>
            <a:prstDash val="solid"/>
          </a:ln>
        </p:spPr>
      </p:sp>
      <p:sp>
        <p:nvSpPr>
          <p:cNvPr id="8" name="Shape 6"/>
          <p:cNvSpPr/>
          <p:nvPr/>
        </p:nvSpPr>
        <p:spPr>
          <a:xfrm>
            <a:off x="85923" y="93219"/>
            <a:ext cx="182880" cy="182880"/>
          </a:xfrm>
          <a:prstGeom prst="sun">
            <a:avLst/>
          </a:prstGeom>
          <a:noFill/>
          <a:ln w="1270">
            <a:solidFill>
              <a:srgbClr val="563EDA"/>
            </a:solidFill>
            <a:prstDash val="solid"/>
          </a:ln>
        </p:spPr>
      </p:sp>
      <p:sp>
        <p:nvSpPr>
          <p:cNvPr id="9" name="Shape 7"/>
          <p:cNvSpPr/>
          <p:nvPr/>
        </p:nvSpPr>
        <p:spPr>
          <a:xfrm>
            <a:off x="5358295" y="2573440"/>
            <a:ext cx="182880" cy="182880"/>
          </a:xfrm>
          <a:prstGeom prst="cube">
            <a:avLst/>
          </a:prstGeom>
          <a:noFill/>
          <a:ln w="1270">
            <a:solidFill>
              <a:srgbClr val="4E4200"/>
            </a:solidFill>
            <a:prstDash val="solid"/>
          </a:ln>
        </p:spPr>
      </p:sp>
      <p:sp>
        <p:nvSpPr>
          <p:cNvPr id="10" name="Shape 8"/>
          <p:cNvSpPr/>
          <p:nvPr/>
        </p:nvSpPr>
        <p:spPr>
          <a:xfrm>
            <a:off x="6326677" y="1279888"/>
            <a:ext cx="182880" cy="182880"/>
          </a:xfrm>
          <a:prstGeom prst="triangle">
            <a:avLst/>
          </a:prstGeom>
          <a:noFill/>
          <a:ln w="1270">
            <a:solidFill>
              <a:srgbClr val="A48F4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Knowing Your Target Audience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Who are you trying to reach?  Knowing your audience dictates everything from tone to imagery.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Young children require different visuals than adults.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Interests: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Tailor the content and design to their passions.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Location: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Consider cultural nuances and local trends.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Knowledge: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Avoid jargon if they are unfamiliar with the topic.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640526" y="3550550"/>
            <a:ext cx="182880" cy="182880"/>
          </a:xfrm>
          <a:prstGeom prst="triangle">
            <a:avLst/>
          </a:prstGeom>
          <a:noFill/>
          <a:ln w="1270">
            <a:solidFill>
              <a:srgbClr val="68EF1B"/>
            </a:solidFill>
            <a:prstDash val="solid"/>
          </a:ln>
        </p:spPr>
      </p:sp>
      <p:sp>
        <p:nvSpPr>
          <p:cNvPr id="7" name="Shape 5"/>
          <p:cNvSpPr/>
          <p:nvPr/>
        </p:nvSpPr>
        <p:spPr>
          <a:xfrm>
            <a:off x="7424647" y="2993184"/>
            <a:ext cx="182880" cy="182880"/>
          </a:xfrm>
          <a:prstGeom prst="triangle">
            <a:avLst/>
          </a:prstGeom>
          <a:noFill/>
          <a:ln w="1270">
            <a:solidFill>
              <a:srgbClr val="6395A9"/>
            </a:solidFill>
            <a:prstDash val="solid"/>
          </a:ln>
        </p:spPr>
      </p:sp>
      <p:sp>
        <p:nvSpPr>
          <p:cNvPr id="8" name="Shape 6"/>
          <p:cNvSpPr/>
          <p:nvPr/>
        </p:nvSpPr>
        <p:spPr>
          <a:xfrm>
            <a:off x="7479478" y="2834151"/>
            <a:ext cx="182880" cy="182880"/>
          </a:xfrm>
          <a:prstGeom prst="triangle">
            <a:avLst/>
          </a:prstGeom>
          <a:noFill/>
          <a:ln w="1270">
            <a:solidFill>
              <a:srgbClr val="3FA378"/>
            </a:solidFill>
            <a:prstDash val="solid"/>
          </a:ln>
        </p:spPr>
      </p:sp>
      <p:sp>
        <p:nvSpPr>
          <p:cNvPr id="9" name="Shape 7"/>
          <p:cNvSpPr/>
          <p:nvPr/>
        </p:nvSpPr>
        <p:spPr>
          <a:xfrm>
            <a:off x="2434771" y="1610593"/>
            <a:ext cx="182880" cy="182880"/>
          </a:xfrm>
          <a:prstGeom prst="triangle">
            <a:avLst/>
          </a:prstGeom>
          <a:noFill/>
          <a:ln w="1270">
            <a:solidFill>
              <a:srgbClr val="CE2EB0"/>
            </a:solidFill>
            <a:prstDash val="solid"/>
          </a:ln>
        </p:spPr>
      </p:sp>
      <p:sp>
        <p:nvSpPr>
          <p:cNvPr id="10" name="Shape 8"/>
          <p:cNvSpPr/>
          <p:nvPr/>
        </p:nvSpPr>
        <p:spPr>
          <a:xfrm>
            <a:off x="350655" y="3029990"/>
            <a:ext cx="182880" cy="182880"/>
          </a:xfrm>
          <a:prstGeom prst="triangle">
            <a:avLst/>
          </a:prstGeom>
          <a:noFill/>
          <a:ln w="1270">
            <a:solidFill>
              <a:srgbClr val="C7459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Visual Hierarchy: Guiding the Eye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Direct the viewer's attention with a clear visual hierarchy.  What's most important should be the most prominent.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Size: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Larger elements attract attention first.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contrasting colors and fonts to highlight key information.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Placement: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The top and center of the design are prime real estate.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White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negative space to give elements breathing room and improve readability.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AAAAAA">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4502660" y="2601791"/>
            <a:ext cx="182880" cy="182880"/>
          </a:xfrm>
          <a:prstGeom prst="sun">
            <a:avLst/>
          </a:prstGeom>
          <a:noFill/>
          <a:ln w="1270">
            <a:solidFill>
              <a:srgbClr val="EDC602"/>
            </a:solidFill>
            <a:prstDash val="solid"/>
          </a:ln>
        </p:spPr>
      </p:sp>
      <p:sp>
        <p:nvSpPr>
          <p:cNvPr id="7" name="Shape 5"/>
          <p:cNvSpPr/>
          <p:nvPr/>
        </p:nvSpPr>
        <p:spPr>
          <a:xfrm>
            <a:off x="6129199" y="650872"/>
            <a:ext cx="182880" cy="182880"/>
          </a:xfrm>
          <a:prstGeom prst="sun">
            <a:avLst/>
          </a:prstGeom>
          <a:noFill/>
          <a:ln w="1270">
            <a:solidFill>
              <a:srgbClr val="8A3AFB"/>
            </a:solidFill>
            <a:prstDash val="solid"/>
          </a:ln>
        </p:spPr>
      </p:sp>
      <p:sp>
        <p:nvSpPr>
          <p:cNvPr id="8" name="Shape 6"/>
          <p:cNvSpPr/>
          <p:nvPr/>
        </p:nvSpPr>
        <p:spPr>
          <a:xfrm>
            <a:off x="8071742" y="232652"/>
            <a:ext cx="182880" cy="182880"/>
          </a:xfrm>
          <a:prstGeom prst="triangle">
            <a:avLst/>
          </a:prstGeom>
          <a:noFill/>
          <a:ln w="1270">
            <a:solidFill>
              <a:srgbClr val="90954A"/>
            </a:solidFill>
            <a:prstDash val="solid"/>
          </a:ln>
        </p:spPr>
      </p:sp>
      <p:sp>
        <p:nvSpPr>
          <p:cNvPr id="9" name="Shape 7"/>
          <p:cNvSpPr/>
          <p:nvPr/>
        </p:nvSpPr>
        <p:spPr>
          <a:xfrm>
            <a:off x="7937490" y="2124270"/>
            <a:ext cx="182880" cy="182880"/>
          </a:xfrm>
          <a:prstGeom prst="sun">
            <a:avLst/>
          </a:prstGeom>
          <a:noFill/>
          <a:ln w="1270">
            <a:solidFill>
              <a:srgbClr val="EB6131"/>
            </a:solidFill>
            <a:prstDash val="solid"/>
          </a:ln>
        </p:spPr>
      </p:sp>
      <p:sp>
        <p:nvSpPr>
          <p:cNvPr id="10" name="Shape 8"/>
          <p:cNvSpPr/>
          <p:nvPr/>
        </p:nvSpPr>
        <p:spPr>
          <a:xfrm>
            <a:off x="5426095" y="3560694"/>
            <a:ext cx="182880" cy="182880"/>
          </a:xfrm>
          <a:prstGeom prst="sun">
            <a:avLst/>
          </a:prstGeom>
          <a:noFill/>
          <a:ln w="1270">
            <a:solidFill>
              <a:srgbClr val="74E55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D6336C"/>
                </a:solidFill>
                <a:latin typeface="Montserrat" pitchFamily="34" charset="0"/>
                <a:ea typeface="Montserrat" pitchFamily="34" charset="-122"/>
                <a:cs typeface="Montserrat" pitchFamily="34" charset="-120"/>
              </a:rPr>
              <a:t>Color Theory: Setting the Mood</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Colors evoke emotions and associations.  Choose your palette carefully to match the message.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Warm Colors (Red, Orange, Yellow):</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Energetic, exciting, attention-grabbing.</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Cool Colors (Blue, Green, Purple):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Calming, trustworthy, professional.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Monochromatic: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Using different shades of one color for a clean and cohesive look.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Complementary Colors: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Colors opposite each other on the color wheel (e.g., red and green) for high contrast.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043422" y="1356444"/>
            <a:ext cx="182880" cy="182880"/>
          </a:xfrm>
          <a:prstGeom prst="cube">
            <a:avLst/>
          </a:prstGeom>
          <a:noFill/>
          <a:ln w="1270">
            <a:solidFill>
              <a:srgbClr val="302568"/>
            </a:solidFill>
            <a:prstDash val="solid"/>
          </a:ln>
        </p:spPr>
      </p:sp>
      <p:sp>
        <p:nvSpPr>
          <p:cNvPr id="7" name="Shape 5"/>
          <p:cNvSpPr/>
          <p:nvPr/>
        </p:nvSpPr>
        <p:spPr>
          <a:xfrm>
            <a:off x="4884160" y="809446"/>
            <a:ext cx="182880" cy="182880"/>
          </a:xfrm>
          <a:prstGeom prst="rect">
            <a:avLst/>
          </a:prstGeom>
          <a:noFill/>
          <a:ln w="1270">
            <a:solidFill>
              <a:srgbClr val="86E2E5"/>
            </a:solidFill>
            <a:prstDash val="solid"/>
          </a:ln>
        </p:spPr>
      </p:sp>
      <p:sp>
        <p:nvSpPr>
          <p:cNvPr id="8" name="Shape 6"/>
          <p:cNvSpPr/>
          <p:nvPr/>
        </p:nvSpPr>
        <p:spPr>
          <a:xfrm>
            <a:off x="668566" y="834164"/>
            <a:ext cx="182880" cy="182880"/>
          </a:xfrm>
          <a:prstGeom prst="rect">
            <a:avLst/>
          </a:prstGeom>
          <a:noFill/>
          <a:ln w="1270">
            <a:solidFill>
              <a:srgbClr val="2AD15D"/>
            </a:solidFill>
            <a:prstDash val="solid"/>
          </a:ln>
        </p:spPr>
      </p:sp>
      <p:sp>
        <p:nvSpPr>
          <p:cNvPr id="9" name="Shape 7"/>
          <p:cNvSpPr/>
          <p:nvPr/>
        </p:nvSpPr>
        <p:spPr>
          <a:xfrm>
            <a:off x="3603868" y="3029007"/>
            <a:ext cx="182880" cy="182880"/>
          </a:xfrm>
          <a:prstGeom prst="triangle">
            <a:avLst/>
          </a:prstGeom>
          <a:noFill/>
          <a:ln w="1270">
            <a:solidFill>
              <a:srgbClr val="2B7351"/>
            </a:solidFill>
            <a:prstDash val="solid"/>
          </a:ln>
        </p:spPr>
      </p:sp>
      <p:sp>
        <p:nvSpPr>
          <p:cNvPr id="10" name="Shape 8"/>
          <p:cNvSpPr/>
          <p:nvPr/>
        </p:nvSpPr>
        <p:spPr>
          <a:xfrm>
            <a:off x="2598994" y="3657403"/>
            <a:ext cx="182880" cy="182880"/>
          </a:xfrm>
          <a:prstGeom prst="cube">
            <a:avLst/>
          </a:prstGeom>
          <a:noFill/>
          <a:ln w="1270">
            <a:solidFill>
              <a:srgbClr val="54731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Typography: Choosing the Right Fonts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Fonts communicate personality.  Choose fonts that are legible and align with the overall tone.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Serif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(Times New Roman, Garamond) Traditional, formal, readable for body text.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Sans-Serif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(Arial, Helvetica) Modern, clean, good for headlines and digital displays.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Display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(Script, Decorative) Use sparingly for headlines; emphasize personality.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Limit the number of fonts!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Two or three is usually enough.</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3444532" y="2559187"/>
            <a:ext cx="182880" cy="182880"/>
          </a:xfrm>
          <a:prstGeom prst="rect">
            <a:avLst/>
          </a:prstGeom>
          <a:noFill/>
          <a:ln w="1270">
            <a:solidFill>
              <a:srgbClr val="7FCA5A"/>
            </a:solidFill>
            <a:prstDash val="solid"/>
          </a:ln>
        </p:spPr>
      </p:sp>
      <p:sp>
        <p:nvSpPr>
          <p:cNvPr id="7" name="Shape 5"/>
          <p:cNvSpPr/>
          <p:nvPr/>
        </p:nvSpPr>
        <p:spPr>
          <a:xfrm>
            <a:off x="786301" y="3544428"/>
            <a:ext cx="182880" cy="182880"/>
          </a:xfrm>
          <a:prstGeom prst="cube">
            <a:avLst/>
          </a:prstGeom>
          <a:noFill/>
          <a:ln w="1270">
            <a:solidFill>
              <a:srgbClr val="9BAFAD"/>
            </a:solidFill>
            <a:prstDash val="solid"/>
          </a:ln>
        </p:spPr>
      </p:sp>
      <p:sp>
        <p:nvSpPr>
          <p:cNvPr id="8" name="Shape 6"/>
          <p:cNvSpPr/>
          <p:nvPr/>
        </p:nvSpPr>
        <p:spPr>
          <a:xfrm>
            <a:off x="3556210" y="3713209"/>
            <a:ext cx="182880" cy="182880"/>
          </a:xfrm>
          <a:prstGeom prst="sun">
            <a:avLst/>
          </a:prstGeom>
          <a:noFill/>
          <a:ln w="1270">
            <a:solidFill>
              <a:srgbClr val="5112C3"/>
            </a:solidFill>
            <a:prstDash val="solid"/>
          </a:ln>
        </p:spPr>
      </p:sp>
      <p:sp>
        <p:nvSpPr>
          <p:cNvPr id="9" name="Shape 7"/>
          <p:cNvSpPr/>
          <p:nvPr/>
        </p:nvSpPr>
        <p:spPr>
          <a:xfrm>
            <a:off x="3698537" y="2132150"/>
            <a:ext cx="182880" cy="182880"/>
          </a:xfrm>
          <a:prstGeom prst="triangle">
            <a:avLst/>
          </a:prstGeom>
          <a:noFill/>
          <a:ln w="1270">
            <a:solidFill>
              <a:srgbClr val="73972C"/>
            </a:solidFill>
            <a:prstDash val="solid"/>
          </a:ln>
        </p:spPr>
      </p:sp>
      <p:sp>
        <p:nvSpPr>
          <p:cNvPr id="10" name="Shape 8"/>
          <p:cNvSpPr/>
          <p:nvPr/>
        </p:nvSpPr>
        <p:spPr>
          <a:xfrm>
            <a:off x="5331009" y="2366196"/>
            <a:ext cx="182880" cy="182880"/>
          </a:xfrm>
          <a:prstGeom prst="triangle">
            <a:avLst/>
          </a:prstGeom>
          <a:noFill/>
          <a:ln w="1270">
            <a:solidFill>
              <a:srgbClr val="D2EA1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Imagery: Pictures Speak Louder Than Words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High-quality images can instantly grab attention and convey your message.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Photos: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Use professional-looking photos that are relevant to the topic.</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Illustrations: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Great for abstract concepts or a unique visual style.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Graphics: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Charts, graphs, and icons can present data in an engaging way.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Ensure your images are high resolution!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Pixelated images look unprofessional.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AAAAAA">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253027" y="289775"/>
            <a:ext cx="182880" cy="182880"/>
          </a:xfrm>
          <a:prstGeom prst="triangle">
            <a:avLst/>
          </a:prstGeom>
          <a:noFill/>
          <a:ln w="1270">
            <a:solidFill>
              <a:srgbClr val="CFE9C0"/>
            </a:solidFill>
            <a:prstDash val="solid"/>
          </a:ln>
        </p:spPr>
      </p:sp>
      <p:sp>
        <p:nvSpPr>
          <p:cNvPr id="7" name="Shape 5"/>
          <p:cNvSpPr/>
          <p:nvPr/>
        </p:nvSpPr>
        <p:spPr>
          <a:xfrm>
            <a:off x="5751955" y="3961427"/>
            <a:ext cx="182880" cy="182880"/>
          </a:xfrm>
          <a:prstGeom prst="sun">
            <a:avLst/>
          </a:prstGeom>
          <a:noFill/>
          <a:ln w="1270">
            <a:solidFill>
              <a:srgbClr val="324332"/>
            </a:solidFill>
            <a:prstDash val="solid"/>
          </a:ln>
        </p:spPr>
      </p:sp>
      <p:sp>
        <p:nvSpPr>
          <p:cNvPr id="8" name="Shape 6"/>
          <p:cNvSpPr/>
          <p:nvPr/>
        </p:nvSpPr>
        <p:spPr>
          <a:xfrm>
            <a:off x="2815088" y="4458550"/>
            <a:ext cx="182880" cy="182880"/>
          </a:xfrm>
          <a:prstGeom prst="rect">
            <a:avLst/>
          </a:prstGeom>
          <a:noFill/>
          <a:ln w="1270">
            <a:solidFill>
              <a:srgbClr val="59CCCD"/>
            </a:solidFill>
            <a:prstDash val="solid"/>
          </a:ln>
        </p:spPr>
      </p:sp>
      <p:sp>
        <p:nvSpPr>
          <p:cNvPr id="9" name="Shape 7"/>
          <p:cNvSpPr/>
          <p:nvPr/>
        </p:nvSpPr>
        <p:spPr>
          <a:xfrm>
            <a:off x="506308" y="55516"/>
            <a:ext cx="182880" cy="182880"/>
          </a:xfrm>
          <a:prstGeom prst="triangle">
            <a:avLst/>
          </a:prstGeom>
          <a:noFill/>
          <a:ln w="1270">
            <a:solidFill>
              <a:srgbClr val="0C5053"/>
            </a:solidFill>
            <a:prstDash val="solid"/>
          </a:ln>
        </p:spPr>
      </p:sp>
      <p:sp>
        <p:nvSpPr>
          <p:cNvPr id="10" name="Shape 8"/>
          <p:cNvSpPr/>
          <p:nvPr/>
        </p:nvSpPr>
        <p:spPr>
          <a:xfrm>
            <a:off x="378555" y="4410104"/>
            <a:ext cx="182880" cy="182880"/>
          </a:xfrm>
          <a:prstGeom prst="rect">
            <a:avLst/>
          </a:prstGeom>
          <a:noFill/>
          <a:ln w="1270">
            <a:solidFill>
              <a:srgbClr val="6E4A8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Layout and Composition: Arranging the Elements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How you arrange the elements on your poster/flyer is crucial. Aim for balance and visual appeal.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Rule of Thirds: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Divide the design into thirds horizontally and vertically, and place key elements at the intersections.</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Alignment: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Align elements consistently for a clean and organized look.</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Balance: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Distribute visual weight evenly across the design.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White Space (Negative Space):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Don't overcrowd the design! Give elements room to breathe.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DDDDDD">
              <a:alpha val="60000"/>
            </a:srgbClr>
          </a:solidFill>
          <a:ln/>
        </p:spPr>
      </p:sp>
      <p:sp>
        <p:nvSpPr>
          <p:cNvPr id="3" name="Shape 1"/>
          <p:cNvSpPr/>
          <p:nvPr/>
        </p:nvSpPr>
        <p:spPr>
          <a:xfrm>
            <a:off x="4572000" y="0"/>
            <a:ext cx="4572000" cy="5143500"/>
          </a:xfrm>
          <a:prstGeom prst="rect">
            <a:avLst/>
          </a:prstGeom>
          <a:solidFill>
            <a:srgbClr val="DDDDDD">
              <a:alpha val="60000"/>
            </a:srgbClr>
          </a:solidFill>
          <a:ln/>
        </p:spPr>
      </p:sp>
      <p:sp>
        <p:nvSpPr>
          <p:cNvPr id="4" name="Shape 2"/>
          <p:cNvSpPr/>
          <p:nvPr/>
        </p:nvSpPr>
        <p:spPr>
          <a:xfrm>
            <a:off x="457200" y="257175"/>
            <a:ext cx="8229600" cy="27432"/>
          </a:xfrm>
          <a:prstGeom prst="rect">
            <a:avLst/>
          </a:prstGeom>
          <a:solidFill>
            <a:srgbClr val="D6336C"/>
          </a:solidFill>
          <a:ln/>
        </p:spPr>
      </p:sp>
      <p:sp>
        <p:nvSpPr>
          <p:cNvPr id="5" name="Shape 3"/>
          <p:cNvSpPr/>
          <p:nvPr/>
        </p:nvSpPr>
        <p:spPr>
          <a:xfrm>
            <a:off x="457200" y="4886325"/>
            <a:ext cx="8229600" cy="27432"/>
          </a:xfrm>
          <a:prstGeom prst="rect">
            <a:avLst/>
          </a:prstGeom>
          <a:solidFill>
            <a:srgbClr val="D6336C"/>
          </a:solidFill>
          <a:ln/>
        </p:spPr>
      </p:sp>
      <p:sp>
        <p:nvSpPr>
          <p:cNvPr id="6" name="Shape 4"/>
          <p:cNvSpPr/>
          <p:nvPr/>
        </p:nvSpPr>
        <p:spPr>
          <a:xfrm>
            <a:off x="2546892" y="3971622"/>
            <a:ext cx="182880" cy="182880"/>
          </a:xfrm>
          <a:prstGeom prst="triangle">
            <a:avLst/>
          </a:prstGeom>
          <a:noFill/>
          <a:ln w="1270">
            <a:solidFill>
              <a:srgbClr val="E38C80"/>
            </a:solidFill>
            <a:prstDash val="solid"/>
          </a:ln>
        </p:spPr>
      </p:sp>
      <p:sp>
        <p:nvSpPr>
          <p:cNvPr id="7" name="Shape 5"/>
          <p:cNvSpPr/>
          <p:nvPr/>
        </p:nvSpPr>
        <p:spPr>
          <a:xfrm>
            <a:off x="5651403" y="2561067"/>
            <a:ext cx="182880" cy="182880"/>
          </a:xfrm>
          <a:prstGeom prst="cube">
            <a:avLst/>
          </a:prstGeom>
          <a:noFill/>
          <a:ln w="1270">
            <a:solidFill>
              <a:srgbClr val="90E760"/>
            </a:solidFill>
            <a:prstDash val="solid"/>
          </a:ln>
        </p:spPr>
      </p:sp>
      <p:sp>
        <p:nvSpPr>
          <p:cNvPr id="8" name="Shape 6"/>
          <p:cNvSpPr/>
          <p:nvPr/>
        </p:nvSpPr>
        <p:spPr>
          <a:xfrm>
            <a:off x="4919130" y="995215"/>
            <a:ext cx="182880" cy="182880"/>
          </a:xfrm>
          <a:prstGeom prst="cube">
            <a:avLst/>
          </a:prstGeom>
          <a:noFill/>
          <a:ln w="1270">
            <a:solidFill>
              <a:srgbClr val="1B6CFB"/>
            </a:solidFill>
            <a:prstDash val="solid"/>
          </a:ln>
        </p:spPr>
      </p:sp>
      <p:sp>
        <p:nvSpPr>
          <p:cNvPr id="9" name="Shape 7"/>
          <p:cNvSpPr/>
          <p:nvPr/>
        </p:nvSpPr>
        <p:spPr>
          <a:xfrm>
            <a:off x="4484912" y="3923827"/>
            <a:ext cx="182880" cy="182880"/>
          </a:xfrm>
          <a:prstGeom prst="cube">
            <a:avLst/>
          </a:prstGeom>
          <a:noFill/>
          <a:ln w="1270">
            <a:solidFill>
              <a:srgbClr val="41436F"/>
            </a:solidFill>
            <a:prstDash val="solid"/>
          </a:ln>
        </p:spPr>
      </p:sp>
      <p:sp>
        <p:nvSpPr>
          <p:cNvPr id="10" name="Shape 8"/>
          <p:cNvSpPr/>
          <p:nvPr/>
        </p:nvSpPr>
        <p:spPr>
          <a:xfrm>
            <a:off x="7307132" y="2476400"/>
            <a:ext cx="182880" cy="182880"/>
          </a:xfrm>
          <a:prstGeom prst="cube">
            <a:avLst/>
          </a:prstGeom>
          <a:noFill/>
          <a:ln w="1270">
            <a:solidFill>
              <a:srgbClr val="F05B1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D6336C"/>
                </a:solidFill>
                <a:latin typeface="Montserrat" pitchFamily="34" charset="0"/>
                <a:ea typeface="Montserrat" pitchFamily="34" charset="-122"/>
                <a:cs typeface="Montserrat" pitchFamily="34" charset="-120"/>
              </a:rPr>
              <a:t>Call to Action: Tell Them What to Do!</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What action do you want people to take after seeing your poster or flyer?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Visit a Website: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Include a clear and concise URL.</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Call a Phone Number: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Make it easy to read and remember.</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Register for an Event: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Provide a registration link or QR code.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Visit a Location:</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Include the address and a map if necessary.</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b="1" dirty="0">
                <a:solidFill>
                  <a:srgbClr val="333333"/>
                </a:solidFill>
                <a:latin typeface="Poppins" pitchFamily="34" charset="0"/>
                <a:ea typeface="Poppins" pitchFamily="34" charset="-122"/>
                <a:cs typeface="Poppins" pitchFamily="34" charset="-120"/>
              </a:rPr>
              <a:t>Make it prominent!</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Your call to action should be easily visible.</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pPr algn="l" indent="0" marL="0">
              <a:lnSpc>
                <a:spcPts val="1400"/>
              </a:lnSpc>
              <a:buNone/>
            </a:pPr>
            <a:r>
              <a:rPr lang="en-US" sz="1200" dirty="0">
                <a:solidFill>
                  <a:srgbClr val="333333"/>
                </a:solidFill>
                <a:latin typeface="Poppins" pitchFamily="34" charset="0"/>
                <a:ea typeface="Poppins" pitchFamily="34" charset="-122"/>
                <a:cs typeface="Poppins" pitchFamily="34" charset="-120"/>
              </a:rPr>
              <a:t>
</a:t>
            </a:r>
            <a:endParaRPr lang="en-US" sz="12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D6336C"/>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2025-02-24T09:26:18Z</dcterms:created>
  <dcterms:modified xsi:type="dcterms:W3CDTF">2025-02-24T09:26:18Z</dcterms:modified>
</cp:coreProperties>
</file>