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notesMasterIdLst>
    <p:notesMasterId r:id="rId31"/>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457200" y="257175"/>
            <a:ext cx="8229600" cy="27432"/>
          </a:xfrm>
          <a:prstGeom prst="rect">
            <a:avLst/>
          </a:prstGeom>
          <a:solidFill>
            <a:srgbClr val="D6336C"/>
          </a:solidFill>
          <a:ln/>
        </p:spPr>
      </p:sp>
      <p:sp>
        <p:nvSpPr>
          <p:cNvPr id="3" name="Shape 1"/>
          <p:cNvSpPr/>
          <p:nvPr/>
        </p:nvSpPr>
        <p:spPr>
          <a:xfrm>
            <a:off x="457200" y="4886325"/>
            <a:ext cx="8229600" cy="27432"/>
          </a:xfrm>
          <a:prstGeom prst="rect">
            <a:avLst/>
          </a:prstGeom>
          <a:solidFill>
            <a:srgbClr val="D6336C"/>
          </a:solidFill>
          <a:ln/>
        </p:spPr>
      </p:sp>
      <p:sp>
        <p:nvSpPr>
          <p:cNvPr id="4" name="Shape 2"/>
          <p:cNvSpPr/>
          <p:nvPr/>
        </p:nvSpPr>
        <p:spPr>
          <a:xfrm>
            <a:off x="6250526" y="3502751"/>
            <a:ext cx="182880" cy="182880"/>
          </a:xfrm>
          <a:prstGeom prst="rect">
            <a:avLst/>
          </a:prstGeom>
          <a:noFill/>
          <a:ln w="1270">
            <a:solidFill>
              <a:srgbClr val="DA6E6C"/>
            </a:solidFill>
            <a:prstDash val="solid"/>
          </a:ln>
        </p:spPr>
      </p:sp>
      <p:sp>
        <p:nvSpPr>
          <p:cNvPr id="5" name="Shape 3"/>
          <p:cNvSpPr/>
          <p:nvPr/>
        </p:nvSpPr>
        <p:spPr>
          <a:xfrm>
            <a:off x="7241224" y="4458435"/>
            <a:ext cx="182880" cy="182880"/>
          </a:xfrm>
          <a:prstGeom prst="cube">
            <a:avLst/>
          </a:prstGeom>
          <a:noFill/>
          <a:ln w="1270">
            <a:solidFill>
              <a:srgbClr val="FEF764"/>
            </a:solidFill>
            <a:prstDash val="solid"/>
          </a:ln>
        </p:spPr>
      </p:sp>
      <p:sp>
        <p:nvSpPr>
          <p:cNvPr id="6" name="Shape 4"/>
          <p:cNvSpPr/>
          <p:nvPr/>
        </p:nvSpPr>
        <p:spPr>
          <a:xfrm>
            <a:off x="2181513" y="4113784"/>
            <a:ext cx="182880" cy="182880"/>
          </a:xfrm>
          <a:prstGeom prst="cube">
            <a:avLst/>
          </a:prstGeom>
          <a:noFill/>
          <a:ln w="1270">
            <a:solidFill>
              <a:srgbClr val="B387FD"/>
            </a:solidFill>
            <a:prstDash val="solid"/>
          </a:ln>
        </p:spPr>
      </p:sp>
      <p:sp>
        <p:nvSpPr>
          <p:cNvPr id="7" name="Shape 5"/>
          <p:cNvSpPr/>
          <p:nvPr/>
        </p:nvSpPr>
        <p:spPr>
          <a:xfrm>
            <a:off x="7703390" y="1190937"/>
            <a:ext cx="182880" cy="182880"/>
          </a:xfrm>
          <a:prstGeom prst="cube">
            <a:avLst/>
          </a:prstGeom>
          <a:noFill/>
          <a:ln w="1270">
            <a:solidFill>
              <a:srgbClr val="B6E8F1"/>
            </a:solidFill>
            <a:prstDash val="solid"/>
          </a:ln>
        </p:spPr>
      </p:sp>
      <p:sp>
        <p:nvSpPr>
          <p:cNvPr id="8" name="Shape 6"/>
          <p:cNvSpPr/>
          <p:nvPr/>
        </p:nvSpPr>
        <p:spPr>
          <a:xfrm>
            <a:off x="1401362" y="1992955"/>
            <a:ext cx="182880" cy="182880"/>
          </a:xfrm>
          <a:prstGeom prst="sun">
            <a:avLst/>
          </a:prstGeom>
          <a:noFill/>
          <a:ln w="1270">
            <a:solidFill>
              <a:srgbClr val="B157B5"/>
            </a:solidFill>
            <a:prstDash val="solid"/>
          </a:ln>
        </p:spPr>
      </p:sp>
      <p:sp>
        <p:nvSpPr>
          <p:cNvPr id="9" name="Text 7"/>
          <p:cNvSpPr/>
          <p:nvPr/>
        </p:nvSpPr>
        <p:spPr>
          <a:xfrm>
            <a:off x="457200" y="548640"/>
            <a:ext cx="8229600" cy="914400"/>
          </a:xfrm>
          <a:prstGeom prst="rect">
            <a:avLst/>
          </a:prstGeom>
          <a:noFill/>
          <a:ln/>
        </p:spPr>
        <p:txBody>
          <a:bodyPr wrap="square" rtlCol="0" anchor="ctr"/>
          <a:lstStyle/>
          <a:p>
            <a:pPr algn="ctr" indent="0" marL="0">
              <a:buNone/>
            </a:pPr>
            <a:r>
              <a:rPr lang="en-US" sz="3200" b="1" dirty="0">
                <a:solidFill>
                  <a:srgbClr val="D6336C"/>
                </a:solidFill>
                <a:latin typeface="Montserrat" pitchFamily="34" charset="0"/>
                <a:ea typeface="Montserrat" pitchFamily="34" charset="-122"/>
                <a:cs typeface="Montserrat" pitchFamily="34" charset="-120"/>
              </a:rPr>
              <a:t>Principles of Design</a:t>
            </a:r>
            <a:endParaRPr lang="en-US" sz="3200" dirty="0"/>
          </a:p>
        </p:txBody>
      </p:sp>
      <p:sp>
        <p:nvSpPr>
          <p:cNvPr id="10" name="Text 8"/>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Welcome! This presentation covers the fundamental principles of design that will help you create visually appealing and effective layouts.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We'll explore: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Balance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Contrast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Alignment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Repetition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Proximity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Space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1" name="Text 9"/>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a:t>
            </a: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5634251" y="2396139"/>
            <a:ext cx="182880" cy="182880"/>
          </a:xfrm>
          <a:prstGeom prst="triangle">
            <a:avLst/>
          </a:prstGeom>
          <a:noFill/>
          <a:ln w="1270">
            <a:solidFill>
              <a:srgbClr val="435E50"/>
            </a:solidFill>
            <a:prstDash val="solid"/>
          </a:ln>
        </p:spPr>
      </p:sp>
      <p:sp>
        <p:nvSpPr>
          <p:cNvPr id="7" name="Shape 5"/>
          <p:cNvSpPr/>
          <p:nvPr/>
        </p:nvSpPr>
        <p:spPr>
          <a:xfrm>
            <a:off x="7982343" y="969846"/>
            <a:ext cx="182880" cy="182880"/>
          </a:xfrm>
          <a:prstGeom prst="sun">
            <a:avLst/>
          </a:prstGeom>
          <a:noFill/>
          <a:ln w="1270">
            <a:solidFill>
              <a:srgbClr val="C7F755"/>
            </a:solidFill>
            <a:prstDash val="solid"/>
          </a:ln>
        </p:spPr>
      </p:sp>
      <p:sp>
        <p:nvSpPr>
          <p:cNvPr id="8" name="Shape 6"/>
          <p:cNvSpPr/>
          <p:nvPr/>
        </p:nvSpPr>
        <p:spPr>
          <a:xfrm>
            <a:off x="4720327" y="4066443"/>
            <a:ext cx="182880" cy="182880"/>
          </a:xfrm>
          <a:prstGeom prst="rect">
            <a:avLst/>
          </a:prstGeom>
          <a:noFill/>
          <a:ln w="1270">
            <a:solidFill>
              <a:srgbClr val="8919C7"/>
            </a:solidFill>
            <a:prstDash val="solid"/>
          </a:ln>
        </p:spPr>
      </p:sp>
      <p:sp>
        <p:nvSpPr>
          <p:cNvPr id="9" name="Shape 7"/>
          <p:cNvSpPr/>
          <p:nvPr/>
        </p:nvSpPr>
        <p:spPr>
          <a:xfrm>
            <a:off x="2001814" y="4533324"/>
            <a:ext cx="182880" cy="182880"/>
          </a:xfrm>
          <a:prstGeom prst="triangle">
            <a:avLst/>
          </a:prstGeom>
          <a:noFill/>
          <a:ln w="1270">
            <a:solidFill>
              <a:srgbClr val="E6E69D"/>
            </a:solidFill>
            <a:prstDash val="solid"/>
          </a:ln>
        </p:spPr>
      </p:sp>
      <p:sp>
        <p:nvSpPr>
          <p:cNvPr id="10" name="Shape 8"/>
          <p:cNvSpPr/>
          <p:nvPr/>
        </p:nvSpPr>
        <p:spPr>
          <a:xfrm>
            <a:off x="2810889" y="2949128"/>
            <a:ext cx="182880" cy="182880"/>
          </a:xfrm>
          <a:prstGeom prst="triangle">
            <a:avLst/>
          </a:prstGeom>
          <a:noFill/>
          <a:ln w="1270">
            <a:solidFill>
              <a:srgbClr val="AEAF2C"/>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Repetition: Reinforcing Consistency</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Repetition involves using the same elements (colors, fonts, shapes, textures) throughout a design.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Benefits of Repetition: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Creates visual unity and consistency.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Reinforces a brand identity.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Guides the viewer through the design.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Don't overdo it though; repetition should be balanced with variety.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10</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2494025" y="3356143"/>
            <a:ext cx="182880" cy="182880"/>
          </a:xfrm>
          <a:prstGeom prst="sun">
            <a:avLst/>
          </a:prstGeom>
          <a:noFill/>
          <a:ln w="1270">
            <a:solidFill>
              <a:srgbClr val="ECF159"/>
            </a:solidFill>
            <a:prstDash val="solid"/>
          </a:ln>
        </p:spPr>
      </p:sp>
      <p:sp>
        <p:nvSpPr>
          <p:cNvPr id="7" name="Shape 5"/>
          <p:cNvSpPr/>
          <p:nvPr/>
        </p:nvSpPr>
        <p:spPr>
          <a:xfrm>
            <a:off x="3628283" y="360937"/>
            <a:ext cx="182880" cy="182880"/>
          </a:xfrm>
          <a:prstGeom prst="triangle">
            <a:avLst/>
          </a:prstGeom>
          <a:noFill/>
          <a:ln w="1270">
            <a:solidFill>
              <a:srgbClr val="4E0054"/>
            </a:solidFill>
            <a:prstDash val="solid"/>
          </a:ln>
        </p:spPr>
      </p:sp>
      <p:sp>
        <p:nvSpPr>
          <p:cNvPr id="8" name="Shape 6"/>
          <p:cNvSpPr/>
          <p:nvPr/>
        </p:nvSpPr>
        <p:spPr>
          <a:xfrm>
            <a:off x="4071325" y="2343992"/>
            <a:ext cx="182880" cy="182880"/>
          </a:xfrm>
          <a:prstGeom prst="rect">
            <a:avLst/>
          </a:prstGeom>
          <a:noFill/>
          <a:ln w="1270">
            <a:solidFill>
              <a:srgbClr val="149F8D"/>
            </a:solidFill>
            <a:prstDash val="solid"/>
          </a:ln>
        </p:spPr>
      </p:sp>
      <p:sp>
        <p:nvSpPr>
          <p:cNvPr id="9" name="Shape 7"/>
          <p:cNvSpPr/>
          <p:nvPr/>
        </p:nvSpPr>
        <p:spPr>
          <a:xfrm>
            <a:off x="330015" y="2139441"/>
            <a:ext cx="182880" cy="182880"/>
          </a:xfrm>
          <a:prstGeom prst="triangle">
            <a:avLst/>
          </a:prstGeom>
          <a:noFill/>
          <a:ln w="1270">
            <a:solidFill>
              <a:srgbClr val="98D813"/>
            </a:solidFill>
            <a:prstDash val="solid"/>
          </a:ln>
        </p:spPr>
      </p:sp>
      <p:sp>
        <p:nvSpPr>
          <p:cNvPr id="10" name="Shape 8"/>
          <p:cNvSpPr/>
          <p:nvPr/>
        </p:nvSpPr>
        <p:spPr>
          <a:xfrm>
            <a:off x="18632" y="3235949"/>
            <a:ext cx="182880" cy="182880"/>
          </a:xfrm>
          <a:prstGeom prst="sun">
            <a:avLst/>
          </a:prstGeom>
          <a:noFill/>
          <a:ln w="1270">
            <a:solidFill>
              <a:srgbClr val="B86693"/>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Example: Repetition of Color</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Using the same brand color in the logo, headings, and call-to-action buttons creates a cohesive look and reinforces brand recognition.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[Insert Image showing repetition of a specific color throughout a design]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11</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6241695" y="839989"/>
            <a:ext cx="182880" cy="182880"/>
          </a:xfrm>
          <a:prstGeom prst="sun">
            <a:avLst/>
          </a:prstGeom>
          <a:noFill/>
          <a:ln w="1270">
            <a:solidFill>
              <a:srgbClr val="87F4B4"/>
            </a:solidFill>
            <a:prstDash val="solid"/>
          </a:ln>
        </p:spPr>
      </p:sp>
      <p:sp>
        <p:nvSpPr>
          <p:cNvPr id="7" name="Shape 5"/>
          <p:cNvSpPr/>
          <p:nvPr/>
        </p:nvSpPr>
        <p:spPr>
          <a:xfrm>
            <a:off x="6142392" y="3121471"/>
            <a:ext cx="182880" cy="182880"/>
          </a:xfrm>
          <a:prstGeom prst="triangle">
            <a:avLst/>
          </a:prstGeom>
          <a:noFill/>
          <a:ln w="1270">
            <a:solidFill>
              <a:srgbClr val="73F10A"/>
            </a:solidFill>
            <a:prstDash val="solid"/>
          </a:ln>
        </p:spPr>
      </p:sp>
      <p:sp>
        <p:nvSpPr>
          <p:cNvPr id="8" name="Shape 6"/>
          <p:cNvSpPr/>
          <p:nvPr/>
        </p:nvSpPr>
        <p:spPr>
          <a:xfrm>
            <a:off x="892775" y="1497182"/>
            <a:ext cx="182880" cy="182880"/>
          </a:xfrm>
          <a:prstGeom prst="rect">
            <a:avLst/>
          </a:prstGeom>
          <a:noFill/>
          <a:ln w="1270">
            <a:solidFill>
              <a:srgbClr val="57ACFF"/>
            </a:solidFill>
            <a:prstDash val="solid"/>
          </a:ln>
        </p:spPr>
      </p:sp>
      <p:sp>
        <p:nvSpPr>
          <p:cNvPr id="9" name="Shape 7"/>
          <p:cNvSpPr/>
          <p:nvPr/>
        </p:nvSpPr>
        <p:spPr>
          <a:xfrm>
            <a:off x="192884" y="3604777"/>
            <a:ext cx="182880" cy="182880"/>
          </a:xfrm>
          <a:prstGeom prst="cube">
            <a:avLst/>
          </a:prstGeom>
          <a:noFill/>
          <a:ln w="1270">
            <a:solidFill>
              <a:srgbClr val="E2123F"/>
            </a:solidFill>
            <a:prstDash val="solid"/>
          </a:ln>
        </p:spPr>
      </p:sp>
      <p:sp>
        <p:nvSpPr>
          <p:cNvPr id="10" name="Shape 8"/>
          <p:cNvSpPr/>
          <p:nvPr/>
        </p:nvSpPr>
        <p:spPr>
          <a:xfrm>
            <a:off x="2719756" y="4487819"/>
            <a:ext cx="182880" cy="182880"/>
          </a:xfrm>
          <a:prstGeom prst="cube">
            <a:avLst/>
          </a:prstGeom>
          <a:noFill/>
          <a:ln w="1270">
            <a:solidFill>
              <a:srgbClr val="18D4FB"/>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Example: Repetition of Font</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Using the same font family for all headings and a different, but complementary, font family for the body text establishes a consistent and professional tone.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[Insert Image showing consistent font usage for headings and body text]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12</a:t>
            </a: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5509350" y="1346316"/>
            <a:ext cx="182880" cy="182880"/>
          </a:xfrm>
          <a:prstGeom prst="cube">
            <a:avLst/>
          </a:prstGeom>
          <a:noFill/>
          <a:ln w="1270">
            <a:solidFill>
              <a:srgbClr val="828032"/>
            </a:solidFill>
            <a:prstDash val="solid"/>
          </a:ln>
        </p:spPr>
      </p:sp>
      <p:sp>
        <p:nvSpPr>
          <p:cNvPr id="7" name="Shape 5"/>
          <p:cNvSpPr/>
          <p:nvPr/>
        </p:nvSpPr>
        <p:spPr>
          <a:xfrm>
            <a:off x="484261" y="412464"/>
            <a:ext cx="182880" cy="182880"/>
          </a:xfrm>
          <a:prstGeom prst="rect">
            <a:avLst/>
          </a:prstGeom>
          <a:noFill/>
          <a:ln w="1270">
            <a:solidFill>
              <a:srgbClr val="4916DA"/>
            </a:solidFill>
            <a:prstDash val="solid"/>
          </a:ln>
        </p:spPr>
      </p:sp>
      <p:sp>
        <p:nvSpPr>
          <p:cNvPr id="8" name="Shape 6"/>
          <p:cNvSpPr/>
          <p:nvPr/>
        </p:nvSpPr>
        <p:spPr>
          <a:xfrm>
            <a:off x="4617507" y="285830"/>
            <a:ext cx="182880" cy="182880"/>
          </a:xfrm>
          <a:prstGeom prst="cube">
            <a:avLst/>
          </a:prstGeom>
          <a:noFill/>
          <a:ln w="1270">
            <a:solidFill>
              <a:srgbClr val="67A4C3"/>
            </a:solidFill>
            <a:prstDash val="solid"/>
          </a:ln>
        </p:spPr>
      </p:sp>
      <p:sp>
        <p:nvSpPr>
          <p:cNvPr id="9" name="Shape 7"/>
          <p:cNvSpPr/>
          <p:nvPr/>
        </p:nvSpPr>
        <p:spPr>
          <a:xfrm>
            <a:off x="6064041" y="4393207"/>
            <a:ext cx="182880" cy="182880"/>
          </a:xfrm>
          <a:prstGeom prst="sun">
            <a:avLst/>
          </a:prstGeom>
          <a:noFill/>
          <a:ln w="1270">
            <a:solidFill>
              <a:srgbClr val="89A42C"/>
            </a:solidFill>
            <a:prstDash val="solid"/>
          </a:ln>
        </p:spPr>
      </p:sp>
      <p:sp>
        <p:nvSpPr>
          <p:cNvPr id="10" name="Shape 8"/>
          <p:cNvSpPr/>
          <p:nvPr/>
        </p:nvSpPr>
        <p:spPr>
          <a:xfrm>
            <a:off x="7727709" y="806944"/>
            <a:ext cx="182880" cy="182880"/>
          </a:xfrm>
          <a:prstGeom prst="triangle">
            <a:avLst/>
          </a:prstGeom>
          <a:noFill/>
          <a:ln w="1270">
            <a:solidFill>
              <a:srgbClr val="0A0163"/>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Proximity: Grouping Related Elements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Proximity refers to the closeness of elements within a design.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The Principle: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Elements that are related should be placed close together.  Elements that are unrelated should be spaced further apart.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Proximity helps organize information and makes it easier for viewers to understand the relationships between elements.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13</a:t>
            </a: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6435802" y="840642"/>
            <a:ext cx="182880" cy="182880"/>
          </a:xfrm>
          <a:prstGeom prst="rect">
            <a:avLst/>
          </a:prstGeom>
          <a:noFill/>
          <a:ln w="1270">
            <a:solidFill>
              <a:srgbClr val="76C232"/>
            </a:solidFill>
            <a:prstDash val="solid"/>
          </a:ln>
        </p:spPr>
      </p:sp>
      <p:sp>
        <p:nvSpPr>
          <p:cNvPr id="7" name="Shape 5"/>
          <p:cNvSpPr/>
          <p:nvPr/>
        </p:nvSpPr>
        <p:spPr>
          <a:xfrm>
            <a:off x="3392959" y="4535598"/>
            <a:ext cx="182880" cy="182880"/>
          </a:xfrm>
          <a:prstGeom prst="cube">
            <a:avLst/>
          </a:prstGeom>
          <a:noFill/>
          <a:ln w="1270">
            <a:solidFill>
              <a:srgbClr val="F8CD91"/>
            </a:solidFill>
            <a:prstDash val="solid"/>
          </a:ln>
        </p:spPr>
      </p:sp>
      <p:sp>
        <p:nvSpPr>
          <p:cNvPr id="8" name="Shape 6"/>
          <p:cNvSpPr/>
          <p:nvPr/>
        </p:nvSpPr>
        <p:spPr>
          <a:xfrm>
            <a:off x="8089257" y="3003408"/>
            <a:ext cx="182880" cy="182880"/>
          </a:xfrm>
          <a:prstGeom prst="cube">
            <a:avLst/>
          </a:prstGeom>
          <a:noFill/>
          <a:ln w="1270">
            <a:solidFill>
              <a:srgbClr val="DA8964"/>
            </a:solidFill>
            <a:prstDash val="solid"/>
          </a:ln>
        </p:spPr>
      </p:sp>
      <p:sp>
        <p:nvSpPr>
          <p:cNvPr id="9" name="Shape 7"/>
          <p:cNvSpPr/>
          <p:nvPr/>
        </p:nvSpPr>
        <p:spPr>
          <a:xfrm>
            <a:off x="4802736" y="729598"/>
            <a:ext cx="182880" cy="182880"/>
          </a:xfrm>
          <a:prstGeom prst="cube">
            <a:avLst/>
          </a:prstGeom>
          <a:noFill/>
          <a:ln w="1270">
            <a:solidFill>
              <a:srgbClr val="0C4C01"/>
            </a:solidFill>
            <a:prstDash val="solid"/>
          </a:ln>
        </p:spPr>
      </p:sp>
      <p:sp>
        <p:nvSpPr>
          <p:cNvPr id="10" name="Shape 8"/>
          <p:cNvSpPr/>
          <p:nvPr/>
        </p:nvSpPr>
        <p:spPr>
          <a:xfrm>
            <a:off x="4406331" y="157533"/>
            <a:ext cx="182880" cy="182880"/>
          </a:xfrm>
          <a:prstGeom prst="sun">
            <a:avLst/>
          </a:prstGeom>
          <a:noFill/>
          <a:ln w="1270">
            <a:solidFill>
              <a:srgbClr val="849BEB"/>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Example: Proximity in a Navigation Menu</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Navigation menu items (Home, About, Services, Contact) are placed close together because they are all related to website navigation.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[Insert Image of a well-designed navigation menu with clear proximity between the links]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14</a:t>
            </a:r>
            <a:endParaRPr 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178969" y="741356"/>
            <a:ext cx="182880" cy="182880"/>
          </a:xfrm>
          <a:prstGeom prst="cube">
            <a:avLst/>
          </a:prstGeom>
          <a:noFill/>
          <a:ln w="1270">
            <a:solidFill>
              <a:srgbClr val="071D76"/>
            </a:solidFill>
            <a:prstDash val="solid"/>
          </a:ln>
        </p:spPr>
      </p:sp>
      <p:sp>
        <p:nvSpPr>
          <p:cNvPr id="7" name="Shape 5"/>
          <p:cNvSpPr/>
          <p:nvPr/>
        </p:nvSpPr>
        <p:spPr>
          <a:xfrm>
            <a:off x="3768859" y="3300791"/>
            <a:ext cx="182880" cy="182880"/>
          </a:xfrm>
          <a:prstGeom prst="rect">
            <a:avLst/>
          </a:prstGeom>
          <a:noFill/>
          <a:ln w="1270">
            <a:solidFill>
              <a:srgbClr val="8BA45E"/>
            </a:solidFill>
            <a:prstDash val="solid"/>
          </a:ln>
        </p:spPr>
      </p:sp>
      <p:sp>
        <p:nvSpPr>
          <p:cNvPr id="8" name="Shape 6"/>
          <p:cNvSpPr/>
          <p:nvPr/>
        </p:nvSpPr>
        <p:spPr>
          <a:xfrm>
            <a:off x="5996528" y="3460475"/>
            <a:ext cx="182880" cy="182880"/>
          </a:xfrm>
          <a:prstGeom prst="cube">
            <a:avLst/>
          </a:prstGeom>
          <a:noFill/>
          <a:ln w="1270">
            <a:solidFill>
              <a:srgbClr val="946C55"/>
            </a:solidFill>
            <a:prstDash val="solid"/>
          </a:ln>
        </p:spPr>
      </p:sp>
      <p:sp>
        <p:nvSpPr>
          <p:cNvPr id="9" name="Shape 7"/>
          <p:cNvSpPr/>
          <p:nvPr/>
        </p:nvSpPr>
        <p:spPr>
          <a:xfrm>
            <a:off x="3581540" y="2801576"/>
            <a:ext cx="182880" cy="182880"/>
          </a:xfrm>
          <a:prstGeom prst="rect">
            <a:avLst/>
          </a:prstGeom>
          <a:noFill/>
          <a:ln w="1270">
            <a:solidFill>
              <a:srgbClr val="BE3647"/>
            </a:solidFill>
            <a:prstDash val="solid"/>
          </a:ln>
        </p:spPr>
      </p:sp>
      <p:sp>
        <p:nvSpPr>
          <p:cNvPr id="10" name="Shape 8"/>
          <p:cNvSpPr/>
          <p:nvPr/>
        </p:nvSpPr>
        <p:spPr>
          <a:xfrm>
            <a:off x="6459407" y="2107968"/>
            <a:ext cx="182880" cy="182880"/>
          </a:xfrm>
          <a:prstGeom prst="triangle">
            <a:avLst/>
          </a:prstGeom>
          <a:noFill/>
          <a:ln w="1270">
            <a:solidFill>
              <a:srgbClr val="972279"/>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Example: Proximity in a Contact Form</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The label for each form field (Name, Email, Message) is placed close to the input field so the user knows which label corresponds to which field.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[Insert image of a well-structured contact form with clear proximity between labels and input fields]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15</a:t>
            </a:r>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5134708" y="2919680"/>
            <a:ext cx="182880" cy="182880"/>
          </a:xfrm>
          <a:prstGeom prst="triangle">
            <a:avLst/>
          </a:prstGeom>
          <a:noFill/>
          <a:ln w="1270">
            <a:solidFill>
              <a:srgbClr val="73D800"/>
            </a:solidFill>
            <a:prstDash val="solid"/>
          </a:ln>
        </p:spPr>
      </p:sp>
      <p:sp>
        <p:nvSpPr>
          <p:cNvPr id="7" name="Shape 5"/>
          <p:cNvSpPr/>
          <p:nvPr/>
        </p:nvSpPr>
        <p:spPr>
          <a:xfrm>
            <a:off x="1970705" y="2422353"/>
            <a:ext cx="182880" cy="182880"/>
          </a:xfrm>
          <a:prstGeom prst="cube">
            <a:avLst/>
          </a:prstGeom>
          <a:noFill/>
          <a:ln w="1270">
            <a:solidFill>
              <a:srgbClr val="B5F39D"/>
            </a:solidFill>
            <a:prstDash val="solid"/>
          </a:ln>
        </p:spPr>
      </p:sp>
      <p:sp>
        <p:nvSpPr>
          <p:cNvPr id="8" name="Shape 6"/>
          <p:cNvSpPr/>
          <p:nvPr/>
        </p:nvSpPr>
        <p:spPr>
          <a:xfrm>
            <a:off x="3363080" y="2401912"/>
            <a:ext cx="182880" cy="182880"/>
          </a:xfrm>
          <a:prstGeom prst="rect">
            <a:avLst/>
          </a:prstGeom>
          <a:noFill/>
          <a:ln w="1270">
            <a:solidFill>
              <a:srgbClr val="0CC18D"/>
            </a:solidFill>
            <a:prstDash val="solid"/>
          </a:ln>
        </p:spPr>
      </p:sp>
      <p:sp>
        <p:nvSpPr>
          <p:cNvPr id="9" name="Shape 7"/>
          <p:cNvSpPr/>
          <p:nvPr/>
        </p:nvSpPr>
        <p:spPr>
          <a:xfrm>
            <a:off x="4723950" y="4039562"/>
            <a:ext cx="182880" cy="182880"/>
          </a:xfrm>
          <a:prstGeom prst="rect">
            <a:avLst/>
          </a:prstGeom>
          <a:noFill/>
          <a:ln w="1270">
            <a:solidFill>
              <a:srgbClr val="3A828A"/>
            </a:solidFill>
            <a:prstDash val="solid"/>
          </a:ln>
        </p:spPr>
      </p:sp>
      <p:sp>
        <p:nvSpPr>
          <p:cNvPr id="10" name="Shape 8"/>
          <p:cNvSpPr/>
          <p:nvPr/>
        </p:nvSpPr>
        <p:spPr>
          <a:xfrm>
            <a:off x="7832419" y="4308044"/>
            <a:ext cx="182880" cy="182880"/>
          </a:xfrm>
          <a:prstGeom prst="cube">
            <a:avLst/>
          </a:prstGeom>
          <a:noFill/>
          <a:ln w="1270">
            <a:solidFill>
              <a:srgbClr val="192F08"/>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Space: The Art of Breathing Room</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Space (also called negative space or white space) is the area around and between elements in a design.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Benefits of Space: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Improves readability and comprehension.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Creates a clean and uncluttered look.</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Draws attention to important elements.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Don't be afraid to leave empty space in your designs!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16</a:t>
            </a:r>
            <a:endParaRPr lang="en-US"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2737112" y="3676329"/>
            <a:ext cx="182880" cy="182880"/>
          </a:xfrm>
          <a:prstGeom prst="cube">
            <a:avLst/>
          </a:prstGeom>
          <a:noFill/>
          <a:ln w="1270">
            <a:solidFill>
              <a:srgbClr val="EF7D23"/>
            </a:solidFill>
            <a:prstDash val="solid"/>
          </a:ln>
        </p:spPr>
      </p:sp>
      <p:sp>
        <p:nvSpPr>
          <p:cNvPr id="7" name="Shape 5"/>
          <p:cNvSpPr/>
          <p:nvPr/>
        </p:nvSpPr>
        <p:spPr>
          <a:xfrm>
            <a:off x="2671281" y="1656732"/>
            <a:ext cx="182880" cy="182880"/>
          </a:xfrm>
          <a:prstGeom prst="cube">
            <a:avLst/>
          </a:prstGeom>
          <a:noFill/>
          <a:ln w="1270">
            <a:solidFill>
              <a:srgbClr val="08B5B8"/>
            </a:solidFill>
            <a:prstDash val="solid"/>
          </a:ln>
        </p:spPr>
      </p:sp>
      <p:sp>
        <p:nvSpPr>
          <p:cNvPr id="8" name="Shape 6"/>
          <p:cNvSpPr/>
          <p:nvPr/>
        </p:nvSpPr>
        <p:spPr>
          <a:xfrm>
            <a:off x="273094" y="3757043"/>
            <a:ext cx="182880" cy="182880"/>
          </a:xfrm>
          <a:prstGeom prst="sun">
            <a:avLst/>
          </a:prstGeom>
          <a:noFill/>
          <a:ln w="1270">
            <a:solidFill>
              <a:srgbClr val="5CB9B2"/>
            </a:solidFill>
            <a:prstDash val="solid"/>
          </a:ln>
        </p:spPr>
      </p:sp>
      <p:sp>
        <p:nvSpPr>
          <p:cNvPr id="9" name="Shape 7"/>
          <p:cNvSpPr/>
          <p:nvPr/>
        </p:nvSpPr>
        <p:spPr>
          <a:xfrm>
            <a:off x="7952763" y="2486558"/>
            <a:ext cx="182880" cy="182880"/>
          </a:xfrm>
          <a:prstGeom prst="cube">
            <a:avLst/>
          </a:prstGeom>
          <a:noFill/>
          <a:ln w="1270">
            <a:solidFill>
              <a:srgbClr val="6952C5"/>
            </a:solidFill>
            <a:prstDash val="solid"/>
          </a:ln>
        </p:spPr>
      </p:sp>
      <p:sp>
        <p:nvSpPr>
          <p:cNvPr id="10" name="Shape 8"/>
          <p:cNvSpPr/>
          <p:nvPr/>
        </p:nvSpPr>
        <p:spPr>
          <a:xfrm>
            <a:off x="4713641" y="101453"/>
            <a:ext cx="182880" cy="182880"/>
          </a:xfrm>
          <a:prstGeom prst="cube">
            <a:avLst/>
          </a:prstGeom>
          <a:noFill/>
          <a:ln w="1270">
            <a:solidFill>
              <a:srgbClr val="053679"/>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Example: Space Around Text</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Sufficient space around text makes it easier to read.  Too little space can make the text look cramped and overwhelming.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[Insert Image of text with good spacing next to the same text with cramped spacing]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17</a:t>
            </a:r>
            <a:endParaRPr 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4422611" y="1338558"/>
            <a:ext cx="182880" cy="182880"/>
          </a:xfrm>
          <a:prstGeom prst="triangle">
            <a:avLst/>
          </a:prstGeom>
          <a:noFill/>
          <a:ln w="1270">
            <a:solidFill>
              <a:srgbClr val="98934E"/>
            </a:solidFill>
            <a:prstDash val="solid"/>
          </a:ln>
        </p:spPr>
      </p:sp>
      <p:sp>
        <p:nvSpPr>
          <p:cNvPr id="7" name="Shape 5"/>
          <p:cNvSpPr/>
          <p:nvPr/>
        </p:nvSpPr>
        <p:spPr>
          <a:xfrm>
            <a:off x="5620331" y="1083931"/>
            <a:ext cx="182880" cy="182880"/>
          </a:xfrm>
          <a:prstGeom prst="rect">
            <a:avLst/>
          </a:prstGeom>
          <a:noFill/>
          <a:ln w="1270">
            <a:solidFill>
              <a:srgbClr val="DBDE4F"/>
            </a:solidFill>
            <a:prstDash val="solid"/>
          </a:ln>
        </p:spPr>
      </p:sp>
      <p:sp>
        <p:nvSpPr>
          <p:cNvPr id="8" name="Shape 6"/>
          <p:cNvSpPr/>
          <p:nvPr/>
        </p:nvSpPr>
        <p:spPr>
          <a:xfrm>
            <a:off x="2262776" y="1390462"/>
            <a:ext cx="182880" cy="182880"/>
          </a:xfrm>
          <a:prstGeom prst="cube">
            <a:avLst/>
          </a:prstGeom>
          <a:noFill/>
          <a:ln w="1270">
            <a:solidFill>
              <a:srgbClr val="74CEC6"/>
            </a:solidFill>
            <a:prstDash val="solid"/>
          </a:ln>
        </p:spPr>
      </p:sp>
      <p:sp>
        <p:nvSpPr>
          <p:cNvPr id="9" name="Shape 7"/>
          <p:cNvSpPr/>
          <p:nvPr/>
        </p:nvSpPr>
        <p:spPr>
          <a:xfrm>
            <a:off x="286770" y="4509315"/>
            <a:ext cx="182880" cy="182880"/>
          </a:xfrm>
          <a:prstGeom prst="triangle">
            <a:avLst/>
          </a:prstGeom>
          <a:noFill/>
          <a:ln w="1270">
            <a:solidFill>
              <a:srgbClr val="72E39A"/>
            </a:solidFill>
            <a:prstDash val="solid"/>
          </a:ln>
        </p:spPr>
      </p:sp>
      <p:sp>
        <p:nvSpPr>
          <p:cNvPr id="10" name="Shape 8"/>
          <p:cNvSpPr/>
          <p:nvPr/>
        </p:nvSpPr>
        <p:spPr>
          <a:xfrm>
            <a:off x="756644" y="3590537"/>
            <a:ext cx="182880" cy="182880"/>
          </a:xfrm>
          <a:prstGeom prst="cube">
            <a:avLst/>
          </a:prstGeom>
          <a:noFill/>
          <a:ln w="1270">
            <a:solidFill>
              <a:srgbClr val="C258C7"/>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Example: Space Around Images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Giving an image breathing room allows it to stand out and prevents it from being overwhelmed by surrounding elements.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[Insert image of an object with proper spacing in the picture]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18</a:t>
            </a:r>
            <a:endParaRPr lang="en-US"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4386493" y="4424509"/>
            <a:ext cx="182880" cy="182880"/>
          </a:xfrm>
          <a:prstGeom prst="triangle">
            <a:avLst/>
          </a:prstGeom>
          <a:noFill/>
          <a:ln w="1270">
            <a:solidFill>
              <a:srgbClr val="A8EF01"/>
            </a:solidFill>
            <a:prstDash val="solid"/>
          </a:ln>
        </p:spPr>
      </p:sp>
      <p:sp>
        <p:nvSpPr>
          <p:cNvPr id="7" name="Shape 5"/>
          <p:cNvSpPr/>
          <p:nvPr/>
        </p:nvSpPr>
        <p:spPr>
          <a:xfrm>
            <a:off x="4086870" y="2918122"/>
            <a:ext cx="182880" cy="182880"/>
          </a:xfrm>
          <a:prstGeom prst="sun">
            <a:avLst/>
          </a:prstGeom>
          <a:noFill/>
          <a:ln w="1270">
            <a:solidFill>
              <a:srgbClr val="19A709"/>
            </a:solidFill>
            <a:prstDash val="solid"/>
          </a:ln>
        </p:spPr>
      </p:sp>
      <p:sp>
        <p:nvSpPr>
          <p:cNvPr id="8" name="Shape 6"/>
          <p:cNvSpPr/>
          <p:nvPr/>
        </p:nvSpPr>
        <p:spPr>
          <a:xfrm>
            <a:off x="4661428" y="450864"/>
            <a:ext cx="182880" cy="182880"/>
          </a:xfrm>
          <a:prstGeom prst="triangle">
            <a:avLst/>
          </a:prstGeom>
          <a:noFill/>
          <a:ln w="1270">
            <a:solidFill>
              <a:srgbClr val="FAEEDB"/>
            </a:solidFill>
            <a:prstDash val="solid"/>
          </a:ln>
        </p:spPr>
      </p:sp>
      <p:sp>
        <p:nvSpPr>
          <p:cNvPr id="9" name="Shape 7"/>
          <p:cNvSpPr/>
          <p:nvPr/>
        </p:nvSpPr>
        <p:spPr>
          <a:xfrm>
            <a:off x="653045" y="2894358"/>
            <a:ext cx="182880" cy="182880"/>
          </a:xfrm>
          <a:prstGeom prst="sun">
            <a:avLst/>
          </a:prstGeom>
          <a:noFill/>
          <a:ln w="1270">
            <a:solidFill>
              <a:srgbClr val="DD0D69"/>
            </a:solidFill>
            <a:prstDash val="solid"/>
          </a:ln>
        </p:spPr>
      </p:sp>
      <p:sp>
        <p:nvSpPr>
          <p:cNvPr id="10" name="Shape 8"/>
          <p:cNvSpPr/>
          <p:nvPr/>
        </p:nvSpPr>
        <p:spPr>
          <a:xfrm>
            <a:off x="6760089" y="764791"/>
            <a:ext cx="182880" cy="182880"/>
          </a:xfrm>
          <a:prstGeom prst="cube">
            <a:avLst/>
          </a:prstGeom>
          <a:noFill/>
          <a:ln w="1270">
            <a:solidFill>
              <a:srgbClr val="0C73F1"/>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Combining the Principles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These principles work best when used together.  A balanced design might use contrast to highlight key information, while repetition creates consistency and proximity groups related elements. Space gives the design room to breathe.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Experiment and see what works best for your specific design needs!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19</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1765696" y="4304513"/>
            <a:ext cx="182880" cy="182880"/>
          </a:xfrm>
          <a:prstGeom prst="sun">
            <a:avLst/>
          </a:prstGeom>
          <a:noFill/>
          <a:ln w="1270">
            <a:solidFill>
              <a:srgbClr val="AD0E70"/>
            </a:solidFill>
            <a:prstDash val="solid"/>
          </a:ln>
        </p:spPr>
      </p:sp>
      <p:sp>
        <p:nvSpPr>
          <p:cNvPr id="7" name="Shape 5"/>
          <p:cNvSpPr/>
          <p:nvPr/>
        </p:nvSpPr>
        <p:spPr>
          <a:xfrm>
            <a:off x="2157731" y="2212725"/>
            <a:ext cx="182880" cy="182880"/>
          </a:xfrm>
          <a:prstGeom prst="triangle">
            <a:avLst/>
          </a:prstGeom>
          <a:noFill/>
          <a:ln w="1270">
            <a:solidFill>
              <a:srgbClr val="37AAA5"/>
            </a:solidFill>
            <a:prstDash val="solid"/>
          </a:ln>
        </p:spPr>
      </p:sp>
      <p:sp>
        <p:nvSpPr>
          <p:cNvPr id="8" name="Shape 6"/>
          <p:cNvSpPr/>
          <p:nvPr/>
        </p:nvSpPr>
        <p:spPr>
          <a:xfrm>
            <a:off x="5766393" y="2521175"/>
            <a:ext cx="182880" cy="182880"/>
          </a:xfrm>
          <a:prstGeom prst="rect">
            <a:avLst/>
          </a:prstGeom>
          <a:noFill/>
          <a:ln w="1270">
            <a:solidFill>
              <a:srgbClr val="ACC3E6"/>
            </a:solidFill>
            <a:prstDash val="solid"/>
          </a:ln>
        </p:spPr>
      </p:sp>
      <p:sp>
        <p:nvSpPr>
          <p:cNvPr id="9" name="Shape 7"/>
          <p:cNvSpPr/>
          <p:nvPr/>
        </p:nvSpPr>
        <p:spPr>
          <a:xfrm>
            <a:off x="2002425" y="4122807"/>
            <a:ext cx="182880" cy="182880"/>
          </a:xfrm>
          <a:prstGeom prst="sun">
            <a:avLst/>
          </a:prstGeom>
          <a:noFill/>
          <a:ln w="1270">
            <a:solidFill>
              <a:srgbClr val="C36167"/>
            </a:solidFill>
            <a:prstDash val="solid"/>
          </a:ln>
        </p:spPr>
      </p:sp>
      <p:sp>
        <p:nvSpPr>
          <p:cNvPr id="10" name="Shape 8"/>
          <p:cNvSpPr/>
          <p:nvPr/>
        </p:nvSpPr>
        <p:spPr>
          <a:xfrm>
            <a:off x="5546380" y="2075731"/>
            <a:ext cx="182880" cy="182880"/>
          </a:xfrm>
          <a:prstGeom prst="sun">
            <a:avLst/>
          </a:prstGeom>
          <a:noFill/>
          <a:ln w="1270">
            <a:solidFill>
              <a:srgbClr val="B36D16"/>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Balance: Creating Stability</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Balance refers to the visual weight distribution within a design.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Types of Balance: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Symmetrical:</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Even distribution of elements on both sides of a central axis (formal, stable).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Asymmetrical:</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Uneven distribution of elements (dynamic, informal).</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Radial:</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Elements radiate from a central point.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Balance creates a sense of stability and harmony.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a:t>
            </a:r>
            <a:endParaRPr lang="en-US"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2839781" y="2255812"/>
            <a:ext cx="182880" cy="182880"/>
          </a:xfrm>
          <a:prstGeom prst="rect">
            <a:avLst/>
          </a:prstGeom>
          <a:noFill/>
          <a:ln w="1270">
            <a:solidFill>
              <a:srgbClr val="63BFE2"/>
            </a:solidFill>
            <a:prstDash val="solid"/>
          </a:ln>
        </p:spPr>
      </p:sp>
      <p:sp>
        <p:nvSpPr>
          <p:cNvPr id="7" name="Shape 5"/>
          <p:cNvSpPr/>
          <p:nvPr/>
        </p:nvSpPr>
        <p:spPr>
          <a:xfrm>
            <a:off x="6615571" y="456401"/>
            <a:ext cx="182880" cy="182880"/>
          </a:xfrm>
          <a:prstGeom prst="sun">
            <a:avLst/>
          </a:prstGeom>
          <a:noFill/>
          <a:ln w="1270">
            <a:solidFill>
              <a:srgbClr val="34F32D"/>
            </a:solidFill>
            <a:prstDash val="solid"/>
          </a:ln>
        </p:spPr>
      </p:sp>
      <p:sp>
        <p:nvSpPr>
          <p:cNvPr id="8" name="Shape 6"/>
          <p:cNvSpPr/>
          <p:nvPr/>
        </p:nvSpPr>
        <p:spPr>
          <a:xfrm>
            <a:off x="2044073" y="971203"/>
            <a:ext cx="182880" cy="182880"/>
          </a:xfrm>
          <a:prstGeom prst="triangle">
            <a:avLst/>
          </a:prstGeom>
          <a:noFill/>
          <a:ln w="1270">
            <a:solidFill>
              <a:srgbClr val="88C562"/>
            </a:solidFill>
            <a:prstDash val="solid"/>
          </a:ln>
        </p:spPr>
      </p:sp>
      <p:sp>
        <p:nvSpPr>
          <p:cNvPr id="9" name="Shape 7"/>
          <p:cNvSpPr/>
          <p:nvPr/>
        </p:nvSpPr>
        <p:spPr>
          <a:xfrm>
            <a:off x="3169781" y="2997051"/>
            <a:ext cx="182880" cy="182880"/>
          </a:xfrm>
          <a:prstGeom prst="cube">
            <a:avLst/>
          </a:prstGeom>
          <a:noFill/>
          <a:ln w="1270">
            <a:solidFill>
              <a:srgbClr val="2C6EAF"/>
            </a:solidFill>
            <a:prstDash val="solid"/>
          </a:ln>
        </p:spPr>
      </p:sp>
      <p:sp>
        <p:nvSpPr>
          <p:cNvPr id="10" name="Shape 8"/>
          <p:cNvSpPr/>
          <p:nvPr/>
        </p:nvSpPr>
        <p:spPr>
          <a:xfrm>
            <a:off x="7964596" y="2006871"/>
            <a:ext cx="182880" cy="182880"/>
          </a:xfrm>
          <a:prstGeom prst="cube">
            <a:avLst/>
          </a:prstGeom>
          <a:noFill/>
          <a:ln w="1270">
            <a:solidFill>
              <a:srgbClr val="DF1EDF"/>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Putting it All Together</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Let's analyze a simple design and see how these principles are applied: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[Insert Image of a simple, well-designed poster, website landing page, or flyer]</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Balance: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(Describe the type of balance used)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Contrast: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(Identify key areas of contrast)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Alignment: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(Note the dominant alignment style)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Repetition: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(Point out repeated elements)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Proximity: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(Explain how elements are grouped)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Space: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(Discuss the use of negative space)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20</a:t>
            </a:r>
            <a:endParaRPr lang="en-US"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6527907" y="2473552"/>
            <a:ext cx="182880" cy="182880"/>
          </a:xfrm>
          <a:prstGeom prst="cube">
            <a:avLst/>
          </a:prstGeom>
          <a:noFill/>
          <a:ln w="1270">
            <a:solidFill>
              <a:srgbClr val="661305"/>
            </a:solidFill>
            <a:prstDash val="solid"/>
          </a:ln>
        </p:spPr>
      </p:sp>
      <p:sp>
        <p:nvSpPr>
          <p:cNvPr id="7" name="Shape 5"/>
          <p:cNvSpPr/>
          <p:nvPr/>
        </p:nvSpPr>
        <p:spPr>
          <a:xfrm>
            <a:off x="3658626" y="1161364"/>
            <a:ext cx="182880" cy="182880"/>
          </a:xfrm>
          <a:prstGeom prst="cube">
            <a:avLst/>
          </a:prstGeom>
          <a:noFill/>
          <a:ln w="1270">
            <a:solidFill>
              <a:srgbClr val="F14B7A"/>
            </a:solidFill>
            <a:prstDash val="solid"/>
          </a:ln>
        </p:spPr>
      </p:sp>
      <p:sp>
        <p:nvSpPr>
          <p:cNvPr id="8" name="Shape 6"/>
          <p:cNvSpPr/>
          <p:nvPr/>
        </p:nvSpPr>
        <p:spPr>
          <a:xfrm>
            <a:off x="2960400" y="573837"/>
            <a:ext cx="182880" cy="182880"/>
          </a:xfrm>
          <a:prstGeom prst="cube">
            <a:avLst/>
          </a:prstGeom>
          <a:noFill/>
          <a:ln w="1270">
            <a:solidFill>
              <a:srgbClr val="2D84EE"/>
            </a:solidFill>
            <a:prstDash val="solid"/>
          </a:ln>
        </p:spPr>
      </p:sp>
      <p:sp>
        <p:nvSpPr>
          <p:cNvPr id="9" name="Shape 7"/>
          <p:cNvSpPr/>
          <p:nvPr/>
        </p:nvSpPr>
        <p:spPr>
          <a:xfrm>
            <a:off x="1538589" y="3551969"/>
            <a:ext cx="182880" cy="182880"/>
          </a:xfrm>
          <a:prstGeom prst="rect">
            <a:avLst/>
          </a:prstGeom>
          <a:noFill/>
          <a:ln w="1270">
            <a:solidFill>
              <a:srgbClr val="13EAAB"/>
            </a:solidFill>
            <a:prstDash val="solid"/>
          </a:ln>
        </p:spPr>
      </p:sp>
      <p:sp>
        <p:nvSpPr>
          <p:cNvPr id="10" name="Shape 8"/>
          <p:cNvSpPr/>
          <p:nvPr/>
        </p:nvSpPr>
        <p:spPr>
          <a:xfrm>
            <a:off x="4052041" y="1152408"/>
            <a:ext cx="182880" cy="182880"/>
          </a:xfrm>
          <a:prstGeom prst="cube">
            <a:avLst/>
          </a:prstGeom>
          <a:noFill/>
          <a:ln w="1270">
            <a:solidFill>
              <a:srgbClr val="2A0211"/>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Practice Makes Perfect</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The best way to learn these principles is to practice!  Analyze existing designs, experiment with different layouts, and get feedback from others.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Resources: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Dribbble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Behance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Awwwards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Don't be afraid to break the rules once you understand them!</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21</a:t>
            </a:r>
            <a:endParaRPr lang="en-US"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7938100" y="2813743"/>
            <a:ext cx="182880" cy="182880"/>
          </a:xfrm>
          <a:prstGeom prst="rect">
            <a:avLst/>
          </a:prstGeom>
          <a:noFill/>
          <a:ln w="1270">
            <a:solidFill>
              <a:srgbClr val="A0F74A"/>
            </a:solidFill>
            <a:prstDash val="solid"/>
          </a:ln>
        </p:spPr>
      </p:sp>
      <p:sp>
        <p:nvSpPr>
          <p:cNvPr id="7" name="Shape 5"/>
          <p:cNvSpPr/>
          <p:nvPr/>
        </p:nvSpPr>
        <p:spPr>
          <a:xfrm>
            <a:off x="2263172" y="2987443"/>
            <a:ext cx="182880" cy="182880"/>
          </a:xfrm>
          <a:prstGeom prst="sun">
            <a:avLst/>
          </a:prstGeom>
          <a:noFill/>
          <a:ln w="1270">
            <a:solidFill>
              <a:srgbClr val="23B059"/>
            </a:solidFill>
            <a:prstDash val="solid"/>
          </a:ln>
        </p:spPr>
      </p:sp>
      <p:sp>
        <p:nvSpPr>
          <p:cNvPr id="8" name="Shape 6"/>
          <p:cNvSpPr/>
          <p:nvPr/>
        </p:nvSpPr>
        <p:spPr>
          <a:xfrm>
            <a:off x="7685564" y="2770446"/>
            <a:ext cx="182880" cy="182880"/>
          </a:xfrm>
          <a:prstGeom prst="cube">
            <a:avLst/>
          </a:prstGeom>
          <a:noFill/>
          <a:ln w="1270">
            <a:solidFill>
              <a:srgbClr val="55F949"/>
            </a:solidFill>
            <a:prstDash val="solid"/>
          </a:ln>
        </p:spPr>
      </p:sp>
      <p:sp>
        <p:nvSpPr>
          <p:cNvPr id="9" name="Shape 7"/>
          <p:cNvSpPr/>
          <p:nvPr/>
        </p:nvSpPr>
        <p:spPr>
          <a:xfrm>
            <a:off x="5999270" y="4020248"/>
            <a:ext cx="182880" cy="182880"/>
          </a:xfrm>
          <a:prstGeom prst="cube">
            <a:avLst/>
          </a:prstGeom>
          <a:noFill/>
          <a:ln w="1270">
            <a:solidFill>
              <a:srgbClr val="615576"/>
            </a:solidFill>
            <a:prstDash val="solid"/>
          </a:ln>
        </p:spPr>
      </p:sp>
      <p:sp>
        <p:nvSpPr>
          <p:cNvPr id="10" name="Shape 8"/>
          <p:cNvSpPr/>
          <p:nvPr/>
        </p:nvSpPr>
        <p:spPr>
          <a:xfrm>
            <a:off x="8125104" y="422671"/>
            <a:ext cx="182880" cy="182880"/>
          </a:xfrm>
          <a:prstGeom prst="cube">
            <a:avLst/>
          </a:prstGeom>
          <a:noFill/>
          <a:ln w="1270">
            <a:solidFill>
              <a:srgbClr val="5C239B"/>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Key Takeaways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Balance: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Creates stability and harmony.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Contrast: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Highlights important information and creates visual interest.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Alignment: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Provides structure and readability.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Repetition: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Creates unity and consistency.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Proximity: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Organizes information and clarifies relationships.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Space: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Improves readability and draws attention to key elements.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22</a:t>
            </a:r>
            <a:endParaRPr lang="en-US"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577713" y="2667620"/>
            <a:ext cx="182880" cy="182880"/>
          </a:xfrm>
          <a:prstGeom prst="triangle">
            <a:avLst/>
          </a:prstGeom>
          <a:noFill/>
          <a:ln w="1270">
            <a:solidFill>
              <a:srgbClr val="3EFAD7"/>
            </a:solidFill>
            <a:prstDash val="solid"/>
          </a:ln>
        </p:spPr>
      </p:sp>
      <p:sp>
        <p:nvSpPr>
          <p:cNvPr id="7" name="Shape 5"/>
          <p:cNvSpPr/>
          <p:nvPr/>
        </p:nvSpPr>
        <p:spPr>
          <a:xfrm>
            <a:off x="7673132" y="3383239"/>
            <a:ext cx="182880" cy="182880"/>
          </a:xfrm>
          <a:prstGeom prst="triangle">
            <a:avLst/>
          </a:prstGeom>
          <a:noFill/>
          <a:ln w="1270">
            <a:solidFill>
              <a:srgbClr val="73EC3B"/>
            </a:solidFill>
            <a:prstDash val="solid"/>
          </a:ln>
        </p:spPr>
      </p:sp>
      <p:sp>
        <p:nvSpPr>
          <p:cNvPr id="8" name="Shape 6"/>
          <p:cNvSpPr/>
          <p:nvPr/>
        </p:nvSpPr>
        <p:spPr>
          <a:xfrm>
            <a:off x="3261939" y="3888137"/>
            <a:ext cx="182880" cy="182880"/>
          </a:xfrm>
          <a:prstGeom prst="cube">
            <a:avLst/>
          </a:prstGeom>
          <a:noFill/>
          <a:ln w="1270">
            <a:solidFill>
              <a:srgbClr val="FF8EC9"/>
            </a:solidFill>
            <a:prstDash val="solid"/>
          </a:ln>
        </p:spPr>
      </p:sp>
      <p:sp>
        <p:nvSpPr>
          <p:cNvPr id="9" name="Shape 7"/>
          <p:cNvSpPr/>
          <p:nvPr/>
        </p:nvSpPr>
        <p:spPr>
          <a:xfrm>
            <a:off x="8101514" y="3742657"/>
            <a:ext cx="182880" cy="182880"/>
          </a:xfrm>
          <a:prstGeom prst="cube">
            <a:avLst/>
          </a:prstGeom>
          <a:noFill/>
          <a:ln w="1270">
            <a:solidFill>
              <a:srgbClr val="0F5288"/>
            </a:solidFill>
            <a:prstDash val="solid"/>
          </a:ln>
        </p:spPr>
      </p:sp>
      <p:sp>
        <p:nvSpPr>
          <p:cNvPr id="10" name="Shape 8"/>
          <p:cNvSpPr/>
          <p:nvPr/>
        </p:nvSpPr>
        <p:spPr>
          <a:xfrm>
            <a:off x="1758910" y="10054"/>
            <a:ext cx="182880" cy="182880"/>
          </a:xfrm>
          <a:prstGeom prst="rect">
            <a:avLst/>
          </a:prstGeom>
          <a:noFill/>
          <a:ln w="1270">
            <a:solidFill>
              <a:srgbClr val="87F1F0"/>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Applying Principles to Specific Designs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Let's explore how these principles are applied in: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Web Design: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(Consider navigation, user interface elements, and overall layout)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Print Design: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(Think about posters, brochures, and business cards)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Logo Design: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(Focus on simplicity, memorability, and scalability)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23</a:t>
            </a:r>
            <a:endParaRPr lang="en-US"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2500522" y="3909473"/>
            <a:ext cx="182880" cy="182880"/>
          </a:xfrm>
          <a:prstGeom prst="rect">
            <a:avLst/>
          </a:prstGeom>
          <a:noFill/>
          <a:ln w="1270">
            <a:solidFill>
              <a:srgbClr val="9AF1D3"/>
            </a:solidFill>
            <a:prstDash val="solid"/>
          </a:ln>
        </p:spPr>
      </p:sp>
      <p:sp>
        <p:nvSpPr>
          <p:cNvPr id="7" name="Shape 5"/>
          <p:cNvSpPr/>
          <p:nvPr/>
        </p:nvSpPr>
        <p:spPr>
          <a:xfrm>
            <a:off x="2085723" y="1844641"/>
            <a:ext cx="182880" cy="182880"/>
          </a:xfrm>
          <a:prstGeom prst="rect">
            <a:avLst/>
          </a:prstGeom>
          <a:noFill/>
          <a:ln w="1270">
            <a:solidFill>
              <a:srgbClr val="145C02"/>
            </a:solidFill>
            <a:prstDash val="solid"/>
          </a:ln>
        </p:spPr>
      </p:sp>
      <p:sp>
        <p:nvSpPr>
          <p:cNvPr id="8" name="Shape 6"/>
          <p:cNvSpPr/>
          <p:nvPr/>
        </p:nvSpPr>
        <p:spPr>
          <a:xfrm>
            <a:off x="7563016" y="2170812"/>
            <a:ext cx="182880" cy="182880"/>
          </a:xfrm>
          <a:prstGeom prst="sun">
            <a:avLst/>
          </a:prstGeom>
          <a:noFill/>
          <a:ln w="1270">
            <a:solidFill>
              <a:srgbClr val="42B3F7"/>
            </a:solidFill>
            <a:prstDash val="solid"/>
          </a:ln>
        </p:spPr>
      </p:sp>
      <p:sp>
        <p:nvSpPr>
          <p:cNvPr id="9" name="Shape 7"/>
          <p:cNvSpPr/>
          <p:nvPr/>
        </p:nvSpPr>
        <p:spPr>
          <a:xfrm>
            <a:off x="8224290" y="123425"/>
            <a:ext cx="182880" cy="182880"/>
          </a:xfrm>
          <a:prstGeom prst="triangle">
            <a:avLst/>
          </a:prstGeom>
          <a:noFill/>
          <a:ln w="1270">
            <a:solidFill>
              <a:srgbClr val="10C481"/>
            </a:solidFill>
            <a:prstDash val="solid"/>
          </a:ln>
        </p:spPr>
      </p:sp>
      <p:sp>
        <p:nvSpPr>
          <p:cNvPr id="10" name="Shape 8"/>
          <p:cNvSpPr/>
          <p:nvPr/>
        </p:nvSpPr>
        <p:spPr>
          <a:xfrm>
            <a:off x="3641994" y="2898711"/>
            <a:ext cx="182880" cy="182880"/>
          </a:xfrm>
          <a:prstGeom prst="cube">
            <a:avLst/>
          </a:prstGeom>
          <a:noFill/>
          <a:ln w="1270">
            <a:solidFill>
              <a:srgbClr val="20E129"/>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Web Design Example</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[Insert an image of a well-designed webpage]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Consider:</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How is balance achieved?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Where is contrast used to draw the eye?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How is the navigation menu aligned?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What elements are repeated to create consistency?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How does proximity group related information?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How is space used to improve readability and create visual appeal?</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24</a:t>
            </a:r>
            <a:endParaRPr lang="en-US" sz="1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8066104" y="4216411"/>
            <a:ext cx="182880" cy="182880"/>
          </a:xfrm>
          <a:prstGeom prst="cube">
            <a:avLst/>
          </a:prstGeom>
          <a:noFill/>
          <a:ln w="1270">
            <a:solidFill>
              <a:srgbClr val="4C826A"/>
            </a:solidFill>
            <a:prstDash val="solid"/>
          </a:ln>
        </p:spPr>
      </p:sp>
      <p:sp>
        <p:nvSpPr>
          <p:cNvPr id="7" name="Shape 5"/>
          <p:cNvSpPr/>
          <p:nvPr/>
        </p:nvSpPr>
        <p:spPr>
          <a:xfrm>
            <a:off x="1734666" y="1449661"/>
            <a:ext cx="182880" cy="182880"/>
          </a:xfrm>
          <a:prstGeom prst="triangle">
            <a:avLst/>
          </a:prstGeom>
          <a:noFill/>
          <a:ln w="1270">
            <a:solidFill>
              <a:srgbClr val="AB352E"/>
            </a:solidFill>
            <a:prstDash val="solid"/>
          </a:ln>
        </p:spPr>
      </p:sp>
      <p:sp>
        <p:nvSpPr>
          <p:cNvPr id="8" name="Shape 6"/>
          <p:cNvSpPr/>
          <p:nvPr/>
        </p:nvSpPr>
        <p:spPr>
          <a:xfrm>
            <a:off x="5970859" y="3831882"/>
            <a:ext cx="182880" cy="182880"/>
          </a:xfrm>
          <a:prstGeom prst="triangle">
            <a:avLst/>
          </a:prstGeom>
          <a:noFill/>
          <a:ln w="1270">
            <a:solidFill>
              <a:srgbClr val="567884"/>
            </a:solidFill>
            <a:prstDash val="solid"/>
          </a:ln>
        </p:spPr>
      </p:sp>
      <p:sp>
        <p:nvSpPr>
          <p:cNvPr id="9" name="Shape 7"/>
          <p:cNvSpPr/>
          <p:nvPr/>
        </p:nvSpPr>
        <p:spPr>
          <a:xfrm>
            <a:off x="5565061" y="793153"/>
            <a:ext cx="182880" cy="182880"/>
          </a:xfrm>
          <a:prstGeom prst="cube">
            <a:avLst/>
          </a:prstGeom>
          <a:noFill/>
          <a:ln w="1270">
            <a:solidFill>
              <a:srgbClr val="5CA8DB"/>
            </a:solidFill>
            <a:prstDash val="solid"/>
          </a:ln>
        </p:spPr>
      </p:sp>
      <p:sp>
        <p:nvSpPr>
          <p:cNvPr id="10" name="Shape 8"/>
          <p:cNvSpPr/>
          <p:nvPr/>
        </p:nvSpPr>
        <p:spPr>
          <a:xfrm>
            <a:off x="1003367" y="2798037"/>
            <a:ext cx="182880" cy="182880"/>
          </a:xfrm>
          <a:prstGeom prst="rect">
            <a:avLst/>
          </a:prstGeom>
          <a:noFill/>
          <a:ln w="1270">
            <a:solidFill>
              <a:srgbClr val="2B0117"/>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Print Design Example</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[Insert an image of a well-designed poster or brochure]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Consider:</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How does the layout guide the viewer's eye?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How are fonts and colors used to create contrast?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How is alignment used to structure the information?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What repeated elements reinforce the brand?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How does proximity create logical groupings?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How does negative space enhance the design?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25</a:t>
            </a:r>
            <a:endParaRPr lang="en-US" sz="1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3181047" y="3138584"/>
            <a:ext cx="182880" cy="182880"/>
          </a:xfrm>
          <a:prstGeom prst="triangle">
            <a:avLst/>
          </a:prstGeom>
          <a:noFill/>
          <a:ln w="1270">
            <a:solidFill>
              <a:srgbClr val="1548C7"/>
            </a:solidFill>
            <a:prstDash val="solid"/>
          </a:ln>
        </p:spPr>
      </p:sp>
      <p:sp>
        <p:nvSpPr>
          <p:cNvPr id="7" name="Shape 5"/>
          <p:cNvSpPr/>
          <p:nvPr/>
        </p:nvSpPr>
        <p:spPr>
          <a:xfrm>
            <a:off x="1212787" y="4445946"/>
            <a:ext cx="182880" cy="182880"/>
          </a:xfrm>
          <a:prstGeom prst="sun">
            <a:avLst/>
          </a:prstGeom>
          <a:noFill/>
          <a:ln w="1270">
            <a:solidFill>
              <a:srgbClr val="437C74"/>
            </a:solidFill>
            <a:prstDash val="solid"/>
          </a:ln>
        </p:spPr>
      </p:sp>
      <p:sp>
        <p:nvSpPr>
          <p:cNvPr id="8" name="Shape 6"/>
          <p:cNvSpPr/>
          <p:nvPr/>
        </p:nvSpPr>
        <p:spPr>
          <a:xfrm>
            <a:off x="1520965" y="700714"/>
            <a:ext cx="182880" cy="182880"/>
          </a:xfrm>
          <a:prstGeom prst="triangle">
            <a:avLst/>
          </a:prstGeom>
          <a:noFill/>
          <a:ln w="1270">
            <a:solidFill>
              <a:srgbClr val="B7B55E"/>
            </a:solidFill>
            <a:prstDash val="solid"/>
          </a:ln>
        </p:spPr>
      </p:sp>
      <p:sp>
        <p:nvSpPr>
          <p:cNvPr id="9" name="Shape 7"/>
          <p:cNvSpPr/>
          <p:nvPr/>
        </p:nvSpPr>
        <p:spPr>
          <a:xfrm>
            <a:off x="2120114" y="3728005"/>
            <a:ext cx="182880" cy="182880"/>
          </a:xfrm>
          <a:prstGeom prst="sun">
            <a:avLst/>
          </a:prstGeom>
          <a:noFill/>
          <a:ln w="1270">
            <a:solidFill>
              <a:srgbClr val="623F97"/>
            </a:solidFill>
            <a:prstDash val="solid"/>
          </a:ln>
        </p:spPr>
      </p:sp>
      <p:sp>
        <p:nvSpPr>
          <p:cNvPr id="10" name="Shape 8"/>
          <p:cNvSpPr/>
          <p:nvPr/>
        </p:nvSpPr>
        <p:spPr>
          <a:xfrm>
            <a:off x="5580131" y="20965"/>
            <a:ext cx="182880" cy="182880"/>
          </a:xfrm>
          <a:prstGeom prst="sun">
            <a:avLst/>
          </a:prstGeom>
          <a:noFill/>
          <a:ln w="1270">
            <a:solidFill>
              <a:srgbClr val="6732DF"/>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Logo Design Example</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[Insert an image of a well-designed logo]</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Consider:</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Is the logo balanced?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Does it use contrast effectively?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How are shapes aligned?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What elements are repeated to create a memorable image?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How does proximity relate different parts of the logo?</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How is negative space used to define the logo's form?</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26</a:t>
            </a:r>
            <a:endParaRPr lang="en-US" sz="1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5039856" y="3268205"/>
            <a:ext cx="182880" cy="182880"/>
          </a:xfrm>
          <a:prstGeom prst="sun">
            <a:avLst/>
          </a:prstGeom>
          <a:noFill/>
          <a:ln w="1270">
            <a:solidFill>
              <a:srgbClr val="751550"/>
            </a:solidFill>
            <a:prstDash val="solid"/>
          </a:ln>
        </p:spPr>
      </p:sp>
      <p:sp>
        <p:nvSpPr>
          <p:cNvPr id="7" name="Shape 5"/>
          <p:cNvSpPr/>
          <p:nvPr/>
        </p:nvSpPr>
        <p:spPr>
          <a:xfrm>
            <a:off x="235391" y="1897483"/>
            <a:ext cx="182880" cy="182880"/>
          </a:xfrm>
          <a:prstGeom prst="rect">
            <a:avLst/>
          </a:prstGeom>
          <a:noFill/>
          <a:ln w="1270">
            <a:solidFill>
              <a:srgbClr val="542460"/>
            </a:solidFill>
            <a:prstDash val="solid"/>
          </a:ln>
        </p:spPr>
      </p:sp>
      <p:sp>
        <p:nvSpPr>
          <p:cNvPr id="8" name="Shape 6"/>
          <p:cNvSpPr/>
          <p:nvPr/>
        </p:nvSpPr>
        <p:spPr>
          <a:xfrm>
            <a:off x="4643191" y="2514689"/>
            <a:ext cx="182880" cy="182880"/>
          </a:xfrm>
          <a:prstGeom prst="cube">
            <a:avLst/>
          </a:prstGeom>
          <a:noFill/>
          <a:ln w="1270">
            <a:solidFill>
              <a:srgbClr val="43AE2E"/>
            </a:solidFill>
            <a:prstDash val="solid"/>
          </a:ln>
        </p:spPr>
      </p:sp>
      <p:sp>
        <p:nvSpPr>
          <p:cNvPr id="9" name="Shape 7"/>
          <p:cNvSpPr/>
          <p:nvPr/>
        </p:nvSpPr>
        <p:spPr>
          <a:xfrm>
            <a:off x="534470" y="2058191"/>
            <a:ext cx="182880" cy="182880"/>
          </a:xfrm>
          <a:prstGeom prst="rect">
            <a:avLst/>
          </a:prstGeom>
          <a:noFill/>
          <a:ln w="1270">
            <a:solidFill>
              <a:srgbClr val="AB2EB2"/>
            </a:solidFill>
            <a:prstDash val="solid"/>
          </a:ln>
        </p:spPr>
      </p:sp>
      <p:sp>
        <p:nvSpPr>
          <p:cNvPr id="10" name="Shape 8"/>
          <p:cNvSpPr/>
          <p:nvPr/>
        </p:nvSpPr>
        <p:spPr>
          <a:xfrm>
            <a:off x="6005537" y="945949"/>
            <a:ext cx="182880" cy="182880"/>
          </a:xfrm>
          <a:prstGeom prst="rect">
            <a:avLst/>
          </a:prstGeom>
          <a:noFill/>
          <a:ln w="1270">
            <a:solidFill>
              <a:srgbClr val="663493"/>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Beyond the Basics: Design Trends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While the principles remain constant, design trends evolve. Stay informed about current trends, but always prioritize the principles of good design over fleeting fads.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[Optional: Briefly mention a few current design trends - e.g., minimalism, brutalism, neumorphism]</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27</a:t>
            </a:r>
            <a:endParaRPr lang="en-US" sz="1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487893" y="533324"/>
            <a:ext cx="182880" cy="182880"/>
          </a:xfrm>
          <a:prstGeom prst="cube">
            <a:avLst/>
          </a:prstGeom>
          <a:noFill/>
          <a:ln w="1270">
            <a:solidFill>
              <a:srgbClr val="47988E"/>
            </a:solidFill>
            <a:prstDash val="solid"/>
          </a:ln>
        </p:spPr>
      </p:sp>
      <p:sp>
        <p:nvSpPr>
          <p:cNvPr id="7" name="Shape 5"/>
          <p:cNvSpPr/>
          <p:nvPr/>
        </p:nvSpPr>
        <p:spPr>
          <a:xfrm>
            <a:off x="4221883" y="4167462"/>
            <a:ext cx="182880" cy="182880"/>
          </a:xfrm>
          <a:prstGeom prst="rect">
            <a:avLst/>
          </a:prstGeom>
          <a:noFill/>
          <a:ln w="1270">
            <a:solidFill>
              <a:srgbClr val="4ED8D5"/>
            </a:solidFill>
            <a:prstDash val="solid"/>
          </a:ln>
        </p:spPr>
      </p:sp>
      <p:sp>
        <p:nvSpPr>
          <p:cNvPr id="8" name="Shape 6"/>
          <p:cNvSpPr/>
          <p:nvPr/>
        </p:nvSpPr>
        <p:spPr>
          <a:xfrm>
            <a:off x="1018596" y="3417162"/>
            <a:ext cx="182880" cy="182880"/>
          </a:xfrm>
          <a:prstGeom prst="cube">
            <a:avLst/>
          </a:prstGeom>
          <a:noFill/>
          <a:ln w="1270">
            <a:solidFill>
              <a:srgbClr val="2A08C0"/>
            </a:solidFill>
            <a:prstDash val="solid"/>
          </a:ln>
        </p:spPr>
      </p:sp>
      <p:sp>
        <p:nvSpPr>
          <p:cNvPr id="9" name="Shape 7"/>
          <p:cNvSpPr/>
          <p:nvPr/>
        </p:nvSpPr>
        <p:spPr>
          <a:xfrm>
            <a:off x="7998812" y="1634404"/>
            <a:ext cx="182880" cy="182880"/>
          </a:xfrm>
          <a:prstGeom prst="rect">
            <a:avLst/>
          </a:prstGeom>
          <a:noFill/>
          <a:ln w="1270">
            <a:solidFill>
              <a:srgbClr val="318A32"/>
            </a:solidFill>
            <a:prstDash val="solid"/>
          </a:ln>
        </p:spPr>
      </p:sp>
      <p:sp>
        <p:nvSpPr>
          <p:cNvPr id="10" name="Shape 8"/>
          <p:cNvSpPr/>
          <p:nvPr/>
        </p:nvSpPr>
        <p:spPr>
          <a:xfrm>
            <a:off x="5722334" y="1886337"/>
            <a:ext cx="182880" cy="182880"/>
          </a:xfrm>
          <a:prstGeom prst="triangle">
            <a:avLst/>
          </a:prstGeom>
          <a:noFill/>
          <a:ln w="1270">
            <a:solidFill>
              <a:srgbClr val="4493E0"/>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Accessibility Considerations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Remember to design for accessibility! Consider users with visual impairments or other disabilities. Use sufficient contrast, clear typography, and logical layouts.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Color Contrast: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Ensure sufficient contrast between text and background.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Font Size: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Use readable font sizes.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Alternative Text: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Provide alternative text for images.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28</a:t>
            </a:r>
            <a:endParaRPr lang="en-US" sz="1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2486606" y="1960151"/>
            <a:ext cx="182880" cy="182880"/>
          </a:xfrm>
          <a:prstGeom prst="triangle">
            <a:avLst/>
          </a:prstGeom>
          <a:noFill/>
          <a:ln w="1270">
            <a:solidFill>
              <a:srgbClr val="80437E"/>
            </a:solidFill>
            <a:prstDash val="solid"/>
          </a:ln>
        </p:spPr>
      </p:sp>
      <p:sp>
        <p:nvSpPr>
          <p:cNvPr id="7" name="Shape 5"/>
          <p:cNvSpPr/>
          <p:nvPr/>
        </p:nvSpPr>
        <p:spPr>
          <a:xfrm>
            <a:off x="2187620" y="1824643"/>
            <a:ext cx="182880" cy="182880"/>
          </a:xfrm>
          <a:prstGeom prst="triangle">
            <a:avLst/>
          </a:prstGeom>
          <a:noFill/>
          <a:ln w="1270">
            <a:solidFill>
              <a:srgbClr val="8DC5DA"/>
            </a:solidFill>
            <a:prstDash val="solid"/>
          </a:ln>
        </p:spPr>
      </p:sp>
      <p:sp>
        <p:nvSpPr>
          <p:cNvPr id="8" name="Shape 6"/>
          <p:cNvSpPr/>
          <p:nvPr/>
        </p:nvSpPr>
        <p:spPr>
          <a:xfrm>
            <a:off x="6512626" y="2649511"/>
            <a:ext cx="182880" cy="182880"/>
          </a:xfrm>
          <a:prstGeom prst="rect">
            <a:avLst/>
          </a:prstGeom>
          <a:noFill/>
          <a:ln w="1270">
            <a:solidFill>
              <a:srgbClr val="8F0E29"/>
            </a:solidFill>
            <a:prstDash val="solid"/>
          </a:ln>
        </p:spPr>
      </p:sp>
      <p:sp>
        <p:nvSpPr>
          <p:cNvPr id="9" name="Shape 7"/>
          <p:cNvSpPr/>
          <p:nvPr/>
        </p:nvSpPr>
        <p:spPr>
          <a:xfrm>
            <a:off x="5141818" y="1256393"/>
            <a:ext cx="182880" cy="182880"/>
          </a:xfrm>
          <a:prstGeom prst="rect">
            <a:avLst/>
          </a:prstGeom>
          <a:noFill/>
          <a:ln w="1270">
            <a:solidFill>
              <a:srgbClr val="ED5F6D"/>
            </a:solidFill>
            <a:prstDash val="solid"/>
          </a:ln>
        </p:spPr>
      </p:sp>
      <p:sp>
        <p:nvSpPr>
          <p:cNvPr id="10" name="Shape 8"/>
          <p:cNvSpPr/>
          <p:nvPr/>
        </p:nvSpPr>
        <p:spPr>
          <a:xfrm>
            <a:off x="8142761" y="1827813"/>
            <a:ext cx="182880" cy="182880"/>
          </a:xfrm>
          <a:prstGeom prst="sun">
            <a:avLst/>
          </a:prstGeom>
          <a:noFill/>
          <a:ln w="1270">
            <a:solidFill>
              <a:srgbClr val="5E6619"/>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Conclusion</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Mastering these principles of design is crucial for creating effective and visually appealing communications. By understanding and applying these concepts, you can elevate your designs and create impactful experiences for your audience.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Thank you!</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29</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7302007" y="3003429"/>
            <a:ext cx="182880" cy="182880"/>
          </a:xfrm>
          <a:prstGeom prst="sun">
            <a:avLst/>
          </a:prstGeom>
          <a:noFill/>
          <a:ln w="1270">
            <a:solidFill>
              <a:srgbClr val="A63857"/>
            </a:solidFill>
            <a:prstDash val="solid"/>
          </a:ln>
        </p:spPr>
      </p:sp>
      <p:sp>
        <p:nvSpPr>
          <p:cNvPr id="7" name="Shape 5"/>
          <p:cNvSpPr/>
          <p:nvPr/>
        </p:nvSpPr>
        <p:spPr>
          <a:xfrm>
            <a:off x="8168079" y="4203690"/>
            <a:ext cx="182880" cy="182880"/>
          </a:xfrm>
          <a:prstGeom prst="sun">
            <a:avLst/>
          </a:prstGeom>
          <a:noFill/>
          <a:ln w="1270">
            <a:solidFill>
              <a:srgbClr val="A4FEB2"/>
            </a:solidFill>
            <a:prstDash val="solid"/>
          </a:ln>
        </p:spPr>
      </p:sp>
      <p:sp>
        <p:nvSpPr>
          <p:cNvPr id="8" name="Shape 6"/>
          <p:cNvSpPr/>
          <p:nvPr/>
        </p:nvSpPr>
        <p:spPr>
          <a:xfrm>
            <a:off x="3089151" y="3319237"/>
            <a:ext cx="182880" cy="182880"/>
          </a:xfrm>
          <a:prstGeom prst="cube">
            <a:avLst/>
          </a:prstGeom>
          <a:noFill/>
          <a:ln w="1270">
            <a:solidFill>
              <a:srgbClr val="F8BA5D"/>
            </a:solidFill>
            <a:prstDash val="solid"/>
          </a:ln>
        </p:spPr>
      </p:sp>
      <p:sp>
        <p:nvSpPr>
          <p:cNvPr id="9" name="Shape 7"/>
          <p:cNvSpPr/>
          <p:nvPr/>
        </p:nvSpPr>
        <p:spPr>
          <a:xfrm>
            <a:off x="669254" y="4512173"/>
            <a:ext cx="182880" cy="182880"/>
          </a:xfrm>
          <a:prstGeom prst="cube">
            <a:avLst/>
          </a:prstGeom>
          <a:noFill/>
          <a:ln w="1270">
            <a:solidFill>
              <a:srgbClr val="2866F3"/>
            </a:solidFill>
            <a:prstDash val="solid"/>
          </a:ln>
        </p:spPr>
      </p:sp>
      <p:sp>
        <p:nvSpPr>
          <p:cNvPr id="10" name="Shape 8"/>
          <p:cNvSpPr/>
          <p:nvPr/>
        </p:nvSpPr>
        <p:spPr>
          <a:xfrm>
            <a:off x="4444550" y="3417764"/>
            <a:ext cx="182880" cy="182880"/>
          </a:xfrm>
          <a:prstGeom prst="cube">
            <a:avLst/>
          </a:prstGeom>
          <a:noFill/>
          <a:ln w="1270">
            <a:solidFill>
              <a:srgbClr val="1B3E34"/>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Example: Symmetrical Balance</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Imagine a perfectly centered logo on a poster. The left and right sides mirror each other, creating a feeling of formality and equilibrium.</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[Insert Image of a symmetrically balanced design here - e.g., a centered logo with text equally distributed on either side]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3</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254974" y="3569416"/>
            <a:ext cx="182880" cy="182880"/>
          </a:xfrm>
          <a:prstGeom prst="rect">
            <a:avLst/>
          </a:prstGeom>
          <a:noFill/>
          <a:ln w="1270">
            <a:solidFill>
              <a:srgbClr val="1D8E8F"/>
            </a:solidFill>
            <a:prstDash val="solid"/>
          </a:ln>
        </p:spPr>
      </p:sp>
      <p:sp>
        <p:nvSpPr>
          <p:cNvPr id="7" name="Shape 5"/>
          <p:cNvSpPr/>
          <p:nvPr/>
        </p:nvSpPr>
        <p:spPr>
          <a:xfrm>
            <a:off x="1582618" y="2834789"/>
            <a:ext cx="182880" cy="182880"/>
          </a:xfrm>
          <a:prstGeom prst="rect">
            <a:avLst/>
          </a:prstGeom>
          <a:noFill/>
          <a:ln w="1270">
            <a:solidFill>
              <a:srgbClr val="D68222"/>
            </a:solidFill>
            <a:prstDash val="solid"/>
          </a:ln>
        </p:spPr>
      </p:sp>
      <p:sp>
        <p:nvSpPr>
          <p:cNvPr id="8" name="Shape 6"/>
          <p:cNvSpPr/>
          <p:nvPr/>
        </p:nvSpPr>
        <p:spPr>
          <a:xfrm>
            <a:off x="1806615" y="3837495"/>
            <a:ext cx="182880" cy="182880"/>
          </a:xfrm>
          <a:prstGeom prst="rect">
            <a:avLst/>
          </a:prstGeom>
          <a:noFill/>
          <a:ln w="1270">
            <a:solidFill>
              <a:srgbClr val="7F62BE"/>
            </a:solidFill>
            <a:prstDash val="solid"/>
          </a:ln>
        </p:spPr>
      </p:sp>
      <p:sp>
        <p:nvSpPr>
          <p:cNvPr id="9" name="Shape 7"/>
          <p:cNvSpPr/>
          <p:nvPr/>
        </p:nvSpPr>
        <p:spPr>
          <a:xfrm>
            <a:off x="3349946" y="534401"/>
            <a:ext cx="182880" cy="182880"/>
          </a:xfrm>
          <a:prstGeom prst="sun">
            <a:avLst/>
          </a:prstGeom>
          <a:noFill/>
          <a:ln w="1270">
            <a:solidFill>
              <a:srgbClr val="00E2DC"/>
            </a:solidFill>
            <a:prstDash val="solid"/>
          </a:ln>
        </p:spPr>
      </p:sp>
      <p:sp>
        <p:nvSpPr>
          <p:cNvPr id="10" name="Shape 8"/>
          <p:cNvSpPr/>
          <p:nvPr/>
        </p:nvSpPr>
        <p:spPr>
          <a:xfrm>
            <a:off x="135056" y="2114775"/>
            <a:ext cx="182880" cy="182880"/>
          </a:xfrm>
          <a:prstGeom prst="sun">
            <a:avLst/>
          </a:prstGeom>
          <a:noFill/>
          <a:ln w="1270">
            <a:solidFill>
              <a:srgbClr val="1AA120"/>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Example: Asymmetrical Balance</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Picture a website with a large image on the left and a block of text on the right.  Balance is achieved by using the visual weight of the image to offset the text, even though they are not identical.</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[Insert Image of an asymmetrically balanced design here - e.g., a large photo balanced by a text block with a call to action]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4</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5676521" y="4430806"/>
            <a:ext cx="182880" cy="182880"/>
          </a:xfrm>
          <a:prstGeom prst="sun">
            <a:avLst/>
          </a:prstGeom>
          <a:noFill/>
          <a:ln w="1270">
            <a:solidFill>
              <a:srgbClr val="EF0D1E"/>
            </a:solidFill>
            <a:prstDash val="solid"/>
          </a:ln>
        </p:spPr>
      </p:sp>
      <p:sp>
        <p:nvSpPr>
          <p:cNvPr id="7" name="Shape 5"/>
          <p:cNvSpPr/>
          <p:nvPr/>
        </p:nvSpPr>
        <p:spPr>
          <a:xfrm>
            <a:off x="6878416" y="2800394"/>
            <a:ext cx="182880" cy="182880"/>
          </a:xfrm>
          <a:prstGeom prst="rect">
            <a:avLst/>
          </a:prstGeom>
          <a:noFill/>
          <a:ln w="1270">
            <a:solidFill>
              <a:srgbClr val="5E6DB5"/>
            </a:solidFill>
            <a:prstDash val="solid"/>
          </a:ln>
        </p:spPr>
      </p:sp>
      <p:sp>
        <p:nvSpPr>
          <p:cNvPr id="8" name="Shape 6"/>
          <p:cNvSpPr/>
          <p:nvPr/>
        </p:nvSpPr>
        <p:spPr>
          <a:xfrm>
            <a:off x="695383" y="292524"/>
            <a:ext cx="182880" cy="182880"/>
          </a:xfrm>
          <a:prstGeom prst="rect">
            <a:avLst/>
          </a:prstGeom>
          <a:noFill/>
          <a:ln w="1270">
            <a:solidFill>
              <a:srgbClr val="55D18A"/>
            </a:solidFill>
            <a:prstDash val="solid"/>
          </a:ln>
        </p:spPr>
      </p:sp>
      <p:sp>
        <p:nvSpPr>
          <p:cNvPr id="9" name="Shape 7"/>
          <p:cNvSpPr/>
          <p:nvPr/>
        </p:nvSpPr>
        <p:spPr>
          <a:xfrm>
            <a:off x="5266139" y="3861266"/>
            <a:ext cx="182880" cy="182880"/>
          </a:xfrm>
          <a:prstGeom prst="cube">
            <a:avLst/>
          </a:prstGeom>
          <a:noFill/>
          <a:ln w="1270">
            <a:solidFill>
              <a:srgbClr val="D1C55C"/>
            </a:solidFill>
            <a:prstDash val="solid"/>
          </a:ln>
        </p:spPr>
      </p:sp>
      <p:sp>
        <p:nvSpPr>
          <p:cNvPr id="10" name="Shape 8"/>
          <p:cNvSpPr/>
          <p:nvPr/>
        </p:nvSpPr>
        <p:spPr>
          <a:xfrm>
            <a:off x="1193760" y="2088550"/>
            <a:ext cx="182880" cy="182880"/>
          </a:xfrm>
          <a:prstGeom prst="triangle">
            <a:avLst/>
          </a:prstGeom>
          <a:noFill/>
          <a:ln w="1270">
            <a:solidFill>
              <a:srgbClr val="9941A4"/>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Contrast: Making Things Pop</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Contrast is the difference between elements in a design.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Using Contrast: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Color:</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Light vs. Dark, Warm vs. Cool.</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Size: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Large vs. Small.</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Shape: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Geometric vs. Organic.</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Typeface: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Serif vs. Sans-serif.</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Contrast creates visual interest and highlights important information.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5</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3314712" y="1278952"/>
            <a:ext cx="182880" cy="182880"/>
          </a:xfrm>
          <a:prstGeom prst="cube">
            <a:avLst/>
          </a:prstGeom>
          <a:noFill/>
          <a:ln w="1270">
            <a:solidFill>
              <a:srgbClr val="11BFAC"/>
            </a:solidFill>
            <a:prstDash val="solid"/>
          </a:ln>
        </p:spPr>
      </p:sp>
      <p:sp>
        <p:nvSpPr>
          <p:cNvPr id="7" name="Shape 5"/>
          <p:cNvSpPr/>
          <p:nvPr/>
        </p:nvSpPr>
        <p:spPr>
          <a:xfrm>
            <a:off x="4040138" y="2154613"/>
            <a:ext cx="182880" cy="182880"/>
          </a:xfrm>
          <a:prstGeom prst="rect">
            <a:avLst/>
          </a:prstGeom>
          <a:noFill/>
          <a:ln w="1270">
            <a:solidFill>
              <a:srgbClr val="A2C7F0"/>
            </a:solidFill>
            <a:prstDash val="solid"/>
          </a:ln>
        </p:spPr>
      </p:sp>
      <p:sp>
        <p:nvSpPr>
          <p:cNvPr id="8" name="Shape 6"/>
          <p:cNvSpPr/>
          <p:nvPr/>
        </p:nvSpPr>
        <p:spPr>
          <a:xfrm>
            <a:off x="1702791" y="835083"/>
            <a:ext cx="182880" cy="182880"/>
          </a:xfrm>
          <a:prstGeom prst="cube">
            <a:avLst/>
          </a:prstGeom>
          <a:noFill/>
          <a:ln w="1270">
            <a:solidFill>
              <a:srgbClr val="2E856B"/>
            </a:solidFill>
            <a:prstDash val="solid"/>
          </a:ln>
        </p:spPr>
      </p:sp>
      <p:sp>
        <p:nvSpPr>
          <p:cNvPr id="9" name="Shape 7"/>
          <p:cNvSpPr/>
          <p:nvPr/>
        </p:nvSpPr>
        <p:spPr>
          <a:xfrm>
            <a:off x="7355318" y="1381508"/>
            <a:ext cx="182880" cy="182880"/>
          </a:xfrm>
          <a:prstGeom prst="cube">
            <a:avLst/>
          </a:prstGeom>
          <a:noFill/>
          <a:ln w="1270">
            <a:solidFill>
              <a:srgbClr val="1D6175"/>
            </a:solidFill>
            <a:prstDash val="solid"/>
          </a:ln>
        </p:spPr>
      </p:sp>
      <p:sp>
        <p:nvSpPr>
          <p:cNvPr id="10" name="Shape 8"/>
          <p:cNvSpPr/>
          <p:nvPr/>
        </p:nvSpPr>
        <p:spPr>
          <a:xfrm>
            <a:off x="4177091" y="2844043"/>
            <a:ext cx="182880" cy="182880"/>
          </a:xfrm>
          <a:prstGeom prst="sun">
            <a:avLst/>
          </a:prstGeom>
          <a:noFill/>
          <a:ln w="1270">
            <a:solidFill>
              <a:srgbClr val="74AC0A"/>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Example: Color Contrast</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A bright yellow button on a dark blue background immediately grabs the user's attention.  The high contrast makes the button stand out.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[Insert Image of high color contrast - e.g., a yellow button on a dark blue background]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6</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2525961" y="3108365"/>
            <a:ext cx="182880" cy="182880"/>
          </a:xfrm>
          <a:prstGeom prst="triangle">
            <a:avLst/>
          </a:prstGeom>
          <a:noFill/>
          <a:ln w="1270">
            <a:solidFill>
              <a:srgbClr val="D9B61F"/>
            </a:solidFill>
            <a:prstDash val="solid"/>
          </a:ln>
        </p:spPr>
      </p:sp>
      <p:sp>
        <p:nvSpPr>
          <p:cNvPr id="7" name="Shape 5"/>
          <p:cNvSpPr/>
          <p:nvPr/>
        </p:nvSpPr>
        <p:spPr>
          <a:xfrm>
            <a:off x="4985811" y="3185806"/>
            <a:ext cx="182880" cy="182880"/>
          </a:xfrm>
          <a:prstGeom prst="triangle">
            <a:avLst/>
          </a:prstGeom>
          <a:noFill/>
          <a:ln w="1270">
            <a:solidFill>
              <a:srgbClr val="183104"/>
            </a:solidFill>
            <a:prstDash val="solid"/>
          </a:ln>
        </p:spPr>
      </p:sp>
      <p:sp>
        <p:nvSpPr>
          <p:cNvPr id="8" name="Shape 6"/>
          <p:cNvSpPr/>
          <p:nvPr/>
        </p:nvSpPr>
        <p:spPr>
          <a:xfrm>
            <a:off x="5097441" y="3909133"/>
            <a:ext cx="182880" cy="182880"/>
          </a:xfrm>
          <a:prstGeom prst="triangle">
            <a:avLst/>
          </a:prstGeom>
          <a:noFill/>
          <a:ln w="1270">
            <a:solidFill>
              <a:srgbClr val="108938"/>
            </a:solidFill>
            <a:prstDash val="solid"/>
          </a:ln>
        </p:spPr>
      </p:sp>
      <p:sp>
        <p:nvSpPr>
          <p:cNvPr id="9" name="Shape 7"/>
          <p:cNvSpPr/>
          <p:nvPr/>
        </p:nvSpPr>
        <p:spPr>
          <a:xfrm>
            <a:off x="410767" y="517882"/>
            <a:ext cx="182880" cy="182880"/>
          </a:xfrm>
          <a:prstGeom prst="cube">
            <a:avLst/>
          </a:prstGeom>
          <a:noFill/>
          <a:ln w="1270">
            <a:solidFill>
              <a:srgbClr val="6857CC"/>
            </a:solidFill>
            <a:prstDash val="solid"/>
          </a:ln>
        </p:spPr>
      </p:sp>
      <p:sp>
        <p:nvSpPr>
          <p:cNvPr id="10" name="Shape 8"/>
          <p:cNvSpPr/>
          <p:nvPr/>
        </p:nvSpPr>
        <p:spPr>
          <a:xfrm>
            <a:off x="1201960" y="801396"/>
            <a:ext cx="182880" cy="182880"/>
          </a:xfrm>
          <a:prstGeom prst="cube">
            <a:avLst/>
          </a:prstGeom>
          <a:noFill/>
          <a:ln w="1270">
            <a:solidFill>
              <a:srgbClr val="D1A9EC"/>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Example: Size Contrast</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Using a very large headline font compared to the body text emphasizes the importance of the headline and guides the reader's eye.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[Insert image showing a large headline font contrasting with smaller body text]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7</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2004825" y="3939108"/>
            <a:ext cx="182880" cy="182880"/>
          </a:xfrm>
          <a:prstGeom prst="sun">
            <a:avLst/>
          </a:prstGeom>
          <a:noFill/>
          <a:ln w="1270">
            <a:solidFill>
              <a:srgbClr val="7989A2"/>
            </a:solidFill>
            <a:prstDash val="solid"/>
          </a:ln>
        </p:spPr>
      </p:sp>
      <p:sp>
        <p:nvSpPr>
          <p:cNvPr id="7" name="Shape 5"/>
          <p:cNvSpPr/>
          <p:nvPr/>
        </p:nvSpPr>
        <p:spPr>
          <a:xfrm>
            <a:off x="5944313" y="4368606"/>
            <a:ext cx="182880" cy="182880"/>
          </a:xfrm>
          <a:prstGeom prst="cube">
            <a:avLst/>
          </a:prstGeom>
          <a:noFill/>
          <a:ln w="1270">
            <a:solidFill>
              <a:srgbClr val="56C247"/>
            </a:solidFill>
            <a:prstDash val="solid"/>
          </a:ln>
        </p:spPr>
      </p:sp>
      <p:sp>
        <p:nvSpPr>
          <p:cNvPr id="8" name="Shape 6"/>
          <p:cNvSpPr/>
          <p:nvPr/>
        </p:nvSpPr>
        <p:spPr>
          <a:xfrm>
            <a:off x="5023393" y="3624170"/>
            <a:ext cx="182880" cy="182880"/>
          </a:xfrm>
          <a:prstGeom prst="cube">
            <a:avLst/>
          </a:prstGeom>
          <a:noFill/>
          <a:ln w="1270">
            <a:solidFill>
              <a:srgbClr val="06DE6A"/>
            </a:solidFill>
            <a:prstDash val="solid"/>
          </a:ln>
        </p:spPr>
      </p:sp>
      <p:sp>
        <p:nvSpPr>
          <p:cNvPr id="9" name="Shape 7"/>
          <p:cNvSpPr/>
          <p:nvPr/>
        </p:nvSpPr>
        <p:spPr>
          <a:xfrm>
            <a:off x="4303207" y="618060"/>
            <a:ext cx="182880" cy="182880"/>
          </a:xfrm>
          <a:prstGeom prst="cube">
            <a:avLst/>
          </a:prstGeom>
          <a:noFill/>
          <a:ln w="1270">
            <a:solidFill>
              <a:srgbClr val="E11EB1"/>
            </a:solidFill>
            <a:prstDash val="solid"/>
          </a:ln>
        </p:spPr>
      </p:sp>
      <p:sp>
        <p:nvSpPr>
          <p:cNvPr id="10" name="Shape 8"/>
          <p:cNvSpPr/>
          <p:nvPr/>
        </p:nvSpPr>
        <p:spPr>
          <a:xfrm>
            <a:off x="4203565" y="2044751"/>
            <a:ext cx="182880" cy="182880"/>
          </a:xfrm>
          <a:prstGeom prst="sun">
            <a:avLst/>
          </a:prstGeom>
          <a:noFill/>
          <a:ln w="1270">
            <a:solidFill>
              <a:srgbClr val="29B001"/>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Alignment: Creating Order</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Alignment refers to the arrangement of elements along a common axis or baseline.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Types of Alignment: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Left Alignment: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Common for body text (easy to read).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Right Alignment: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Can be used sparingly for emphasis.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Center Alignment: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Best for headings and short blocks of text.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Justified Alignment: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Evenly spaced text that fills the entire width (use with caution!).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Alignment provides structure and readability.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8</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6110161" y="708832"/>
            <a:ext cx="182880" cy="182880"/>
          </a:xfrm>
          <a:prstGeom prst="cube">
            <a:avLst/>
          </a:prstGeom>
          <a:noFill/>
          <a:ln w="1270">
            <a:solidFill>
              <a:srgbClr val="BA0BDB"/>
            </a:solidFill>
            <a:prstDash val="solid"/>
          </a:ln>
        </p:spPr>
      </p:sp>
      <p:sp>
        <p:nvSpPr>
          <p:cNvPr id="7" name="Shape 5"/>
          <p:cNvSpPr/>
          <p:nvPr/>
        </p:nvSpPr>
        <p:spPr>
          <a:xfrm>
            <a:off x="7786747" y="3933903"/>
            <a:ext cx="182880" cy="182880"/>
          </a:xfrm>
          <a:prstGeom prst="rect">
            <a:avLst/>
          </a:prstGeom>
          <a:noFill/>
          <a:ln w="1270">
            <a:solidFill>
              <a:srgbClr val="2A322D"/>
            </a:solidFill>
            <a:prstDash val="solid"/>
          </a:ln>
        </p:spPr>
      </p:sp>
      <p:sp>
        <p:nvSpPr>
          <p:cNvPr id="8" name="Shape 6"/>
          <p:cNvSpPr/>
          <p:nvPr/>
        </p:nvSpPr>
        <p:spPr>
          <a:xfrm>
            <a:off x="4289242" y="3614999"/>
            <a:ext cx="182880" cy="182880"/>
          </a:xfrm>
          <a:prstGeom prst="sun">
            <a:avLst/>
          </a:prstGeom>
          <a:noFill/>
          <a:ln w="1270">
            <a:solidFill>
              <a:srgbClr val="702876"/>
            </a:solidFill>
            <a:prstDash val="solid"/>
          </a:ln>
        </p:spPr>
      </p:sp>
      <p:sp>
        <p:nvSpPr>
          <p:cNvPr id="9" name="Shape 7"/>
          <p:cNvSpPr/>
          <p:nvPr/>
        </p:nvSpPr>
        <p:spPr>
          <a:xfrm>
            <a:off x="7223845" y="3944886"/>
            <a:ext cx="182880" cy="182880"/>
          </a:xfrm>
          <a:prstGeom prst="rect">
            <a:avLst/>
          </a:prstGeom>
          <a:noFill/>
          <a:ln w="1270">
            <a:solidFill>
              <a:srgbClr val="09CDD2"/>
            </a:solidFill>
            <a:prstDash val="solid"/>
          </a:ln>
        </p:spPr>
      </p:sp>
      <p:sp>
        <p:nvSpPr>
          <p:cNvPr id="10" name="Shape 8"/>
          <p:cNvSpPr/>
          <p:nvPr/>
        </p:nvSpPr>
        <p:spPr>
          <a:xfrm>
            <a:off x="992212" y="1942984"/>
            <a:ext cx="182880" cy="182880"/>
          </a:xfrm>
          <a:prstGeom prst="sun">
            <a:avLst/>
          </a:prstGeom>
          <a:noFill/>
          <a:ln w="1270">
            <a:solidFill>
              <a:srgbClr val="9A739F"/>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Good Alignment vs. Bad Alignment</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Notice how well-aligned elements create a sense of order and professionalism. Poor alignment can make a design look messy and unprofessional.</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[Insert Image of good alignment next to a similar design with poor alignment]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9</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29</Slides>
  <Notes>29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2025-02-24T09:26:17Z</dcterms:created>
  <dcterms:modified xsi:type="dcterms:W3CDTF">2025-02-24T09:26:17Z</dcterms:modified>
</cp:coreProperties>
</file>