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626777" y="1313317"/>
            <a:ext cx="182880" cy="182880"/>
          </a:xfrm>
          <a:prstGeom prst="triangle">
            <a:avLst/>
          </a:prstGeom>
          <a:noFill/>
          <a:ln w="1270">
            <a:solidFill>
              <a:srgbClr val="FC0CD7"/>
            </a:solidFill>
            <a:prstDash val="solid"/>
          </a:ln>
        </p:spPr>
      </p:sp>
      <p:sp>
        <p:nvSpPr>
          <p:cNvPr id="3" name="Shape 1"/>
          <p:cNvSpPr/>
          <p:nvPr/>
        </p:nvSpPr>
        <p:spPr>
          <a:xfrm>
            <a:off x="5019815" y="2731025"/>
            <a:ext cx="182880" cy="182880"/>
          </a:xfrm>
          <a:prstGeom prst="triangle">
            <a:avLst/>
          </a:prstGeom>
          <a:noFill/>
          <a:ln w="1270">
            <a:solidFill>
              <a:srgbClr val="2F1820"/>
            </a:solidFill>
            <a:prstDash val="solid"/>
          </a:ln>
        </p:spPr>
      </p:sp>
      <p:sp>
        <p:nvSpPr>
          <p:cNvPr id="4" name="Shape 2"/>
          <p:cNvSpPr/>
          <p:nvPr/>
        </p:nvSpPr>
        <p:spPr>
          <a:xfrm>
            <a:off x="8013610" y="2933953"/>
            <a:ext cx="182880" cy="182880"/>
          </a:xfrm>
          <a:prstGeom prst="sun">
            <a:avLst/>
          </a:prstGeom>
          <a:noFill/>
          <a:ln w="1270">
            <a:solidFill>
              <a:srgbClr val="08DE4C"/>
            </a:solidFill>
            <a:prstDash val="solid"/>
          </a:ln>
        </p:spPr>
      </p:sp>
      <p:sp>
        <p:nvSpPr>
          <p:cNvPr id="5" name="Shape 3"/>
          <p:cNvSpPr/>
          <p:nvPr/>
        </p:nvSpPr>
        <p:spPr>
          <a:xfrm>
            <a:off x="4990230" y="3727914"/>
            <a:ext cx="182880" cy="182880"/>
          </a:xfrm>
          <a:prstGeom prst="triangle">
            <a:avLst/>
          </a:prstGeom>
          <a:noFill/>
          <a:ln w="1270">
            <a:solidFill>
              <a:srgbClr val="094596"/>
            </a:solidFill>
            <a:prstDash val="solid"/>
          </a:ln>
        </p:spPr>
      </p:sp>
      <p:sp>
        <p:nvSpPr>
          <p:cNvPr id="6" name="Shape 4"/>
          <p:cNvSpPr/>
          <p:nvPr/>
        </p:nvSpPr>
        <p:spPr>
          <a:xfrm>
            <a:off x="3108514" y="294828"/>
            <a:ext cx="182880" cy="182880"/>
          </a:xfrm>
          <a:prstGeom prst="cube">
            <a:avLst/>
          </a:prstGeom>
          <a:noFill/>
          <a:ln w="1270">
            <a:solidFill>
              <a:srgbClr val="590DE7"/>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Typography Pairing and Readability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Welcome! This presentation will cover: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Understanding Typography Basics: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Key terms like serif, sans-serif, and font weight.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The Importance of Pairing: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Why good pairings enhance readability and visual appeal.</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Principles of Effective Pairing: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Rules and guidelines for choosing fonts that work well together.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Readability Factors: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How font choice, size, spacing, and color affect reading experience.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Practical Examples: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Showcasing successful and unsuccessful font pairings.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Tools and Resources: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Useful websites and applications for font selection and testing.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Best Practices: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Tips for creating readable and visually engaging designs.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518399" y="2616685"/>
            <a:ext cx="182880" cy="182880"/>
          </a:xfrm>
          <a:prstGeom prst="triangle">
            <a:avLst/>
          </a:prstGeom>
          <a:noFill/>
          <a:ln w="1270">
            <a:solidFill>
              <a:srgbClr val="F45EFF"/>
            </a:solidFill>
            <a:prstDash val="solid"/>
          </a:ln>
        </p:spPr>
      </p:sp>
      <p:sp>
        <p:nvSpPr>
          <p:cNvPr id="3" name="Shape 1"/>
          <p:cNvSpPr/>
          <p:nvPr/>
        </p:nvSpPr>
        <p:spPr>
          <a:xfrm>
            <a:off x="4771632" y="501208"/>
            <a:ext cx="182880" cy="182880"/>
          </a:xfrm>
          <a:prstGeom prst="rect">
            <a:avLst/>
          </a:prstGeom>
          <a:noFill/>
          <a:ln w="1270">
            <a:solidFill>
              <a:srgbClr val="092078"/>
            </a:solidFill>
            <a:prstDash val="solid"/>
          </a:ln>
        </p:spPr>
      </p:sp>
      <p:sp>
        <p:nvSpPr>
          <p:cNvPr id="4" name="Shape 2"/>
          <p:cNvSpPr/>
          <p:nvPr/>
        </p:nvSpPr>
        <p:spPr>
          <a:xfrm>
            <a:off x="4327192" y="2006322"/>
            <a:ext cx="182880" cy="182880"/>
          </a:xfrm>
          <a:prstGeom prst="sun">
            <a:avLst/>
          </a:prstGeom>
          <a:noFill/>
          <a:ln w="1270">
            <a:solidFill>
              <a:srgbClr val="7B5E58"/>
            </a:solidFill>
            <a:prstDash val="solid"/>
          </a:ln>
        </p:spPr>
      </p:sp>
      <p:sp>
        <p:nvSpPr>
          <p:cNvPr id="5" name="Shape 3"/>
          <p:cNvSpPr/>
          <p:nvPr/>
        </p:nvSpPr>
        <p:spPr>
          <a:xfrm>
            <a:off x="5842669" y="3057373"/>
            <a:ext cx="182880" cy="182880"/>
          </a:xfrm>
          <a:prstGeom prst="rect">
            <a:avLst/>
          </a:prstGeom>
          <a:noFill/>
          <a:ln w="1270">
            <a:solidFill>
              <a:srgbClr val="AF1468"/>
            </a:solidFill>
            <a:prstDash val="solid"/>
          </a:ln>
        </p:spPr>
      </p:sp>
      <p:sp>
        <p:nvSpPr>
          <p:cNvPr id="6" name="Shape 4"/>
          <p:cNvSpPr/>
          <p:nvPr/>
        </p:nvSpPr>
        <p:spPr>
          <a:xfrm>
            <a:off x="5594850" y="3314264"/>
            <a:ext cx="182880" cy="182880"/>
          </a:xfrm>
          <a:prstGeom prst="cube">
            <a:avLst/>
          </a:prstGeom>
          <a:noFill/>
          <a:ln w="1270">
            <a:solidFill>
              <a:srgbClr val="C5AAB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Practical Examples: Font Pairings to Avoid</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Two similar serifs: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They compete visually and don't provide enough contrast.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Two overly decorative fonts: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Create visual noise and distract from readability.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Fonts with conflicting personalities: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The fonts will clash creating an unprofessional appearance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Fonts that are too similar: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It may appear there is no purpose.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10</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069498" y="2510658"/>
            <a:ext cx="182880" cy="182880"/>
          </a:xfrm>
          <a:prstGeom prst="triangle">
            <a:avLst/>
          </a:prstGeom>
          <a:noFill/>
          <a:ln w="1270">
            <a:solidFill>
              <a:srgbClr val="D1848A"/>
            </a:solidFill>
            <a:prstDash val="solid"/>
          </a:ln>
        </p:spPr>
      </p:sp>
      <p:sp>
        <p:nvSpPr>
          <p:cNvPr id="3" name="Shape 1"/>
          <p:cNvSpPr/>
          <p:nvPr/>
        </p:nvSpPr>
        <p:spPr>
          <a:xfrm>
            <a:off x="141635" y="1562872"/>
            <a:ext cx="182880" cy="182880"/>
          </a:xfrm>
          <a:prstGeom prst="rect">
            <a:avLst/>
          </a:prstGeom>
          <a:noFill/>
          <a:ln w="1270">
            <a:solidFill>
              <a:srgbClr val="3A4C04"/>
            </a:solidFill>
            <a:prstDash val="solid"/>
          </a:ln>
        </p:spPr>
      </p:sp>
      <p:sp>
        <p:nvSpPr>
          <p:cNvPr id="4" name="Shape 2"/>
          <p:cNvSpPr/>
          <p:nvPr/>
        </p:nvSpPr>
        <p:spPr>
          <a:xfrm>
            <a:off x="7211736" y="3242935"/>
            <a:ext cx="182880" cy="182880"/>
          </a:xfrm>
          <a:prstGeom prst="rect">
            <a:avLst/>
          </a:prstGeom>
          <a:noFill/>
          <a:ln w="1270">
            <a:solidFill>
              <a:srgbClr val="1858E0"/>
            </a:solidFill>
            <a:prstDash val="solid"/>
          </a:ln>
        </p:spPr>
      </p:sp>
      <p:sp>
        <p:nvSpPr>
          <p:cNvPr id="5" name="Shape 3"/>
          <p:cNvSpPr/>
          <p:nvPr/>
        </p:nvSpPr>
        <p:spPr>
          <a:xfrm>
            <a:off x="1622062" y="2760176"/>
            <a:ext cx="182880" cy="182880"/>
          </a:xfrm>
          <a:prstGeom prst="cube">
            <a:avLst/>
          </a:prstGeom>
          <a:noFill/>
          <a:ln w="1270">
            <a:solidFill>
              <a:srgbClr val="1035DD"/>
            </a:solidFill>
            <a:prstDash val="solid"/>
          </a:ln>
        </p:spPr>
      </p:sp>
      <p:sp>
        <p:nvSpPr>
          <p:cNvPr id="6" name="Shape 4"/>
          <p:cNvSpPr/>
          <p:nvPr/>
        </p:nvSpPr>
        <p:spPr>
          <a:xfrm>
            <a:off x="5027989" y="668158"/>
            <a:ext cx="182880" cy="182880"/>
          </a:xfrm>
          <a:prstGeom prst="triangle">
            <a:avLst/>
          </a:prstGeom>
          <a:noFill/>
          <a:ln w="1270">
            <a:solidFill>
              <a:srgbClr val="A1F3A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Tools and Resources: Font Identification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WhatTheFont! (MyFonts):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Upload an image of a font and it will identify the font or suggest similar options.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Fonts.com WhatTheFont: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Similar service to MyFonts, offered by Fonts.com.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Font Identifier: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Chrome Extension that allows you to highlight font on webpages and identify them.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089264" y="3499963"/>
            <a:ext cx="182880" cy="182880"/>
          </a:xfrm>
          <a:prstGeom prst="cube">
            <a:avLst/>
          </a:prstGeom>
          <a:noFill/>
          <a:ln w="1270">
            <a:solidFill>
              <a:srgbClr val="56962F"/>
            </a:solidFill>
            <a:prstDash val="solid"/>
          </a:ln>
        </p:spPr>
      </p:sp>
      <p:sp>
        <p:nvSpPr>
          <p:cNvPr id="3" name="Shape 1"/>
          <p:cNvSpPr/>
          <p:nvPr/>
        </p:nvSpPr>
        <p:spPr>
          <a:xfrm>
            <a:off x="7828106" y="1009759"/>
            <a:ext cx="182880" cy="182880"/>
          </a:xfrm>
          <a:prstGeom prst="cube">
            <a:avLst/>
          </a:prstGeom>
          <a:noFill/>
          <a:ln w="1270">
            <a:solidFill>
              <a:srgbClr val="9BECB6"/>
            </a:solidFill>
            <a:prstDash val="solid"/>
          </a:ln>
        </p:spPr>
      </p:sp>
      <p:sp>
        <p:nvSpPr>
          <p:cNvPr id="4" name="Shape 2"/>
          <p:cNvSpPr/>
          <p:nvPr/>
        </p:nvSpPr>
        <p:spPr>
          <a:xfrm>
            <a:off x="4764577" y="2474076"/>
            <a:ext cx="182880" cy="182880"/>
          </a:xfrm>
          <a:prstGeom prst="rect">
            <a:avLst/>
          </a:prstGeom>
          <a:noFill/>
          <a:ln w="1270">
            <a:solidFill>
              <a:srgbClr val="E18DAD"/>
            </a:solidFill>
            <a:prstDash val="solid"/>
          </a:ln>
        </p:spPr>
      </p:sp>
      <p:sp>
        <p:nvSpPr>
          <p:cNvPr id="5" name="Shape 3"/>
          <p:cNvSpPr/>
          <p:nvPr/>
        </p:nvSpPr>
        <p:spPr>
          <a:xfrm>
            <a:off x="3276183" y="501453"/>
            <a:ext cx="182880" cy="182880"/>
          </a:xfrm>
          <a:prstGeom prst="cube">
            <a:avLst/>
          </a:prstGeom>
          <a:noFill/>
          <a:ln w="1270">
            <a:solidFill>
              <a:srgbClr val="39BD18"/>
            </a:solidFill>
            <a:prstDash val="solid"/>
          </a:ln>
        </p:spPr>
      </p:sp>
      <p:sp>
        <p:nvSpPr>
          <p:cNvPr id="6" name="Shape 4"/>
          <p:cNvSpPr/>
          <p:nvPr/>
        </p:nvSpPr>
        <p:spPr>
          <a:xfrm>
            <a:off x="8055171" y="561366"/>
            <a:ext cx="182880" cy="182880"/>
          </a:xfrm>
          <a:prstGeom prst="cube">
            <a:avLst/>
          </a:prstGeom>
          <a:noFill/>
          <a:ln w="1270">
            <a:solidFill>
              <a:srgbClr val="0AD90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Tools and Resources: Font Pairing and Inspiration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FontPair: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 website dedicated to showcasing font pairings.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Google Fonts: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Offers a wide variety of free fonts and suggestions for pairings.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Adobe Fonts: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Provides access to a vast library of high-quality fonts (subscription required).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Canva Font Combinations: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Provides suggestions of great looking fonts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12</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309594" y="262548"/>
            <a:ext cx="182880" cy="182880"/>
          </a:xfrm>
          <a:prstGeom prst="rect">
            <a:avLst/>
          </a:prstGeom>
          <a:noFill/>
          <a:ln w="1270">
            <a:solidFill>
              <a:srgbClr val="E75921"/>
            </a:solidFill>
            <a:prstDash val="solid"/>
          </a:ln>
        </p:spPr>
      </p:sp>
      <p:sp>
        <p:nvSpPr>
          <p:cNvPr id="3" name="Shape 1"/>
          <p:cNvSpPr/>
          <p:nvPr/>
        </p:nvSpPr>
        <p:spPr>
          <a:xfrm>
            <a:off x="7722554" y="878423"/>
            <a:ext cx="182880" cy="182880"/>
          </a:xfrm>
          <a:prstGeom prst="triangle">
            <a:avLst/>
          </a:prstGeom>
          <a:noFill/>
          <a:ln w="1270">
            <a:solidFill>
              <a:srgbClr val="F26012"/>
            </a:solidFill>
            <a:prstDash val="solid"/>
          </a:ln>
        </p:spPr>
      </p:sp>
      <p:sp>
        <p:nvSpPr>
          <p:cNvPr id="4" name="Shape 2"/>
          <p:cNvSpPr/>
          <p:nvPr/>
        </p:nvSpPr>
        <p:spPr>
          <a:xfrm>
            <a:off x="4743453" y="1022208"/>
            <a:ext cx="182880" cy="182880"/>
          </a:xfrm>
          <a:prstGeom prst="triangle">
            <a:avLst/>
          </a:prstGeom>
          <a:noFill/>
          <a:ln w="1270">
            <a:solidFill>
              <a:srgbClr val="53BBA9"/>
            </a:solidFill>
            <a:prstDash val="solid"/>
          </a:ln>
        </p:spPr>
      </p:sp>
      <p:sp>
        <p:nvSpPr>
          <p:cNvPr id="5" name="Shape 3"/>
          <p:cNvSpPr/>
          <p:nvPr/>
        </p:nvSpPr>
        <p:spPr>
          <a:xfrm>
            <a:off x="6871402" y="3006143"/>
            <a:ext cx="182880" cy="182880"/>
          </a:xfrm>
          <a:prstGeom prst="cube">
            <a:avLst/>
          </a:prstGeom>
          <a:noFill/>
          <a:ln w="1270">
            <a:solidFill>
              <a:srgbClr val="27EFD4"/>
            </a:solidFill>
            <a:prstDash val="solid"/>
          </a:ln>
        </p:spPr>
      </p:sp>
      <p:sp>
        <p:nvSpPr>
          <p:cNvPr id="6" name="Shape 4"/>
          <p:cNvSpPr/>
          <p:nvPr/>
        </p:nvSpPr>
        <p:spPr>
          <a:xfrm>
            <a:off x="4267254" y="603936"/>
            <a:ext cx="182880" cy="182880"/>
          </a:xfrm>
          <a:prstGeom prst="rect">
            <a:avLst/>
          </a:prstGeom>
          <a:noFill/>
          <a:ln w="1270">
            <a:solidFill>
              <a:srgbClr val="8C35A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Best Practices: Start with the Content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Understand Your Message: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Before choosing fonts, clearly define the message you want to convey. Consider the tone, style, and target audience.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Prioritize Readability: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Always prioritize readability above aesthetics.  A visually stunning design is useless if the text is difficult to read.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Test Your Font Choices: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Preview your font choices in different sizes and on different devices to ensure they are legible in all contexts.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Get Feedback:</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Ask others for their opinions on your font choices and overall design. Fresh eyes can often spot issues you may have missed.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142646" y="1409459"/>
            <a:ext cx="182880" cy="182880"/>
          </a:xfrm>
          <a:prstGeom prst="sun">
            <a:avLst/>
          </a:prstGeom>
          <a:noFill/>
          <a:ln w="1270">
            <a:solidFill>
              <a:srgbClr val="691E5F"/>
            </a:solidFill>
            <a:prstDash val="solid"/>
          </a:ln>
        </p:spPr>
      </p:sp>
      <p:sp>
        <p:nvSpPr>
          <p:cNvPr id="3" name="Shape 1"/>
          <p:cNvSpPr/>
          <p:nvPr/>
        </p:nvSpPr>
        <p:spPr>
          <a:xfrm>
            <a:off x="5330333" y="1132066"/>
            <a:ext cx="182880" cy="182880"/>
          </a:xfrm>
          <a:prstGeom prst="sun">
            <a:avLst/>
          </a:prstGeom>
          <a:noFill/>
          <a:ln w="1270">
            <a:solidFill>
              <a:srgbClr val="2FB977"/>
            </a:solidFill>
            <a:prstDash val="solid"/>
          </a:ln>
        </p:spPr>
      </p:sp>
      <p:sp>
        <p:nvSpPr>
          <p:cNvPr id="4" name="Shape 2"/>
          <p:cNvSpPr/>
          <p:nvPr/>
        </p:nvSpPr>
        <p:spPr>
          <a:xfrm>
            <a:off x="2525762" y="818238"/>
            <a:ext cx="182880" cy="182880"/>
          </a:xfrm>
          <a:prstGeom prst="rect">
            <a:avLst/>
          </a:prstGeom>
          <a:noFill/>
          <a:ln w="1270">
            <a:solidFill>
              <a:srgbClr val="199F82"/>
            </a:solidFill>
            <a:prstDash val="solid"/>
          </a:ln>
        </p:spPr>
      </p:sp>
      <p:sp>
        <p:nvSpPr>
          <p:cNvPr id="5" name="Shape 3"/>
          <p:cNvSpPr/>
          <p:nvPr/>
        </p:nvSpPr>
        <p:spPr>
          <a:xfrm>
            <a:off x="1930576" y="31178"/>
            <a:ext cx="182880" cy="182880"/>
          </a:xfrm>
          <a:prstGeom prst="triangle">
            <a:avLst/>
          </a:prstGeom>
          <a:noFill/>
          <a:ln w="1270">
            <a:solidFill>
              <a:srgbClr val="BEAC22"/>
            </a:solidFill>
            <a:prstDash val="solid"/>
          </a:ln>
        </p:spPr>
      </p:sp>
      <p:sp>
        <p:nvSpPr>
          <p:cNvPr id="6" name="Shape 4"/>
          <p:cNvSpPr/>
          <p:nvPr/>
        </p:nvSpPr>
        <p:spPr>
          <a:xfrm>
            <a:off x="5306066" y="93824"/>
            <a:ext cx="182880" cy="182880"/>
          </a:xfrm>
          <a:prstGeom prst="triangle">
            <a:avLst/>
          </a:prstGeom>
          <a:noFill/>
          <a:ln w="1270">
            <a:solidFill>
              <a:srgbClr val="FA0B9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Best Practices: Limit Font Choices &amp; Maintain Consistency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Stick to a Limited Palette: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Using too many different fonts can create a cluttered and unprofessional look.  Limit yourself to 2-3 fonts.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Establish a Visual Hierarchy: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font size, weight, and color to create a clear visual hierarchy, guiding the reader's eye and emphasizing key information.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Maintain Consistency: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the same fonts and styles consistently throughout your design to create a cohesive and professional appearance.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Consider Accessibility: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Ensure that your font choices meet accessibility guidelines for people with visual impairments.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942240" y="1447065"/>
            <a:ext cx="182880" cy="182880"/>
          </a:xfrm>
          <a:prstGeom prst="sun">
            <a:avLst/>
          </a:prstGeom>
          <a:noFill/>
          <a:ln w="1270">
            <a:solidFill>
              <a:srgbClr val="05451F"/>
            </a:solidFill>
            <a:prstDash val="solid"/>
          </a:ln>
        </p:spPr>
      </p:sp>
      <p:sp>
        <p:nvSpPr>
          <p:cNvPr id="3" name="Shape 1"/>
          <p:cNvSpPr/>
          <p:nvPr/>
        </p:nvSpPr>
        <p:spPr>
          <a:xfrm>
            <a:off x="6208263" y="3846932"/>
            <a:ext cx="182880" cy="182880"/>
          </a:xfrm>
          <a:prstGeom prst="rect">
            <a:avLst/>
          </a:prstGeom>
          <a:noFill/>
          <a:ln w="1270">
            <a:solidFill>
              <a:srgbClr val="A93624"/>
            </a:solidFill>
            <a:prstDash val="solid"/>
          </a:ln>
        </p:spPr>
      </p:sp>
      <p:sp>
        <p:nvSpPr>
          <p:cNvPr id="4" name="Shape 2"/>
          <p:cNvSpPr/>
          <p:nvPr/>
        </p:nvSpPr>
        <p:spPr>
          <a:xfrm>
            <a:off x="7972567" y="1870118"/>
            <a:ext cx="182880" cy="182880"/>
          </a:xfrm>
          <a:prstGeom prst="rect">
            <a:avLst/>
          </a:prstGeom>
          <a:noFill/>
          <a:ln w="1270">
            <a:solidFill>
              <a:srgbClr val="186780"/>
            </a:solidFill>
            <a:prstDash val="solid"/>
          </a:ln>
        </p:spPr>
      </p:sp>
      <p:sp>
        <p:nvSpPr>
          <p:cNvPr id="5" name="Shape 3"/>
          <p:cNvSpPr/>
          <p:nvPr/>
        </p:nvSpPr>
        <p:spPr>
          <a:xfrm>
            <a:off x="5513000" y="1920046"/>
            <a:ext cx="182880" cy="182880"/>
          </a:xfrm>
          <a:prstGeom prst="triangle">
            <a:avLst/>
          </a:prstGeom>
          <a:noFill/>
          <a:ln w="1270">
            <a:solidFill>
              <a:srgbClr val="4F712E"/>
            </a:solidFill>
            <a:prstDash val="solid"/>
          </a:ln>
        </p:spPr>
      </p:sp>
      <p:sp>
        <p:nvSpPr>
          <p:cNvPr id="6" name="Shape 4"/>
          <p:cNvSpPr/>
          <p:nvPr/>
        </p:nvSpPr>
        <p:spPr>
          <a:xfrm>
            <a:off x="3438697" y="4492916"/>
            <a:ext cx="182880" cy="182880"/>
          </a:xfrm>
          <a:prstGeom prst="rect">
            <a:avLst/>
          </a:prstGeom>
          <a:noFill/>
          <a:ln w="1270">
            <a:solidFill>
              <a:srgbClr val="A2E42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Conclusion</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Typography is a powerful tool that can significantly impact the readability and visual appeal of your designs. By understanding the principles of font pairing, prioritizing readability, and following best practices, you can create typography that enhances your message and engages your audience. Remember to experiment, test, and iterate to find the perfect fonts for your project!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15</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023416" y="123838"/>
            <a:ext cx="182880" cy="182880"/>
          </a:xfrm>
          <a:prstGeom prst="rect">
            <a:avLst/>
          </a:prstGeom>
          <a:noFill/>
          <a:ln w="1270">
            <a:solidFill>
              <a:srgbClr val="BA5BD4"/>
            </a:solidFill>
            <a:prstDash val="solid"/>
          </a:ln>
        </p:spPr>
      </p:sp>
      <p:sp>
        <p:nvSpPr>
          <p:cNvPr id="3" name="Shape 1"/>
          <p:cNvSpPr/>
          <p:nvPr/>
        </p:nvSpPr>
        <p:spPr>
          <a:xfrm>
            <a:off x="1721474" y="550677"/>
            <a:ext cx="182880" cy="182880"/>
          </a:xfrm>
          <a:prstGeom prst="rect">
            <a:avLst/>
          </a:prstGeom>
          <a:noFill/>
          <a:ln w="1270">
            <a:solidFill>
              <a:srgbClr val="27CD4F"/>
            </a:solidFill>
            <a:prstDash val="solid"/>
          </a:ln>
        </p:spPr>
      </p:sp>
      <p:sp>
        <p:nvSpPr>
          <p:cNvPr id="4" name="Shape 2"/>
          <p:cNvSpPr/>
          <p:nvPr/>
        </p:nvSpPr>
        <p:spPr>
          <a:xfrm>
            <a:off x="6651152" y="4386299"/>
            <a:ext cx="182880" cy="182880"/>
          </a:xfrm>
          <a:prstGeom prst="sun">
            <a:avLst/>
          </a:prstGeom>
          <a:noFill/>
          <a:ln w="1270">
            <a:solidFill>
              <a:srgbClr val="2091A4"/>
            </a:solidFill>
            <a:prstDash val="solid"/>
          </a:ln>
        </p:spPr>
      </p:sp>
      <p:sp>
        <p:nvSpPr>
          <p:cNvPr id="5" name="Shape 3"/>
          <p:cNvSpPr/>
          <p:nvPr/>
        </p:nvSpPr>
        <p:spPr>
          <a:xfrm>
            <a:off x="1082829" y="3349941"/>
            <a:ext cx="182880" cy="182880"/>
          </a:xfrm>
          <a:prstGeom prst="triangle">
            <a:avLst/>
          </a:prstGeom>
          <a:noFill/>
          <a:ln w="1270">
            <a:solidFill>
              <a:srgbClr val="39A133"/>
            </a:solidFill>
            <a:prstDash val="solid"/>
          </a:ln>
        </p:spPr>
      </p:sp>
      <p:sp>
        <p:nvSpPr>
          <p:cNvPr id="6" name="Shape 4"/>
          <p:cNvSpPr/>
          <p:nvPr/>
        </p:nvSpPr>
        <p:spPr>
          <a:xfrm>
            <a:off x="7169789" y="400102"/>
            <a:ext cx="182880" cy="182880"/>
          </a:xfrm>
          <a:prstGeom prst="rect">
            <a:avLst/>
          </a:prstGeom>
          <a:noFill/>
          <a:ln w="1270">
            <a:solidFill>
              <a:srgbClr val="F4350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Q&amp;A</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Any Questions?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839277" y="2896613"/>
            <a:ext cx="182880" cy="182880"/>
          </a:xfrm>
          <a:prstGeom prst="cube">
            <a:avLst/>
          </a:prstGeom>
          <a:noFill/>
          <a:ln w="1270">
            <a:solidFill>
              <a:srgbClr val="2532B5"/>
            </a:solidFill>
            <a:prstDash val="solid"/>
          </a:ln>
        </p:spPr>
      </p:sp>
      <p:sp>
        <p:nvSpPr>
          <p:cNvPr id="3" name="Shape 1"/>
          <p:cNvSpPr/>
          <p:nvPr/>
        </p:nvSpPr>
        <p:spPr>
          <a:xfrm>
            <a:off x="8115342" y="3480308"/>
            <a:ext cx="182880" cy="182880"/>
          </a:xfrm>
          <a:prstGeom prst="triangle">
            <a:avLst/>
          </a:prstGeom>
          <a:noFill/>
          <a:ln w="1270">
            <a:solidFill>
              <a:srgbClr val="31005B"/>
            </a:solidFill>
            <a:prstDash val="solid"/>
          </a:ln>
        </p:spPr>
      </p:sp>
      <p:sp>
        <p:nvSpPr>
          <p:cNvPr id="4" name="Shape 2"/>
          <p:cNvSpPr/>
          <p:nvPr/>
        </p:nvSpPr>
        <p:spPr>
          <a:xfrm>
            <a:off x="5494357" y="2586297"/>
            <a:ext cx="182880" cy="182880"/>
          </a:xfrm>
          <a:prstGeom prst="sun">
            <a:avLst/>
          </a:prstGeom>
          <a:noFill/>
          <a:ln w="1270">
            <a:solidFill>
              <a:srgbClr val="368509"/>
            </a:solidFill>
            <a:prstDash val="solid"/>
          </a:ln>
        </p:spPr>
      </p:sp>
      <p:sp>
        <p:nvSpPr>
          <p:cNvPr id="5" name="Shape 3"/>
          <p:cNvSpPr/>
          <p:nvPr/>
        </p:nvSpPr>
        <p:spPr>
          <a:xfrm>
            <a:off x="1949911" y="504143"/>
            <a:ext cx="182880" cy="182880"/>
          </a:xfrm>
          <a:prstGeom prst="rect">
            <a:avLst/>
          </a:prstGeom>
          <a:noFill/>
          <a:ln w="1270">
            <a:solidFill>
              <a:srgbClr val="273051"/>
            </a:solidFill>
            <a:prstDash val="solid"/>
          </a:ln>
        </p:spPr>
      </p:sp>
      <p:sp>
        <p:nvSpPr>
          <p:cNvPr id="6" name="Shape 4"/>
          <p:cNvSpPr/>
          <p:nvPr/>
        </p:nvSpPr>
        <p:spPr>
          <a:xfrm>
            <a:off x="970032" y="3817231"/>
            <a:ext cx="182880" cy="182880"/>
          </a:xfrm>
          <a:prstGeom prst="rect">
            <a:avLst/>
          </a:prstGeom>
          <a:noFill/>
          <a:ln w="1270">
            <a:solidFill>
              <a:srgbClr val="FAA17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Typography Styles - Display Fonts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Display fonts are designed to draw attention and are often used for headings, titles, and logos. They tend to be more decorative and less readable than fonts designed for body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Key Characteristics: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Unique Shapes: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Often feature unconventional letterforms and artistic details.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High Personality: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Designed to evoke specific emotions or styles.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Limited Readability: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Not suitable for long paragraphs of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17</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9463" y="2216418"/>
            <a:ext cx="182880" cy="182880"/>
          </a:xfrm>
          <a:prstGeom prst="rect">
            <a:avLst/>
          </a:prstGeom>
          <a:noFill/>
          <a:ln w="1270">
            <a:solidFill>
              <a:srgbClr val="2D6A7C"/>
            </a:solidFill>
            <a:prstDash val="solid"/>
          </a:ln>
        </p:spPr>
      </p:sp>
      <p:sp>
        <p:nvSpPr>
          <p:cNvPr id="3" name="Shape 1"/>
          <p:cNvSpPr/>
          <p:nvPr/>
        </p:nvSpPr>
        <p:spPr>
          <a:xfrm>
            <a:off x="5931208" y="1275245"/>
            <a:ext cx="182880" cy="182880"/>
          </a:xfrm>
          <a:prstGeom prst="triangle">
            <a:avLst/>
          </a:prstGeom>
          <a:noFill/>
          <a:ln w="1270">
            <a:solidFill>
              <a:srgbClr val="339AAF"/>
            </a:solidFill>
            <a:prstDash val="solid"/>
          </a:ln>
        </p:spPr>
      </p:sp>
      <p:sp>
        <p:nvSpPr>
          <p:cNvPr id="4" name="Shape 2"/>
          <p:cNvSpPr/>
          <p:nvPr/>
        </p:nvSpPr>
        <p:spPr>
          <a:xfrm>
            <a:off x="6538408" y="4166891"/>
            <a:ext cx="182880" cy="182880"/>
          </a:xfrm>
          <a:prstGeom prst="triangle">
            <a:avLst/>
          </a:prstGeom>
          <a:noFill/>
          <a:ln w="1270">
            <a:solidFill>
              <a:srgbClr val="1DCA42"/>
            </a:solidFill>
            <a:prstDash val="solid"/>
          </a:ln>
        </p:spPr>
      </p:sp>
      <p:sp>
        <p:nvSpPr>
          <p:cNvPr id="5" name="Shape 3"/>
          <p:cNvSpPr/>
          <p:nvPr/>
        </p:nvSpPr>
        <p:spPr>
          <a:xfrm>
            <a:off x="4326413" y="2353835"/>
            <a:ext cx="182880" cy="182880"/>
          </a:xfrm>
          <a:prstGeom prst="sun">
            <a:avLst/>
          </a:prstGeom>
          <a:noFill/>
          <a:ln w="1270">
            <a:solidFill>
              <a:srgbClr val="565600"/>
            </a:solidFill>
            <a:prstDash val="solid"/>
          </a:ln>
        </p:spPr>
      </p:sp>
      <p:sp>
        <p:nvSpPr>
          <p:cNvPr id="6" name="Shape 4"/>
          <p:cNvSpPr/>
          <p:nvPr/>
        </p:nvSpPr>
        <p:spPr>
          <a:xfrm>
            <a:off x="3003107" y="2539759"/>
            <a:ext cx="182880" cy="182880"/>
          </a:xfrm>
          <a:prstGeom prst="rect">
            <a:avLst/>
          </a:prstGeom>
          <a:noFill/>
          <a:ln w="1270">
            <a:solidFill>
              <a:srgbClr val="EE10D7"/>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Typography Styles - Script Fonts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Script fonts are designed to mimic handwriting. They can add elegance and personality to a design, but are generally not suitable for large blocks of text due to their limited readability.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Key Characteristics: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Cursive Style: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Letters are connected, similar to handwriting.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Elegant and Decorative: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Often used for invitations, logos, and short quotes.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Limited Readability: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Best used sparingly.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742046" y="510399"/>
            <a:ext cx="182880" cy="182880"/>
          </a:xfrm>
          <a:prstGeom prst="cube">
            <a:avLst/>
          </a:prstGeom>
          <a:noFill/>
          <a:ln w="1270">
            <a:solidFill>
              <a:srgbClr val="52A66C"/>
            </a:solidFill>
            <a:prstDash val="solid"/>
          </a:ln>
        </p:spPr>
      </p:sp>
      <p:sp>
        <p:nvSpPr>
          <p:cNvPr id="3" name="Shape 1"/>
          <p:cNvSpPr/>
          <p:nvPr/>
        </p:nvSpPr>
        <p:spPr>
          <a:xfrm>
            <a:off x="1367617" y="2278438"/>
            <a:ext cx="182880" cy="182880"/>
          </a:xfrm>
          <a:prstGeom prst="sun">
            <a:avLst/>
          </a:prstGeom>
          <a:noFill/>
          <a:ln w="1270">
            <a:solidFill>
              <a:srgbClr val="AA0F09"/>
            </a:solidFill>
            <a:prstDash val="solid"/>
          </a:ln>
        </p:spPr>
      </p:sp>
      <p:sp>
        <p:nvSpPr>
          <p:cNvPr id="4" name="Shape 2"/>
          <p:cNvSpPr/>
          <p:nvPr/>
        </p:nvSpPr>
        <p:spPr>
          <a:xfrm>
            <a:off x="445595" y="2978388"/>
            <a:ext cx="182880" cy="182880"/>
          </a:xfrm>
          <a:prstGeom prst="sun">
            <a:avLst/>
          </a:prstGeom>
          <a:noFill/>
          <a:ln w="1270">
            <a:solidFill>
              <a:srgbClr val="C73CB6"/>
            </a:solidFill>
            <a:prstDash val="solid"/>
          </a:ln>
        </p:spPr>
      </p:sp>
      <p:sp>
        <p:nvSpPr>
          <p:cNvPr id="5" name="Shape 3"/>
          <p:cNvSpPr/>
          <p:nvPr/>
        </p:nvSpPr>
        <p:spPr>
          <a:xfrm>
            <a:off x="5320636" y="874640"/>
            <a:ext cx="182880" cy="182880"/>
          </a:xfrm>
          <a:prstGeom prst="rect">
            <a:avLst/>
          </a:prstGeom>
          <a:noFill/>
          <a:ln w="1270">
            <a:solidFill>
              <a:srgbClr val="E0ACEE"/>
            </a:solidFill>
            <a:prstDash val="solid"/>
          </a:ln>
        </p:spPr>
      </p:sp>
      <p:sp>
        <p:nvSpPr>
          <p:cNvPr id="6" name="Shape 4"/>
          <p:cNvSpPr/>
          <p:nvPr/>
        </p:nvSpPr>
        <p:spPr>
          <a:xfrm>
            <a:off x="109315" y="1026816"/>
            <a:ext cx="182880" cy="182880"/>
          </a:xfrm>
          <a:prstGeom prst="cube">
            <a:avLst/>
          </a:prstGeom>
          <a:noFill/>
          <a:ln w="1270">
            <a:solidFill>
              <a:srgbClr val="FA4B7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Testing Your Readability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Print Test: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Printing your design allows you to see how the fonts look in a physical format. Check for any issues with letter spacing, line height, or contrast.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Device Test: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View your design on different devices (desktop, laptop, tablet, mobile) to ensure the fonts are legible across various screen sizes and resolutions.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User Testing: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Ask a few people to read through your design and provide feedback on the readability and overall appearance.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Eye Tracking: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(Advanced) Use eye-tracking software to analyze how people read and interact with your design. This can provide valuable insights into readability and visual hierarchy.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19</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970254" y="3252528"/>
            <a:ext cx="182880" cy="182880"/>
          </a:xfrm>
          <a:prstGeom prst="rect">
            <a:avLst/>
          </a:prstGeom>
          <a:noFill/>
          <a:ln w="1270">
            <a:solidFill>
              <a:srgbClr val="A53DC5"/>
            </a:solidFill>
            <a:prstDash val="solid"/>
          </a:ln>
        </p:spPr>
      </p:sp>
      <p:sp>
        <p:nvSpPr>
          <p:cNvPr id="3" name="Shape 1"/>
          <p:cNvSpPr/>
          <p:nvPr/>
        </p:nvSpPr>
        <p:spPr>
          <a:xfrm>
            <a:off x="6004118" y="2318220"/>
            <a:ext cx="182880" cy="182880"/>
          </a:xfrm>
          <a:prstGeom prst="sun">
            <a:avLst/>
          </a:prstGeom>
          <a:noFill/>
          <a:ln w="1270">
            <a:solidFill>
              <a:srgbClr val="EB042E"/>
            </a:solidFill>
            <a:prstDash val="solid"/>
          </a:ln>
        </p:spPr>
      </p:sp>
      <p:sp>
        <p:nvSpPr>
          <p:cNvPr id="4" name="Shape 2"/>
          <p:cNvSpPr/>
          <p:nvPr/>
        </p:nvSpPr>
        <p:spPr>
          <a:xfrm>
            <a:off x="874302" y="3424041"/>
            <a:ext cx="182880" cy="182880"/>
          </a:xfrm>
          <a:prstGeom prst="triangle">
            <a:avLst/>
          </a:prstGeom>
          <a:noFill/>
          <a:ln w="1270">
            <a:solidFill>
              <a:srgbClr val="33755C"/>
            </a:solidFill>
            <a:prstDash val="solid"/>
          </a:ln>
        </p:spPr>
      </p:sp>
      <p:sp>
        <p:nvSpPr>
          <p:cNvPr id="5" name="Shape 3"/>
          <p:cNvSpPr/>
          <p:nvPr/>
        </p:nvSpPr>
        <p:spPr>
          <a:xfrm>
            <a:off x="7558056" y="2337668"/>
            <a:ext cx="182880" cy="182880"/>
          </a:xfrm>
          <a:prstGeom prst="sun">
            <a:avLst/>
          </a:prstGeom>
          <a:noFill/>
          <a:ln w="1270">
            <a:solidFill>
              <a:srgbClr val="9EC5CB"/>
            </a:solidFill>
            <a:prstDash val="solid"/>
          </a:ln>
        </p:spPr>
      </p:sp>
      <p:sp>
        <p:nvSpPr>
          <p:cNvPr id="6" name="Shape 4"/>
          <p:cNvSpPr/>
          <p:nvPr/>
        </p:nvSpPr>
        <p:spPr>
          <a:xfrm>
            <a:off x="1007925" y="13919"/>
            <a:ext cx="182880" cy="182880"/>
          </a:xfrm>
          <a:prstGeom prst="cube">
            <a:avLst/>
          </a:prstGeom>
          <a:noFill/>
          <a:ln w="1270">
            <a:solidFill>
              <a:srgbClr val="25BE4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Understanding Typography: Key Terms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Serif Fonts: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Have small decorative strokes (serifs) at the ends of letters.  Examples: Times New Roman, Georgia.  Often used for body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Sans-Serif Fonts: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Lack serifs.  Examples: Arial, Helvetica, Open Sans.  Often used for headings and digital displays.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Font Weight: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Refers to the thickness of the font.  Examples: Light, Regular, Bold, Black.</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Font Size: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Measured in points (pt).  Larger point sizes mean larger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Line Height (Leading):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vertical space between lines of text.  Affects readability.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Tracking (Letter Spacing):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overall spacing between letters in a word or block of text.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Kerning: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Adjusting the space between individual letters for visual balance.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040865" y="1521258"/>
            <a:ext cx="182880" cy="182880"/>
          </a:xfrm>
          <a:prstGeom prst="sun">
            <a:avLst/>
          </a:prstGeom>
          <a:noFill/>
          <a:ln w="1270">
            <a:solidFill>
              <a:srgbClr val="06FF0F"/>
            </a:solidFill>
            <a:prstDash val="solid"/>
          </a:ln>
        </p:spPr>
      </p:sp>
      <p:sp>
        <p:nvSpPr>
          <p:cNvPr id="3" name="Shape 1"/>
          <p:cNvSpPr/>
          <p:nvPr/>
        </p:nvSpPr>
        <p:spPr>
          <a:xfrm>
            <a:off x="6054943" y="361286"/>
            <a:ext cx="182880" cy="182880"/>
          </a:xfrm>
          <a:prstGeom prst="cube">
            <a:avLst/>
          </a:prstGeom>
          <a:noFill/>
          <a:ln w="1270">
            <a:solidFill>
              <a:srgbClr val="D09C20"/>
            </a:solidFill>
            <a:prstDash val="solid"/>
          </a:ln>
        </p:spPr>
      </p:sp>
      <p:sp>
        <p:nvSpPr>
          <p:cNvPr id="4" name="Shape 2"/>
          <p:cNvSpPr/>
          <p:nvPr/>
        </p:nvSpPr>
        <p:spPr>
          <a:xfrm>
            <a:off x="4883081" y="828940"/>
            <a:ext cx="182880" cy="182880"/>
          </a:xfrm>
          <a:prstGeom prst="sun">
            <a:avLst/>
          </a:prstGeom>
          <a:noFill/>
          <a:ln w="1270">
            <a:solidFill>
              <a:srgbClr val="C2DDFE"/>
            </a:solidFill>
            <a:prstDash val="solid"/>
          </a:ln>
        </p:spPr>
      </p:sp>
      <p:sp>
        <p:nvSpPr>
          <p:cNvPr id="5" name="Shape 3"/>
          <p:cNvSpPr/>
          <p:nvPr/>
        </p:nvSpPr>
        <p:spPr>
          <a:xfrm>
            <a:off x="3615823" y="3684753"/>
            <a:ext cx="182880" cy="182880"/>
          </a:xfrm>
          <a:prstGeom prst="rect">
            <a:avLst/>
          </a:prstGeom>
          <a:noFill/>
          <a:ln w="1270">
            <a:solidFill>
              <a:srgbClr val="BAE19B"/>
            </a:solidFill>
            <a:prstDash val="solid"/>
          </a:ln>
        </p:spPr>
      </p:sp>
      <p:sp>
        <p:nvSpPr>
          <p:cNvPr id="6" name="Shape 4"/>
          <p:cNvSpPr/>
          <p:nvPr/>
        </p:nvSpPr>
        <p:spPr>
          <a:xfrm>
            <a:off x="4259518" y="4249902"/>
            <a:ext cx="182880" cy="182880"/>
          </a:xfrm>
          <a:prstGeom prst="rect">
            <a:avLst/>
          </a:prstGeom>
          <a:noFill/>
          <a:ln w="1270">
            <a:solidFill>
              <a:srgbClr val="FCBB16"/>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Resources : Colour Contrast Checker</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WebAIM Contrast Checker: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checks the colour contrast and gives a score.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143292" y="2922506"/>
            <a:ext cx="182880" cy="182880"/>
          </a:xfrm>
          <a:prstGeom prst="rect">
            <a:avLst/>
          </a:prstGeom>
          <a:noFill/>
          <a:ln w="1270">
            <a:solidFill>
              <a:srgbClr val="54C02D"/>
            </a:solidFill>
            <a:prstDash val="solid"/>
          </a:ln>
        </p:spPr>
      </p:sp>
      <p:sp>
        <p:nvSpPr>
          <p:cNvPr id="3" name="Shape 1"/>
          <p:cNvSpPr/>
          <p:nvPr/>
        </p:nvSpPr>
        <p:spPr>
          <a:xfrm>
            <a:off x="7888464" y="2751444"/>
            <a:ext cx="182880" cy="182880"/>
          </a:xfrm>
          <a:prstGeom prst="sun">
            <a:avLst/>
          </a:prstGeom>
          <a:noFill/>
          <a:ln w="1270">
            <a:solidFill>
              <a:srgbClr val="B84610"/>
            </a:solidFill>
            <a:prstDash val="solid"/>
          </a:ln>
        </p:spPr>
      </p:sp>
      <p:sp>
        <p:nvSpPr>
          <p:cNvPr id="4" name="Shape 2"/>
          <p:cNvSpPr/>
          <p:nvPr/>
        </p:nvSpPr>
        <p:spPr>
          <a:xfrm>
            <a:off x="4024724" y="1193060"/>
            <a:ext cx="182880" cy="182880"/>
          </a:xfrm>
          <a:prstGeom prst="sun">
            <a:avLst/>
          </a:prstGeom>
          <a:noFill/>
          <a:ln w="1270">
            <a:solidFill>
              <a:srgbClr val="2DE135"/>
            </a:solidFill>
            <a:prstDash val="solid"/>
          </a:ln>
        </p:spPr>
      </p:sp>
      <p:sp>
        <p:nvSpPr>
          <p:cNvPr id="5" name="Shape 3"/>
          <p:cNvSpPr/>
          <p:nvPr/>
        </p:nvSpPr>
        <p:spPr>
          <a:xfrm>
            <a:off x="5727313" y="1398672"/>
            <a:ext cx="182880" cy="182880"/>
          </a:xfrm>
          <a:prstGeom prst="cube">
            <a:avLst/>
          </a:prstGeom>
          <a:noFill/>
          <a:ln w="1270">
            <a:solidFill>
              <a:srgbClr val="EF268B"/>
            </a:solidFill>
            <a:prstDash val="solid"/>
          </a:ln>
        </p:spPr>
      </p:sp>
      <p:sp>
        <p:nvSpPr>
          <p:cNvPr id="6" name="Shape 4"/>
          <p:cNvSpPr/>
          <p:nvPr/>
        </p:nvSpPr>
        <p:spPr>
          <a:xfrm>
            <a:off x="4412774" y="37260"/>
            <a:ext cx="182880" cy="182880"/>
          </a:xfrm>
          <a:prstGeom prst="sun">
            <a:avLst/>
          </a:prstGeom>
          <a:noFill/>
          <a:ln w="1270">
            <a:solidFill>
              <a:srgbClr val="AE690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Why is Typography Pairing Important?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Enhanced Readability: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Well-paired fonts create a comfortable reading experience.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Improved Visual Hierarchy: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Different fonts can visually separate headings from body text, guiding the reader's eye.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Professional Appearance: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Thoughtful font choices contribute to a polished and credible design.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Brand Identity: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Typography plays a crucial role in establishing a brand's personality and message.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Increased Engagement:</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Visually appealing typography can capture and hold the reader's attention.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918472" y="2348691"/>
            <a:ext cx="182880" cy="182880"/>
          </a:xfrm>
          <a:prstGeom prst="rect">
            <a:avLst/>
          </a:prstGeom>
          <a:noFill/>
          <a:ln w="1270">
            <a:solidFill>
              <a:srgbClr val="8D16CA"/>
            </a:solidFill>
            <a:prstDash val="solid"/>
          </a:ln>
        </p:spPr>
      </p:sp>
      <p:sp>
        <p:nvSpPr>
          <p:cNvPr id="3" name="Shape 1"/>
          <p:cNvSpPr/>
          <p:nvPr/>
        </p:nvSpPr>
        <p:spPr>
          <a:xfrm>
            <a:off x="2218948" y="1088375"/>
            <a:ext cx="182880" cy="182880"/>
          </a:xfrm>
          <a:prstGeom prst="sun">
            <a:avLst/>
          </a:prstGeom>
          <a:noFill/>
          <a:ln w="1270">
            <a:solidFill>
              <a:srgbClr val="52737E"/>
            </a:solidFill>
            <a:prstDash val="solid"/>
          </a:ln>
        </p:spPr>
      </p:sp>
      <p:sp>
        <p:nvSpPr>
          <p:cNvPr id="4" name="Shape 2"/>
          <p:cNvSpPr/>
          <p:nvPr/>
        </p:nvSpPr>
        <p:spPr>
          <a:xfrm>
            <a:off x="6608783" y="1658369"/>
            <a:ext cx="182880" cy="182880"/>
          </a:xfrm>
          <a:prstGeom prst="sun">
            <a:avLst/>
          </a:prstGeom>
          <a:noFill/>
          <a:ln w="1270">
            <a:solidFill>
              <a:srgbClr val="A38C49"/>
            </a:solidFill>
            <a:prstDash val="solid"/>
          </a:ln>
        </p:spPr>
      </p:sp>
      <p:sp>
        <p:nvSpPr>
          <p:cNvPr id="5" name="Shape 3"/>
          <p:cNvSpPr/>
          <p:nvPr/>
        </p:nvSpPr>
        <p:spPr>
          <a:xfrm>
            <a:off x="4486185" y="3542370"/>
            <a:ext cx="182880" cy="182880"/>
          </a:xfrm>
          <a:prstGeom prst="sun">
            <a:avLst/>
          </a:prstGeom>
          <a:noFill/>
          <a:ln w="1270">
            <a:solidFill>
              <a:srgbClr val="C7435E"/>
            </a:solidFill>
            <a:prstDash val="solid"/>
          </a:ln>
        </p:spPr>
      </p:sp>
      <p:sp>
        <p:nvSpPr>
          <p:cNvPr id="6" name="Shape 4"/>
          <p:cNvSpPr/>
          <p:nvPr/>
        </p:nvSpPr>
        <p:spPr>
          <a:xfrm>
            <a:off x="5520438" y="4551568"/>
            <a:ext cx="182880" cy="182880"/>
          </a:xfrm>
          <a:prstGeom prst="sun">
            <a:avLst/>
          </a:prstGeom>
          <a:noFill/>
          <a:ln w="1270">
            <a:solidFill>
              <a:srgbClr val="A3BAA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Principles of Effective Font Pairing: Contrast is Key</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most important principle is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contrast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Choose fonts that are different enough to be easily distinguished, but not so different that they clash.</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Serif + Sans-Serif: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classic and reliable combination (e.g., a serif for headings and a sans-serif for body text, or vice-versa).</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Different Weights: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different weights of the same font family to create visual distinction (e.g., Open Sans Regular for body text and Open Sans Bold for headings).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Varying Styles: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Combine fonts with different characteristics (e.g., a geometric sans-serif with a humanist sans-serif).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817997" y="4155867"/>
            <a:ext cx="182880" cy="182880"/>
          </a:xfrm>
          <a:prstGeom prst="rect">
            <a:avLst/>
          </a:prstGeom>
          <a:noFill/>
          <a:ln w="1270">
            <a:solidFill>
              <a:srgbClr val="4A3FB3"/>
            </a:solidFill>
            <a:prstDash val="solid"/>
          </a:ln>
        </p:spPr>
      </p:sp>
      <p:sp>
        <p:nvSpPr>
          <p:cNvPr id="3" name="Shape 1"/>
          <p:cNvSpPr/>
          <p:nvPr/>
        </p:nvSpPr>
        <p:spPr>
          <a:xfrm>
            <a:off x="6019522" y="3975779"/>
            <a:ext cx="182880" cy="182880"/>
          </a:xfrm>
          <a:prstGeom prst="cube">
            <a:avLst/>
          </a:prstGeom>
          <a:noFill/>
          <a:ln w="1270">
            <a:solidFill>
              <a:srgbClr val="0044DE"/>
            </a:solidFill>
            <a:prstDash val="solid"/>
          </a:ln>
        </p:spPr>
      </p:sp>
      <p:sp>
        <p:nvSpPr>
          <p:cNvPr id="4" name="Shape 2"/>
          <p:cNvSpPr/>
          <p:nvPr/>
        </p:nvSpPr>
        <p:spPr>
          <a:xfrm>
            <a:off x="7500226" y="4211615"/>
            <a:ext cx="182880" cy="182880"/>
          </a:xfrm>
          <a:prstGeom prst="triangle">
            <a:avLst/>
          </a:prstGeom>
          <a:noFill/>
          <a:ln w="1270">
            <a:solidFill>
              <a:srgbClr val="E226AC"/>
            </a:solidFill>
            <a:prstDash val="solid"/>
          </a:ln>
        </p:spPr>
      </p:sp>
      <p:sp>
        <p:nvSpPr>
          <p:cNvPr id="5" name="Shape 3"/>
          <p:cNvSpPr/>
          <p:nvPr/>
        </p:nvSpPr>
        <p:spPr>
          <a:xfrm>
            <a:off x="1752031" y="921862"/>
            <a:ext cx="182880" cy="182880"/>
          </a:xfrm>
          <a:prstGeom prst="triangle">
            <a:avLst/>
          </a:prstGeom>
          <a:noFill/>
          <a:ln w="1270">
            <a:solidFill>
              <a:srgbClr val="80993C"/>
            </a:solidFill>
            <a:prstDash val="solid"/>
          </a:ln>
        </p:spPr>
      </p:sp>
      <p:sp>
        <p:nvSpPr>
          <p:cNvPr id="6" name="Shape 4"/>
          <p:cNvSpPr/>
          <p:nvPr/>
        </p:nvSpPr>
        <p:spPr>
          <a:xfrm>
            <a:off x="3245183" y="164812"/>
            <a:ext cx="182880" cy="182880"/>
          </a:xfrm>
          <a:prstGeom prst="rect">
            <a:avLst/>
          </a:prstGeom>
          <a:noFill/>
          <a:ln w="1270">
            <a:solidFill>
              <a:srgbClr val="83B49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Principles of Effective Font Pairing: Harmony and Visual Balance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Harmony within Font Families: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Using different weights and styles from the </a:t>
            </a:r>
            <a:pPr algn="l" indent="0" marL="0">
              <a:lnSpc>
                <a:spcPts val="1600"/>
              </a:lnSpc>
              <a:buNone/>
            </a:pPr>
            <a:r>
              <a:rPr lang="en-US" sz="1400" i="1" dirty="0">
                <a:solidFill>
                  <a:srgbClr val="FFFFFF"/>
                </a:solidFill>
                <a:latin typeface="Poppins" pitchFamily="34" charset="0"/>
                <a:ea typeface="Poppins" pitchFamily="34" charset="-122"/>
                <a:cs typeface="Poppins" pitchFamily="34" charset="-120"/>
              </a:rPr>
              <a:t>same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font family is often a safe and effective choice.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Consider the X-Height: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Fonts with similar x-heights (the height of the lowercase 'x') tend to pair well together, even if they are from different families.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Avoid Clashing Personalities: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Don't pair two highly decorative or idiosyncratic fonts, as they can compete for attention and create a distracting effect.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Limit the Number of Fonts: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As a general rule, stick to no more than 2-3 different fonts in a design.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5</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534543" y="2307812"/>
            <a:ext cx="182880" cy="182880"/>
          </a:xfrm>
          <a:prstGeom prst="cube">
            <a:avLst/>
          </a:prstGeom>
          <a:noFill/>
          <a:ln w="1270">
            <a:solidFill>
              <a:srgbClr val="12F10B"/>
            </a:solidFill>
            <a:prstDash val="solid"/>
          </a:ln>
        </p:spPr>
      </p:sp>
      <p:sp>
        <p:nvSpPr>
          <p:cNvPr id="3" name="Shape 1"/>
          <p:cNvSpPr/>
          <p:nvPr/>
        </p:nvSpPr>
        <p:spPr>
          <a:xfrm>
            <a:off x="714157" y="370420"/>
            <a:ext cx="182880" cy="182880"/>
          </a:xfrm>
          <a:prstGeom prst="sun">
            <a:avLst/>
          </a:prstGeom>
          <a:noFill/>
          <a:ln w="1270">
            <a:solidFill>
              <a:srgbClr val="E39C88"/>
            </a:solidFill>
            <a:prstDash val="solid"/>
          </a:ln>
        </p:spPr>
      </p:sp>
      <p:sp>
        <p:nvSpPr>
          <p:cNvPr id="4" name="Shape 2"/>
          <p:cNvSpPr/>
          <p:nvPr/>
        </p:nvSpPr>
        <p:spPr>
          <a:xfrm>
            <a:off x="3327852" y="4106095"/>
            <a:ext cx="182880" cy="182880"/>
          </a:xfrm>
          <a:prstGeom prst="sun">
            <a:avLst/>
          </a:prstGeom>
          <a:noFill/>
          <a:ln w="1270">
            <a:solidFill>
              <a:srgbClr val="084F57"/>
            </a:solidFill>
            <a:prstDash val="solid"/>
          </a:ln>
        </p:spPr>
      </p:sp>
      <p:sp>
        <p:nvSpPr>
          <p:cNvPr id="5" name="Shape 3"/>
          <p:cNvSpPr/>
          <p:nvPr/>
        </p:nvSpPr>
        <p:spPr>
          <a:xfrm>
            <a:off x="2985788" y="1451755"/>
            <a:ext cx="182880" cy="182880"/>
          </a:xfrm>
          <a:prstGeom prst="sun">
            <a:avLst/>
          </a:prstGeom>
          <a:noFill/>
          <a:ln w="1270">
            <a:solidFill>
              <a:srgbClr val="06D034"/>
            </a:solidFill>
            <a:prstDash val="solid"/>
          </a:ln>
        </p:spPr>
      </p:sp>
      <p:sp>
        <p:nvSpPr>
          <p:cNvPr id="6" name="Shape 4"/>
          <p:cNvSpPr/>
          <p:nvPr/>
        </p:nvSpPr>
        <p:spPr>
          <a:xfrm>
            <a:off x="813596" y="2309977"/>
            <a:ext cx="182880" cy="182880"/>
          </a:xfrm>
          <a:prstGeom prst="triangle">
            <a:avLst/>
          </a:prstGeom>
          <a:noFill/>
          <a:ln w="1270">
            <a:solidFill>
              <a:srgbClr val="B419C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Font Size and Line Height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Font Size: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Choose a font size appropriate for the viewing environment and audience.  For body text on screens, 16px is a good starting point, but can be adjusted.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Line Height (Leading):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Adequate line height is crucial for readability. A general guideline is to set the line height to 1.4 - 1.6 times the font size. Too little line height makes text feel cramped, while too much creates large gaps and disrupts reading flow.</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Example: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If your font size is 16px, set the line height to 22-26px.</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6</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856167" y="765715"/>
            <a:ext cx="182880" cy="182880"/>
          </a:xfrm>
          <a:prstGeom prst="sun">
            <a:avLst/>
          </a:prstGeom>
          <a:noFill/>
          <a:ln w="1270">
            <a:solidFill>
              <a:srgbClr val="6B4541"/>
            </a:solidFill>
            <a:prstDash val="solid"/>
          </a:ln>
        </p:spPr>
      </p:sp>
      <p:sp>
        <p:nvSpPr>
          <p:cNvPr id="3" name="Shape 1"/>
          <p:cNvSpPr/>
          <p:nvPr/>
        </p:nvSpPr>
        <p:spPr>
          <a:xfrm>
            <a:off x="5447957" y="4002959"/>
            <a:ext cx="182880" cy="182880"/>
          </a:xfrm>
          <a:prstGeom prst="sun">
            <a:avLst/>
          </a:prstGeom>
          <a:noFill/>
          <a:ln w="1270">
            <a:solidFill>
              <a:srgbClr val="C6D960"/>
            </a:solidFill>
            <a:prstDash val="solid"/>
          </a:ln>
        </p:spPr>
      </p:sp>
      <p:sp>
        <p:nvSpPr>
          <p:cNvPr id="4" name="Shape 2"/>
          <p:cNvSpPr/>
          <p:nvPr/>
        </p:nvSpPr>
        <p:spPr>
          <a:xfrm>
            <a:off x="3880763" y="3536881"/>
            <a:ext cx="182880" cy="182880"/>
          </a:xfrm>
          <a:prstGeom prst="triangle">
            <a:avLst/>
          </a:prstGeom>
          <a:noFill/>
          <a:ln w="1270">
            <a:solidFill>
              <a:srgbClr val="DD29F5"/>
            </a:solidFill>
            <a:prstDash val="solid"/>
          </a:ln>
        </p:spPr>
      </p:sp>
      <p:sp>
        <p:nvSpPr>
          <p:cNvPr id="5" name="Shape 3"/>
          <p:cNvSpPr/>
          <p:nvPr/>
        </p:nvSpPr>
        <p:spPr>
          <a:xfrm>
            <a:off x="7764431" y="1766713"/>
            <a:ext cx="182880" cy="182880"/>
          </a:xfrm>
          <a:prstGeom prst="rect">
            <a:avLst/>
          </a:prstGeom>
          <a:noFill/>
          <a:ln w="1270">
            <a:solidFill>
              <a:srgbClr val="808C35"/>
            </a:solidFill>
            <a:prstDash val="solid"/>
          </a:ln>
        </p:spPr>
      </p:sp>
      <p:sp>
        <p:nvSpPr>
          <p:cNvPr id="6" name="Shape 4"/>
          <p:cNvSpPr/>
          <p:nvPr/>
        </p:nvSpPr>
        <p:spPr>
          <a:xfrm>
            <a:off x="4424251" y="1987039"/>
            <a:ext cx="182880" cy="182880"/>
          </a:xfrm>
          <a:prstGeom prst="rect">
            <a:avLst/>
          </a:prstGeom>
          <a:noFill/>
          <a:ln w="1270">
            <a:solidFill>
              <a:srgbClr val="40D8F3"/>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Letter Spacing (Tracking) and Kerning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Tracking (Letter Spacing):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Adjusting the overall spacing can improve readability, especially for headings or display text.  Slightly increasing tracking can improve readability of condensed fonts.  Decreasing tracking can compact text for visual impact.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Kerning: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Manually adjusting the space between specific letter pairs is crucial for good typography. Poor kerning can create awkward gaps and detract from the overall appearance. Most professional design software has automatic kerning features, but manual adjustments are often needed.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Avoid Overly Tight or Loose Spacing: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Too tight spacing makes text difficult to read, while too loose spacing creates a disjointed appearance.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7</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12211" y="1505930"/>
            <a:ext cx="182880" cy="182880"/>
          </a:xfrm>
          <a:prstGeom prst="cube">
            <a:avLst/>
          </a:prstGeom>
          <a:noFill/>
          <a:ln w="1270">
            <a:solidFill>
              <a:srgbClr val="4BC0ED"/>
            </a:solidFill>
            <a:prstDash val="solid"/>
          </a:ln>
        </p:spPr>
      </p:sp>
      <p:sp>
        <p:nvSpPr>
          <p:cNvPr id="3" name="Shape 1"/>
          <p:cNvSpPr/>
          <p:nvPr/>
        </p:nvSpPr>
        <p:spPr>
          <a:xfrm>
            <a:off x="5472997" y="1183389"/>
            <a:ext cx="182880" cy="182880"/>
          </a:xfrm>
          <a:prstGeom prst="rect">
            <a:avLst/>
          </a:prstGeom>
          <a:noFill/>
          <a:ln w="1270">
            <a:solidFill>
              <a:srgbClr val="E6CC93"/>
            </a:solidFill>
            <a:prstDash val="solid"/>
          </a:ln>
        </p:spPr>
      </p:sp>
      <p:sp>
        <p:nvSpPr>
          <p:cNvPr id="4" name="Shape 2"/>
          <p:cNvSpPr/>
          <p:nvPr/>
        </p:nvSpPr>
        <p:spPr>
          <a:xfrm>
            <a:off x="2697369" y="678933"/>
            <a:ext cx="182880" cy="182880"/>
          </a:xfrm>
          <a:prstGeom prst="sun">
            <a:avLst/>
          </a:prstGeom>
          <a:noFill/>
          <a:ln w="1270">
            <a:solidFill>
              <a:srgbClr val="E11588"/>
            </a:solidFill>
            <a:prstDash val="solid"/>
          </a:ln>
        </p:spPr>
      </p:sp>
      <p:sp>
        <p:nvSpPr>
          <p:cNvPr id="5" name="Shape 3"/>
          <p:cNvSpPr/>
          <p:nvPr/>
        </p:nvSpPr>
        <p:spPr>
          <a:xfrm>
            <a:off x="7722695" y="3298466"/>
            <a:ext cx="182880" cy="182880"/>
          </a:xfrm>
          <a:prstGeom prst="sun">
            <a:avLst/>
          </a:prstGeom>
          <a:noFill/>
          <a:ln w="1270">
            <a:solidFill>
              <a:srgbClr val="2F6046"/>
            </a:solidFill>
            <a:prstDash val="solid"/>
          </a:ln>
        </p:spPr>
      </p:sp>
      <p:sp>
        <p:nvSpPr>
          <p:cNvPr id="6" name="Shape 4"/>
          <p:cNvSpPr/>
          <p:nvPr/>
        </p:nvSpPr>
        <p:spPr>
          <a:xfrm>
            <a:off x="824696" y="3909792"/>
            <a:ext cx="182880" cy="182880"/>
          </a:xfrm>
          <a:prstGeom prst="rect">
            <a:avLst/>
          </a:prstGeom>
          <a:noFill/>
          <a:ln w="1270">
            <a:solidFill>
              <a:srgbClr val="C4587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Readability: Color and Contrast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Text Color and Background Color: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Ensure sufficient contrast between the text color and the background color.  Low contrast makes text difficult to read, especially for people with visual impairments.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Avoid Using Bright Colors for Large Blocks of Text: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Bright colors can be visually fatiguing and difficult to read for extended periods.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Consider Color Blindness: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Be mindful of color combinations that may be difficult for people with color blindness to distinguish.  Use tools to simulate color blindness and ensure accessibility.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8</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991060" y="1765377"/>
            <a:ext cx="182880" cy="182880"/>
          </a:xfrm>
          <a:prstGeom prst="cube">
            <a:avLst/>
          </a:prstGeom>
          <a:noFill/>
          <a:ln w="1270">
            <a:solidFill>
              <a:srgbClr val="33262B"/>
            </a:solidFill>
            <a:prstDash val="solid"/>
          </a:ln>
        </p:spPr>
      </p:sp>
      <p:sp>
        <p:nvSpPr>
          <p:cNvPr id="3" name="Shape 1"/>
          <p:cNvSpPr/>
          <p:nvPr/>
        </p:nvSpPr>
        <p:spPr>
          <a:xfrm>
            <a:off x="7948321" y="3024242"/>
            <a:ext cx="182880" cy="182880"/>
          </a:xfrm>
          <a:prstGeom prst="cube">
            <a:avLst/>
          </a:prstGeom>
          <a:noFill/>
          <a:ln w="1270">
            <a:solidFill>
              <a:srgbClr val="4B6B6B"/>
            </a:solidFill>
            <a:prstDash val="solid"/>
          </a:ln>
        </p:spPr>
      </p:sp>
      <p:sp>
        <p:nvSpPr>
          <p:cNvPr id="4" name="Shape 2"/>
          <p:cNvSpPr/>
          <p:nvPr/>
        </p:nvSpPr>
        <p:spPr>
          <a:xfrm>
            <a:off x="6246955" y="3494184"/>
            <a:ext cx="182880" cy="182880"/>
          </a:xfrm>
          <a:prstGeom prst="cube">
            <a:avLst/>
          </a:prstGeom>
          <a:noFill/>
          <a:ln w="1270">
            <a:solidFill>
              <a:srgbClr val="D723DA"/>
            </a:solidFill>
            <a:prstDash val="solid"/>
          </a:ln>
        </p:spPr>
      </p:sp>
      <p:sp>
        <p:nvSpPr>
          <p:cNvPr id="5" name="Shape 3"/>
          <p:cNvSpPr/>
          <p:nvPr/>
        </p:nvSpPr>
        <p:spPr>
          <a:xfrm>
            <a:off x="2873592" y="3804140"/>
            <a:ext cx="182880" cy="182880"/>
          </a:xfrm>
          <a:prstGeom prst="cube">
            <a:avLst/>
          </a:prstGeom>
          <a:noFill/>
          <a:ln w="1270">
            <a:solidFill>
              <a:srgbClr val="805783"/>
            </a:solidFill>
            <a:prstDash val="solid"/>
          </a:ln>
        </p:spPr>
      </p:sp>
      <p:sp>
        <p:nvSpPr>
          <p:cNvPr id="6" name="Shape 4"/>
          <p:cNvSpPr/>
          <p:nvPr/>
        </p:nvSpPr>
        <p:spPr>
          <a:xfrm>
            <a:off x="1921437" y="147330"/>
            <a:ext cx="182880" cy="182880"/>
          </a:xfrm>
          <a:prstGeom prst="sun">
            <a:avLst/>
          </a:prstGeom>
          <a:noFill/>
          <a:ln w="1270">
            <a:solidFill>
              <a:srgbClr val="4D220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Practical Examples: Successful Font Pairings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Open Sans (Sans-Serif) + Merriweather (Serif):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clean and modern sans-serif paired with a classic and readable 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Roboto (Sans-Serif) + Roboto Slab (Serif):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cohesive and versatile pairing within the Roboto family.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Montserrat (Sans-Serif) + Lora (Serif):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geometric sans-serif paired with an elegant and contemporary 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Playfair Display (Serif) + Montserrat (Sans-Serif):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display serif used for heading with the sans-serif.</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2025-02-24T09:26:58Z</dcterms:created>
  <dcterms:modified xsi:type="dcterms:W3CDTF">2025-02-24T09:26:58Z</dcterms:modified>
</cp:coreProperties>
</file>