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notesMasterIdLst>
    <p:notesMasterId r:id="rId17"/>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 Id="rId21"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457200" y="257175"/>
            <a:ext cx="8229600" cy="27432"/>
          </a:xfrm>
          <a:prstGeom prst="rect">
            <a:avLst/>
          </a:prstGeom>
          <a:solidFill>
            <a:srgbClr val="E94560"/>
          </a:solidFill>
          <a:ln/>
        </p:spPr>
      </p:sp>
      <p:sp>
        <p:nvSpPr>
          <p:cNvPr id="3" name="Shape 1"/>
          <p:cNvSpPr/>
          <p:nvPr/>
        </p:nvSpPr>
        <p:spPr>
          <a:xfrm>
            <a:off x="457200" y="4886325"/>
            <a:ext cx="8229600" cy="27432"/>
          </a:xfrm>
          <a:prstGeom prst="rect">
            <a:avLst/>
          </a:prstGeom>
          <a:solidFill>
            <a:srgbClr val="E94560"/>
          </a:solidFill>
          <a:ln/>
        </p:spPr>
      </p:sp>
      <p:sp>
        <p:nvSpPr>
          <p:cNvPr id="4" name="Shape 2"/>
          <p:cNvSpPr/>
          <p:nvPr/>
        </p:nvSpPr>
        <p:spPr>
          <a:xfrm>
            <a:off x="1470711" y="762563"/>
            <a:ext cx="182880" cy="182880"/>
          </a:xfrm>
          <a:prstGeom prst="cube">
            <a:avLst/>
          </a:prstGeom>
          <a:noFill/>
          <a:ln w="1270">
            <a:solidFill>
              <a:srgbClr val="CEADB0"/>
            </a:solidFill>
            <a:prstDash val="solid"/>
          </a:ln>
        </p:spPr>
      </p:sp>
      <p:sp>
        <p:nvSpPr>
          <p:cNvPr id="5" name="Shape 3"/>
          <p:cNvSpPr/>
          <p:nvPr/>
        </p:nvSpPr>
        <p:spPr>
          <a:xfrm>
            <a:off x="3721628" y="3838091"/>
            <a:ext cx="182880" cy="182880"/>
          </a:xfrm>
          <a:prstGeom prst="rect">
            <a:avLst/>
          </a:prstGeom>
          <a:noFill/>
          <a:ln w="1270">
            <a:solidFill>
              <a:srgbClr val="237058"/>
            </a:solidFill>
            <a:prstDash val="solid"/>
          </a:ln>
        </p:spPr>
      </p:sp>
      <p:sp>
        <p:nvSpPr>
          <p:cNvPr id="6" name="Shape 4"/>
          <p:cNvSpPr/>
          <p:nvPr/>
        </p:nvSpPr>
        <p:spPr>
          <a:xfrm>
            <a:off x="7691252" y="3936276"/>
            <a:ext cx="182880" cy="182880"/>
          </a:xfrm>
          <a:prstGeom prst="triangle">
            <a:avLst/>
          </a:prstGeom>
          <a:noFill/>
          <a:ln w="1270">
            <a:solidFill>
              <a:srgbClr val="F8F8B8"/>
            </a:solidFill>
            <a:prstDash val="solid"/>
          </a:ln>
        </p:spPr>
      </p:sp>
      <p:sp>
        <p:nvSpPr>
          <p:cNvPr id="7" name="Shape 5"/>
          <p:cNvSpPr/>
          <p:nvPr/>
        </p:nvSpPr>
        <p:spPr>
          <a:xfrm>
            <a:off x="5325970" y="1371716"/>
            <a:ext cx="182880" cy="182880"/>
          </a:xfrm>
          <a:prstGeom prst="triangle">
            <a:avLst/>
          </a:prstGeom>
          <a:noFill/>
          <a:ln w="1270">
            <a:solidFill>
              <a:srgbClr val="112607"/>
            </a:solidFill>
            <a:prstDash val="solid"/>
          </a:ln>
        </p:spPr>
      </p:sp>
      <p:sp>
        <p:nvSpPr>
          <p:cNvPr id="8" name="Shape 6"/>
          <p:cNvSpPr/>
          <p:nvPr/>
        </p:nvSpPr>
        <p:spPr>
          <a:xfrm>
            <a:off x="3176675" y="2782347"/>
            <a:ext cx="182880" cy="182880"/>
          </a:xfrm>
          <a:prstGeom prst="sun">
            <a:avLst/>
          </a:prstGeom>
          <a:noFill/>
          <a:ln w="1270">
            <a:solidFill>
              <a:srgbClr val="28B1B3"/>
            </a:solidFill>
            <a:prstDash val="solid"/>
          </a:ln>
        </p:spPr>
      </p:sp>
      <p:sp>
        <p:nvSpPr>
          <p:cNvPr id="9" name="Text 7"/>
          <p:cNvSpPr/>
          <p:nvPr/>
        </p:nvSpPr>
        <p:spPr>
          <a:xfrm>
            <a:off x="457200" y="548640"/>
            <a:ext cx="8229600" cy="914400"/>
          </a:xfrm>
          <a:prstGeom prst="rect">
            <a:avLst/>
          </a:prstGeom>
          <a:noFill/>
          <a:ln/>
        </p:spPr>
        <p:txBody>
          <a:bodyPr wrap="square" rtlCol="0" anchor="ctr"/>
          <a:lstStyle/>
          <a:p>
            <a:pPr algn="ctr" indent="0" marL="0">
              <a:buNone/>
            </a:pPr>
            <a:r>
              <a:rPr lang="en-US" sz="3200" b="1" dirty="0">
                <a:solidFill>
                  <a:srgbClr val="E94560"/>
                </a:solidFill>
                <a:latin typeface="Montserrat" pitchFamily="34" charset="0"/>
                <a:ea typeface="Montserrat" pitchFamily="34" charset="-122"/>
                <a:cs typeface="Montserrat" pitchFamily="34" charset="-120"/>
              </a:rPr>
              <a:t>Understanding DPI and Resolution</a:t>
            </a:r>
            <a:endParaRPr lang="en-US" sz="3200" dirty="0"/>
          </a:p>
        </p:txBody>
      </p:sp>
      <p:sp>
        <p:nvSpPr>
          <p:cNvPr id="10" name="Text 8"/>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What we'll cover: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What is DPI (Dots Per Inch)?</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What is Resolution?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The Difference Between DPI and Resolution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How DPI and Resolution Affect Image Quality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DPI for Print vs. Screen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Changing DPI and Resolution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Best Practices for Different Uses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1" name="Text 9"/>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a:t>
            </a:r>
            <a:endParaRPr 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3995682" y="1994382"/>
            <a:ext cx="182880" cy="182880"/>
          </a:xfrm>
          <a:prstGeom prst="triangle">
            <a:avLst/>
          </a:prstGeom>
          <a:noFill/>
          <a:ln w="1270">
            <a:solidFill>
              <a:srgbClr val="B091A0"/>
            </a:solidFill>
            <a:prstDash val="solid"/>
          </a:ln>
        </p:spPr>
      </p:sp>
      <p:sp>
        <p:nvSpPr>
          <p:cNvPr id="7" name="Shape 5"/>
          <p:cNvSpPr/>
          <p:nvPr/>
        </p:nvSpPr>
        <p:spPr>
          <a:xfrm>
            <a:off x="6512089" y="1580505"/>
            <a:ext cx="182880" cy="182880"/>
          </a:xfrm>
          <a:prstGeom prst="rect">
            <a:avLst/>
          </a:prstGeom>
          <a:noFill/>
          <a:ln w="1270">
            <a:solidFill>
              <a:srgbClr val="F35B9F"/>
            </a:solidFill>
            <a:prstDash val="solid"/>
          </a:ln>
        </p:spPr>
      </p:sp>
      <p:sp>
        <p:nvSpPr>
          <p:cNvPr id="8" name="Shape 6"/>
          <p:cNvSpPr/>
          <p:nvPr/>
        </p:nvSpPr>
        <p:spPr>
          <a:xfrm>
            <a:off x="2179894" y="2562233"/>
            <a:ext cx="182880" cy="182880"/>
          </a:xfrm>
          <a:prstGeom prst="rect">
            <a:avLst/>
          </a:prstGeom>
          <a:noFill/>
          <a:ln w="1270">
            <a:solidFill>
              <a:srgbClr val="996CB4"/>
            </a:solidFill>
            <a:prstDash val="solid"/>
          </a:ln>
        </p:spPr>
      </p:sp>
      <p:sp>
        <p:nvSpPr>
          <p:cNvPr id="9" name="Shape 7"/>
          <p:cNvSpPr/>
          <p:nvPr/>
        </p:nvSpPr>
        <p:spPr>
          <a:xfrm>
            <a:off x="3985210" y="2844445"/>
            <a:ext cx="182880" cy="182880"/>
          </a:xfrm>
          <a:prstGeom prst="triangle">
            <a:avLst/>
          </a:prstGeom>
          <a:noFill/>
          <a:ln w="1270">
            <a:solidFill>
              <a:srgbClr val="EB4631"/>
            </a:solidFill>
            <a:prstDash val="solid"/>
          </a:ln>
        </p:spPr>
      </p:sp>
      <p:sp>
        <p:nvSpPr>
          <p:cNvPr id="10" name="Shape 8"/>
          <p:cNvSpPr/>
          <p:nvPr/>
        </p:nvSpPr>
        <p:spPr>
          <a:xfrm>
            <a:off x="3533213" y="2437552"/>
            <a:ext cx="182880" cy="182880"/>
          </a:xfrm>
          <a:prstGeom prst="sun">
            <a:avLst/>
          </a:prstGeom>
          <a:noFill/>
          <a:ln w="1270">
            <a:solidFill>
              <a:srgbClr val="B6D013"/>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Best Practices: Starting with the End in Mind</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The best approach is to know your intended use </a:t>
            </a:r>
            <a:pPr algn="l" indent="0" marL="0">
              <a:lnSpc>
                <a:spcPts val="2000"/>
              </a:lnSpc>
              <a:buNone/>
            </a:pPr>
            <a:r>
              <a:rPr lang="en-US" sz="1400" i="1" dirty="0">
                <a:solidFill>
                  <a:srgbClr val="FFFFFF"/>
                </a:solidFill>
                <a:latin typeface="Poppins" pitchFamily="34" charset="0"/>
                <a:ea typeface="Poppins" pitchFamily="34" charset="-122"/>
                <a:cs typeface="Poppins" pitchFamily="34" charset="-120"/>
              </a:rPr>
              <a:t>before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you create or acquire an image.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Print: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Determine the final print size and target DPI (usually 300 DPI).  Ensure your image resolution is sufficient for that size and DPI.</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Web/Screen: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Focus on pixel dimensions suitable for web display (e.g., 1920x1080 for a full-screen image). DPI is less critical.</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10</a:t>
            </a:r>
            <a:endParaRPr 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5817213" y="616657"/>
            <a:ext cx="182880" cy="182880"/>
          </a:xfrm>
          <a:prstGeom prst="triangle">
            <a:avLst/>
          </a:prstGeom>
          <a:noFill/>
          <a:ln w="1270">
            <a:solidFill>
              <a:srgbClr val="E992C4"/>
            </a:solidFill>
            <a:prstDash val="solid"/>
          </a:ln>
        </p:spPr>
      </p:sp>
      <p:sp>
        <p:nvSpPr>
          <p:cNvPr id="7" name="Shape 5"/>
          <p:cNvSpPr/>
          <p:nvPr/>
        </p:nvSpPr>
        <p:spPr>
          <a:xfrm>
            <a:off x="4139995" y="1879837"/>
            <a:ext cx="182880" cy="182880"/>
          </a:xfrm>
          <a:prstGeom prst="rect">
            <a:avLst/>
          </a:prstGeom>
          <a:noFill/>
          <a:ln w="1270">
            <a:solidFill>
              <a:srgbClr val="83686E"/>
            </a:solidFill>
            <a:prstDash val="solid"/>
          </a:ln>
        </p:spPr>
      </p:sp>
      <p:sp>
        <p:nvSpPr>
          <p:cNvPr id="8" name="Shape 6"/>
          <p:cNvSpPr/>
          <p:nvPr/>
        </p:nvSpPr>
        <p:spPr>
          <a:xfrm>
            <a:off x="4435265" y="3031031"/>
            <a:ext cx="182880" cy="182880"/>
          </a:xfrm>
          <a:prstGeom prst="cube">
            <a:avLst/>
          </a:prstGeom>
          <a:noFill/>
          <a:ln w="1270">
            <a:solidFill>
              <a:srgbClr val="978800"/>
            </a:solidFill>
            <a:prstDash val="solid"/>
          </a:ln>
        </p:spPr>
      </p:sp>
      <p:sp>
        <p:nvSpPr>
          <p:cNvPr id="9" name="Shape 7"/>
          <p:cNvSpPr/>
          <p:nvPr/>
        </p:nvSpPr>
        <p:spPr>
          <a:xfrm>
            <a:off x="3589714" y="2862319"/>
            <a:ext cx="182880" cy="182880"/>
          </a:xfrm>
          <a:prstGeom prst="cube">
            <a:avLst/>
          </a:prstGeom>
          <a:noFill/>
          <a:ln w="1270">
            <a:solidFill>
              <a:srgbClr val="E24A93"/>
            </a:solidFill>
            <a:prstDash val="solid"/>
          </a:ln>
        </p:spPr>
      </p:sp>
      <p:sp>
        <p:nvSpPr>
          <p:cNvPr id="10" name="Shape 8"/>
          <p:cNvSpPr/>
          <p:nvPr/>
        </p:nvSpPr>
        <p:spPr>
          <a:xfrm>
            <a:off x="1840105" y="4022409"/>
            <a:ext cx="182880" cy="182880"/>
          </a:xfrm>
          <a:prstGeom prst="rect">
            <a:avLst/>
          </a:prstGeom>
          <a:noFill/>
          <a:ln w="1270">
            <a:solidFill>
              <a:srgbClr val="83A6CE"/>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Web Images: Optimizing for Size and Speed</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For web images: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Keep file sizes small for faster loading times.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Use appropriate image formats (JPEG for photos, PNG for graphics with transparency).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Compress images using tools like TinyPNG or ImageOptim.</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Don't use extremely high resolutions if they're not needed; it only slows down your website.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11</a:t>
            </a:r>
            <a:endParaRPr 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7207257" y="3578299"/>
            <a:ext cx="182880" cy="182880"/>
          </a:xfrm>
          <a:prstGeom prst="rect">
            <a:avLst/>
          </a:prstGeom>
          <a:noFill/>
          <a:ln w="1270">
            <a:solidFill>
              <a:srgbClr val="56DDF6"/>
            </a:solidFill>
            <a:prstDash val="solid"/>
          </a:ln>
        </p:spPr>
      </p:sp>
      <p:sp>
        <p:nvSpPr>
          <p:cNvPr id="7" name="Shape 5"/>
          <p:cNvSpPr/>
          <p:nvPr/>
        </p:nvSpPr>
        <p:spPr>
          <a:xfrm>
            <a:off x="6555890" y="674212"/>
            <a:ext cx="182880" cy="182880"/>
          </a:xfrm>
          <a:prstGeom prst="triangle">
            <a:avLst/>
          </a:prstGeom>
          <a:noFill/>
          <a:ln w="1270">
            <a:solidFill>
              <a:srgbClr val="1C8E07"/>
            </a:solidFill>
            <a:prstDash val="solid"/>
          </a:ln>
        </p:spPr>
      </p:sp>
      <p:sp>
        <p:nvSpPr>
          <p:cNvPr id="8" name="Shape 6"/>
          <p:cNvSpPr/>
          <p:nvPr/>
        </p:nvSpPr>
        <p:spPr>
          <a:xfrm>
            <a:off x="5201586" y="3617795"/>
            <a:ext cx="182880" cy="182880"/>
          </a:xfrm>
          <a:prstGeom prst="rect">
            <a:avLst/>
          </a:prstGeom>
          <a:noFill/>
          <a:ln w="1270">
            <a:solidFill>
              <a:srgbClr val="1171B6"/>
            </a:solidFill>
            <a:prstDash val="solid"/>
          </a:ln>
        </p:spPr>
      </p:sp>
      <p:sp>
        <p:nvSpPr>
          <p:cNvPr id="9" name="Shape 7"/>
          <p:cNvSpPr/>
          <p:nvPr/>
        </p:nvSpPr>
        <p:spPr>
          <a:xfrm>
            <a:off x="4309844" y="1229397"/>
            <a:ext cx="182880" cy="182880"/>
          </a:xfrm>
          <a:prstGeom prst="triangle">
            <a:avLst/>
          </a:prstGeom>
          <a:noFill/>
          <a:ln w="1270">
            <a:solidFill>
              <a:srgbClr val="E623DD"/>
            </a:solidFill>
            <a:prstDash val="solid"/>
          </a:ln>
        </p:spPr>
      </p:sp>
      <p:sp>
        <p:nvSpPr>
          <p:cNvPr id="10" name="Shape 8"/>
          <p:cNvSpPr/>
          <p:nvPr/>
        </p:nvSpPr>
        <p:spPr>
          <a:xfrm>
            <a:off x="1777670" y="1058443"/>
            <a:ext cx="182880" cy="182880"/>
          </a:xfrm>
          <a:prstGeom prst="rect">
            <a:avLst/>
          </a:prstGeom>
          <a:noFill/>
          <a:ln w="1270">
            <a:solidFill>
              <a:srgbClr val="6C8112"/>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Understanding PPI (Pixels Per Inch)</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PPI stands for Pixels Per Inch. It's closely related to DPI and often used interchangeably, but technically: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DPI:</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Refers to the </a:t>
            </a:r>
            <a:pPr algn="l" indent="0" marL="0">
              <a:lnSpc>
                <a:spcPts val="2000"/>
              </a:lnSpc>
              <a:buNone/>
            </a:pPr>
            <a:r>
              <a:rPr lang="en-US" sz="1400" i="1" dirty="0">
                <a:solidFill>
                  <a:srgbClr val="FFFFFF"/>
                </a:solidFill>
                <a:latin typeface="Poppins" pitchFamily="34" charset="0"/>
                <a:ea typeface="Poppins" pitchFamily="34" charset="-122"/>
                <a:cs typeface="Poppins" pitchFamily="34" charset="-120"/>
              </a:rPr>
              <a:t>physical</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dots of ink on a printed page.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PPI:</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Refers to the </a:t>
            </a:r>
            <a:pPr algn="l" indent="0" marL="0">
              <a:lnSpc>
                <a:spcPts val="2000"/>
              </a:lnSpc>
              <a:buNone/>
            </a:pPr>
            <a:r>
              <a:rPr lang="en-US" sz="1400" i="1" dirty="0">
                <a:solidFill>
                  <a:srgbClr val="FFFFFF"/>
                </a:solidFill>
                <a:latin typeface="Poppins" pitchFamily="34" charset="0"/>
                <a:ea typeface="Poppins" pitchFamily="34" charset="-122"/>
                <a:cs typeface="Poppins" pitchFamily="34" charset="-120"/>
              </a:rPr>
              <a:t>digital</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pixels on a screen or in an image file.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In practice, many software programs use DPI settings to control the PPI displayed.</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12</a:t>
            </a:r>
            <a:endParaRPr 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7660751" y="2661629"/>
            <a:ext cx="182880" cy="182880"/>
          </a:xfrm>
          <a:prstGeom prst="rect">
            <a:avLst/>
          </a:prstGeom>
          <a:noFill/>
          <a:ln w="1270">
            <a:solidFill>
              <a:srgbClr val="B7A0BC"/>
            </a:solidFill>
            <a:prstDash val="solid"/>
          </a:ln>
        </p:spPr>
      </p:sp>
      <p:sp>
        <p:nvSpPr>
          <p:cNvPr id="7" name="Shape 5"/>
          <p:cNvSpPr/>
          <p:nvPr/>
        </p:nvSpPr>
        <p:spPr>
          <a:xfrm>
            <a:off x="4486152" y="2449927"/>
            <a:ext cx="182880" cy="182880"/>
          </a:xfrm>
          <a:prstGeom prst="cube">
            <a:avLst/>
          </a:prstGeom>
          <a:noFill/>
          <a:ln w="1270">
            <a:solidFill>
              <a:srgbClr val="171724"/>
            </a:solidFill>
            <a:prstDash val="solid"/>
          </a:ln>
        </p:spPr>
      </p:sp>
      <p:sp>
        <p:nvSpPr>
          <p:cNvPr id="8" name="Shape 6"/>
          <p:cNvSpPr/>
          <p:nvPr/>
        </p:nvSpPr>
        <p:spPr>
          <a:xfrm>
            <a:off x="3653331" y="3488615"/>
            <a:ext cx="182880" cy="182880"/>
          </a:xfrm>
          <a:prstGeom prst="sun">
            <a:avLst/>
          </a:prstGeom>
          <a:noFill/>
          <a:ln w="1270">
            <a:solidFill>
              <a:srgbClr val="8B8139"/>
            </a:solidFill>
            <a:prstDash val="solid"/>
          </a:ln>
        </p:spPr>
      </p:sp>
      <p:sp>
        <p:nvSpPr>
          <p:cNvPr id="9" name="Shape 7"/>
          <p:cNvSpPr/>
          <p:nvPr/>
        </p:nvSpPr>
        <p:spPr>
          <a:xfrm>
            <a:off x="7336141" y="1614169"/>
            <a:ext cx="182880" cy="182880"/>
          </a:xfrm>
          <a:prstGeom prst="sun">
            <a:avLst/>
          </a:prstGeom>
          <a:noFill/>
          <a:ln w="1270">
            <a:solidFill>
              <a:srgbClr val="CDF4B4"/>
            </a:solidFill>
            <a:prstDash val="solid"/>
          </a:ln>
        </p:spPr>
      </p:sp>
      <p:sp>
        <p:nvSpPr>
          <p:cNvPr id="10" name="Shape 8"/>
          <p:cNvSpPr/>
          <p:nvPr/>
        </p:nvSpPr>
        <p:spPr>
          <a:xfrm>
            <a:off x="5531355" y="690504"/>
            <a:ext cx="182880" cy="182880"/>
          </a:xfrm>
          <a:prstGeom prst="rect">
            <a:avLst/>
          </a:prstGeom>
          <a:noFill/>
          <a:ln w="1270">
            <a:solidFill>
              <a:srgbClr val="0251B3"/>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Scanning and DPI</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When scanning documents or photos: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Choose a scan resolution (DPI) appropriate for your needs.  For archiving, 300 DPI is generally sufficient.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Scanning at a higher DPI will create larger files but capture more detail.</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Consider the original size of the document or photo when setting the scan DPI.</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13</a:t>
            </a:r>
            <a:endParaRPr lang="en-US"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4010967" y="4002269"/>
            <a:ext cx="182880" cy="182880"/>
          </a:xfrm>
          <a:prstGeom prst="cube">
            <a:avLst/>
          </a:prstGeom>
          <a:noFill/>
          <a:ln w="1270">
            <a:solidFill>
              <a:srgbClr val="E6CE26"/>
            </a:solidFill>
            <a:prstDash val="solid"/>
          </a:ln>
        </p:spPr>
      </p:sp>
      <p:sp>
        <p:nvSpPr>
          <p:cNvPr id="7" name="Shape 5"/>
          <p:cNvSpPr/>
          <p:nvPr/>
        </p:nvSpPr>
        <p:spPr>
          <a:xfrm>
            <a:off x="6537852" y="2172612"/>
            <a:ext cx="182880" cy="182880"/>
          </a:xfrm>
          <a:prstGeom prst="cube">
            <a:avLst/>
          </a:prstGeom>
          <a:noFill/>
          <a:ln w="1270">
            <a:solidFill>
              <a:srgbClr val="FC9471"/>
            </a:solidFill>
            <a:prstDash val="solid"/>
          </a:ln>
        </p:spPr>
      </p:sp>
      <p:sp>
        <p:nvSpPr>
          <p:cNvPr id="8" name="Shape 6"/>
          <p:cNvSpPr/>
          <p:nvPr/>
        </p:nvSpPr>
        <p:spPr>
          <a:xfrm>
            <a:off x="5468664" y="4361046"/>
            <a:ext cx="182880" cy="182880"/>
          </a:xfrm>
          <a:prstGeom prst="sun">
            <a:avLst/>
          </a:prstGeom>
          <a:noFill/>
          <a:ln w="1270">
            <a:solidFill>
              <a:srgbClr val="CD3AD0"/>
            </a:solidFill>
            <a:prstDash val="solid"/>
          </a:ln>
        </p:spPr>
      </p:sp>
      <p:sp>
        <p:nvSpPr>
          <p:cNvPr id="9" name="Shape 7"/>
          <p:cNvSpPr/>
          <p:nvPr/>
        </p:nvSpPr>
        <p:spPr>
          <a:xfrm>
            <a:off x="4560839" y="2928031"/>
            <a:ext cx="182880" cy="182880"/>
          </a:xfrm>
          <a:prstGeom prst="rect">
            <a:avLst/>
          </a:prstGeom>
          <a:noFill/>
          <a:ln w="1270">
            <a:solidFill>
              <a:srgbClr val="F631FA"/>
            </a:solidFill>
            <a:prstDash val="solid"/>
          </a:ln>
        </p:spPr>
      </p:sp>
      <p:sp>
        <p:nvSpPr>
          <p:cNvPr id="10" name="Shape 8"/>
          <p:cNvSpPr/>
          <p:nvPr/>
        </p:nvSpPr>
        <p:spPr>
          <a:xfrm>
            <a:off x="7447656" y="3057173"/>
            <a:ext cx="182880" cy="182880"/>
          </a:xfrm>
          <a:prstGeom prst="triangle">
            <a:avLst/>
          </a:prstGeom>
          <a:noFill/>
          <a:ln w="1270">
            <a:solidFill>
              <a:srgbClr val="128122"/>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Working with Vector Graphics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Vector graphics (created in programs like Adobe Illustrator or Inkscape) are different from raster graphics (images made of pixels). They are based on mathematical equations.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Vector graphics are resolution-independent.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They can be scaled infinitely without losing quality.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Therefore, DPI is less of a concern when working with vector images; the output device's resolution will determine the final sharpness.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14</a:t>
            </a:r>
            <a:endParaRPr lang="en-US"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3674993" y="1600502"/>
            <a:ext cx="182880" cy="182880"/>
          </a:xfrm>
          <a:prstGeom prst="cube">
            <a:avLst/>
          </a:prstGeom>
          <a:noFill/>
          <a:ln w="1270">
            <a:solidFill>
              <a:srgbClr val="F67D1E"/>
            </a:solidFill>
            <a:prstDash val="solid"/>
          </a:ln>
        </p:spPr>
      </p:sp>
      <p:sp>
        <p:nvSpPr>
          <p:cNvPr id="7" name="Shape 5"/>
          <p:cNvSpPr/>
          <p:nvPr/>
        </p:nvSpPr>
        <p:spPr>
          <a:xfrm>
            <a:off x="740279" y="57429"/>
            <a:ext cx="182880" cy="182880"/>
          </a:xfrm>
          <a:prstGeom prst="sun">
            <a:avLst/>
          </a:prstGeom>
          <a:noFill/>
          <a:ln w="1270">
            <a:solidFill>
              <a:srgbClr val="F3EFD2"/>
            </a:solidFill>
            <a:prstDash val="solid"/>
          </a:ln>
        </p:spPr>
      </p:sp>
      <p:sp>
        <p:nvSpPr>
          <p:cNvPr id="8" name="Shape 6"/>
          <p:cNvSpPr/>
          <p:nvPr/>
        </p:nvSpPr>
        <p:spPr>
          <a:xfrm>
            <a:off x="1141530" y="3102218"/>
            <a:ext cx="182880" cy="182880"/>
          </a:xfrm>
          <a:prstGeom prst="triangle">
            <a:avLst/>
          </a:prstGeom>
          <a:noFill/>
          <a:ln w="1270">
            <a:solidFill>
              <a:srgbClr val="D8FFA5"/>
            </a:solidFill>
            <a:prstDash val="solid"/>
          </a:ln>
        </p:spPr>
      </p:sp>
      <p:sp>
        <p:nvSpPr>
          <p:cNvPr id="9" name="Shape 7"/>
          <p:cNvSpPr/>
          <p:nvPr/>
        </p:nvSpPr>
        <p:spPr>
          <a:xfrm>
            <a:off x="7474097" y="212779"/>
            <a:ext cx="182880" cy="182880"/>
          </a:xfrm>
          <a:prstGeom prst="triangle">
            <a:avLst/>
          </a:prstGeom>
          <a:noFill/>
          <a:ln w="1270">
            <a:solidFill>
              <a:srgbClr val="FF8AAC"/>
            </a:solidFill>
            <a:prstDash val="solid"/>
          </a:ln>
        </p:spPr>
      </p:sp>
      <p:sp>
        <p:nvSpPr>
          <p:cNvPr id="10" name="Shape 8"/>
          <p:cNvSpPr/>
          <p:nvPr/>
        </p:nvSpPr>
        <p:spPr>
          <a:xfrm>
            <a:off x="2898771" y="4287946"/>
            <a:ext cx="182880" cy="182880"/>
          </a:xfrm>
          <a:prstGeom prst="sun">
            <a:avLst/>
          </a:prstGeom>
          <a:noFill/>
          <a:ln w="1270">
            <a:solidFill>
              <a:srgbClr val="D71298"/>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Summary: Key Takeaways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DPI (Dots Per Inch) is a measure of printing density.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Resolution is the number of pixels in an image (width x height).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DPI affects print quality; higher DPI generally means sharper prints.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Screen resolution is more important than DPI for digital display.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Start with the end use in mind when determining resolution and DPI.</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15</a:t>
            </a: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6090877" y="4504701"/>
            <a:ext cx="182880" cy="182880"/>
          </a:xfrm>
          <a:prstGeom prst="triangle">
            <a:avLst/>
          </a:prstGeom>
          <a:noFill/>
          <a:ln w="1270">
            <a:solidFill>
              <a:srgbClr val="C5EB30"/>
            </a:solidFill>
            <a:prstDash val="solid"/>
          </a:ln>
        </p:spPr>
      </p:sp>
      <p:sp>
        <p:nvSpPr>
          <p:cNvPr id="7" name="Shape 5"/>
          <p:cNvSpPr/>
          <p:nvPr/>
        </p:nvSpPr>
        <p:spPr>
          <a:xfrm>
            <a:off x="2402464" y="2910268"/>
            <a:ext cx="182880" cy="182880"/>
          </a:xfrm>
          <a:prstGeom prst="rect">
            <a:avLst/>
          </a:prstGeom>
          <a:noFill/>
          <a:ln w="1270">
            <a:solidFill>
              <a:srgbClr val="229099"/>
            </a:solidFill>
            <a:prstDash val="solid"/>
          </a:ln>
        </p:spPr>
      </p:sp>
      <p:sp>
        <p:nvSpPr>
          <p:cNvPr id="8" name="Shape 6"/>
          <p:cNvSpPr/>
          <p:nvPr/>
        </p:nvSpPr>
        <p:spPr>
          <a:xfrm>
            <a:off x="3560496" y="3258536"/>
            <a:ext cx="182880" cy="182880"/>
          </a:xfrm>
          <a:prstGeom prst="cube">
            <a:avLst/>
          </a:prstGeom>
          <a:noFill/>
          <a:ln w="1270">
            <a:solidFill>
              <a:srgbClr val="B01C86"/>
            </a:solidFill>
            <a:prstDash val="solid"/>
          </a:ln>
        </p:spPr>
      </p:sp>
      <p:sp>
        <p:nvSpPr>
          <p:cNvPr id="9" name="Shape 7"/>
          <p:cNvSpPr/>
          <p:nvPr/>
        </p:nvSpPr>
        <p:spPr>
          <a:xfrm>
            <a:off x="2449930" y="3724755"/>
            <a:ext cx="182880" cy="182880"/>
          </a:xfrm>
          <a:prstGeom prst="rect">
            <a:avLst/>
          </a:prstGeom>
          <a:noFill/>
          <a:ln w="1270">
            <a:solidFill>
              <a:srgbClr val="9EF313"/>
            </a:solidFill>
            <a:prstDash val="solid"/>
          </a:ln>
        </p:spPr>
      </p:sp>
      <p:sp>
        <p:nvSpPr>
          <p:cNvPr id="10" name="Shape 8"/>
          <p:cNvSpPr/>
          <p:nvPr/>
        </p:nvSpPr>
        <p:spPr>
          <a:xfrm>
            <a:off x="4015529" y="686735"/>
            <a:ext cx="182880" cy="182880"/>
          </a:xfrm>
          <a:prstGeom prst="cube">
            <a:avLst/>
          </a:prstGeom>
          <a:noFill/>
          <a:ln w="1270">
            <a:solidFill>
              <a:srgbClr val="46A549"/>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What is DPI (Dots Per Inch)?</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DPI stands for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Dots Per Inch</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It's a measure of printing density.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Specifically, it indicates how many individual dots of ink a printer puts within one inch.</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Higher DPI = More dots = Finer detail = Sharper print.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Lower DPI = Fewer dots = Less detail = Less sharp print.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2</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4581684" y="2048470"/>
            <a:ext cx="182880" cy="182880"/>
          </a:xfrm>
          <a:prstGeom prst="triangle">
            <a:avLst/>
          </a:prstGeom>
          <a:noFill/>
          <a:ln w="1270">
            <a:solidFill>
              <a:srgbClr val="3FCCF7"/>
            </a:solidFill>
            <a:prstDash val="solid"/>
          </a:ln>
        </p:spPr>
      </p:sp>
      <p:sp>
        <p:nvSpPr>
          <p:cNvPr id="7" name="Shape 5"/>
          <p:cNvSpPr/>
          <p:nvPr/>
        </p:nvSpPr>
        <p:spPr>
          <a:xfrm>
            <a:off x="5506458" y="2999936"/>
            <a:ext cx="182880" cy="182880"/>
          </a:xfrm>
          <a:prstGeom prst="cube">
            <a:avLst/>
          </a:prstGeom>
          <a:noFill/>
          <a:ln w="1270">
            <a:solidFill>
              <a:srgbClr val="E822BA"/>
            </a:solidFill>
            <a:prstDash val="solid"/>
          </a:ln>
        </p:spPr>
      </p:sp>
      <p:sp>
        <p:nvSpPr>
          <p:cNvPr id="8" name="Shape 6"/>
          <p:cNvSpPr/>
          <p:nvPr/>
        </p:nvSpPr>
        <p:spPr>
          <a:xfrm>
            <a:off x="7231921" y="1529585"/>
            <a:ext cx="182880" cy="182880"/>
          </a:xfrm>
          <a:prstGeom prst="triangle">
            <a:avLst/>
          </a:prstGeom>
          <a:noFill/>
          <a:ln w="1270">
            <a:solidFill>
              <a:srgbClr val="AACE2F"/>
            </a:solidFill>
            <a:prstDash val="solid"/>
          </a:ln>
        </p:spPr>
      </p:sp>
      <p:sp>
        <p:nvSpPr>
          <p:cNvPr id="9" name="Shape 7"/>
          <p:cNvSpPr/>
          <p:nvPr/>
        </p:nvSpPr>
        <p:spPr>
          <a:xfrm>
            <a:off x="5142738" y="2841288"/>
            <a:ext cx="182880" cy="182880"/>
          </a:xfrm>
          <a:prstGeom prst="sun">
            <a:avLst/>
          </a:prstGeom>
          <a:noFill/>
          <a:ln w="1270">
            <a:solidFill>
              <a:srgbClr val="14B1BA"/>
            </a:solidFill>
            <a:prstDash val="solid"/>
          </a:ln>
        </p:spPr>
      </p:sp>
      <p:sp>
        <p:nvSpPr>
          <p:cNvPr id="10" name="Shape 8"/>
          <p:cNvSpPr/>
          <p:nvPr/>
        </p:nvSpPr>
        <p:spPr>
          <a:xfrm>
            <a:off x="4127481" y="3543758"/>
            <a:ext cx="182880" cy="182880"/>
          </a:xfrm>
          <a:prstGeom prst="rect">
            <a:avLst/>
          </a:prstGeom>
          <a:noFill/>
          <a:ln w="1270">
            <a:solidFill>
              <a:srgbClr val="009892"/>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What is Resolution?</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Resolution refers to the number of pixels in an image, usually expressed as width x height.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For example: 1920 x 1080 (Full HD) means the image is 1920 pixels wide and 1080 pixels high.</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More pixels = More detail = Larger file size.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Less pixels = Less detail = Smaller file size.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3</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1205526" y="46214"/>
            <a:ext cx="182880" cy="182880"/>
          </a:xfrm>
          <a:prstGeom prst="triangle">
            <a:avLst/>
          </a:prstGeom>
          <a:noFill/>
          <a:ln w="1270">
            <a:solidFill>
              <a:srgbClr val="94608A"/>
            </a:solidFill>
            <a:prstDash val="solid"/>
          </a:ln>
        </p:spPr>
      </p:sp>
      <p:sp>
        <p:nvSpPr>
          <p:cNvPr id="7" name="Shape 5"/>
          <p:cNvSpPr/>
          <p:nvPr/>
        </p:nvSpPr>
        <p:spPr>
          <a:xfrm>
            <a:off x="3552031" y="4177049"/>
            <a:ext cx="182880" cy="182880"/>
          </a:xfrm>
          <a:prstGeom prst="sun">
            <a:avLst/>
          </a:prstGeom>
          <a:noFill/>
          <a:ln w="1270">
            <a:solidFill>
              <a:srgbClr val="8A0F49"/>
            </a:solidFill>
            <a:prstDash val="solid"/>
          </a:ln>
        </p:spPr>
      </p:sp>
      <p:sp>
        <p:nvSpPr>
          <p:cNvPr id="8" name="Shape 6"/>
          <p:cNvSpPr/>
          <p:nvPr/>
        </p:nvSpPr>
        <p:spPr>
          <a:xfrm>
            <a:off x="8096410" y="1891351"/>
            <a:ext cx="182880" cy="182880"/>
          </a:xfrm>
          <a:prstGeom prst="triangle">
            <a:avLst/>
          </a:prstGeom>
          <a:noFill/>
          <a:ln w="1270">
            <a:solidFill>
              <a:srgbClr val="1E3872"/>
            </a:solidFill>
            <a:prstDash val="solid"/>
          </a:ln>
        </p:spPr>
      </p:sp>
      <p:sp>
        <p:nvSpPr>
          <p:cNvPr id="9" name="Shape 7"/>
          <p:cNvSpPr/>
          <p:nvPr/>
        </p:nvSpPr>
        <p:spPr>
          <a:xfrm>
            <a:off x="7796388" y="3581146"/>
            <a:ext cx="182880" cy="182880"/>
          </a:xfrm>
          <a:prstGeom prst="cube">
            <a:avLst/>
          </a:prstGeom>
          <a:noFill/>
          <a:ln w="1270">
            <a:solidFill>
              <a:srgbClr val="D04441"/>
            </a:solidFill>
            <a:prstDash val="solid"/>
          </a:ln>
        </p:spPr>
      </p:sp>
      <p:sp>
        <p:nvSpPr>
          <p:cNvPr id="10" name="Shape 8"/>
          <p:cNvSpPr/>
          <p:nvPr/>
        </p:nvSpPr>
        <p:spPr>
          <a:xfrm>
            <a:off x="6784932" y="274028"/>
            <a:ext cx="182880" cy="182880"/>
          </a:xfrm>
          <a:prstGeom prst="sun">
            <a:avLst/>
          </a:prstGeom>
          <a:noFill/>
          <a:ln w="1270">
            <a:solidFill>
              <a:srgbClr val="BC5F00"/>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DPI vs. Resolution: Key Differences</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Think of it this way: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Resolution: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The total number of building blocks (pixels) in your image.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DPI:</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How densely you pack those building blocks (pixels) when printing.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Resolution is about the digital image itself. DPI is about how that digital image translates to a physical print.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4</a:t>
            </a: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698553" y="4501224"/>
            <a:ext cx="182880" cy="182880"/>
          </a:xfrm>
          <a:prstGeom prst="sun">
            <a:avLst/>
          </a:prstGeom>
          <a:noFill/>
          <a:ln w="1270">
            <a:solidFill>
              <a:srgbClr val="E99B27"/>
            </a:solidFill>
            <a:prstDash val="solid"/>
          </a:ln>
        </p:spPr>
      </p:sp>
      <p:sp>
        <p:nvSpPr>
          <p:cNvPr id="7" name="Shape 5"/>
          <p:cNvSpPr/>
          <p:nvPr/>
        </p:nvSpPr>
        <p:spPr>
          <a:xfrm>
            <a:off x="6224357" y="2457766"/>
            <a:ext cx="182880" cy="182880"/>
          </a:xfrm>
          <a:prstGeom prst="rect">
            <a:avLst/>
          </a:prstGeom>
          <a:noFill/>
          <a:ln w="1270">
            <a:solidFill>
              <a:srgbClr val="2439BE"/>
            </a:solidFill>
            <a:prstDash val="solid"/>
          </a:ln>
        </p:spPr>
      </p:sp>
      <p:sp>
        <p:nvSpPr>
          <p:cNvPr id="8" name="Shape 6"/>
          <p:cNvSpPr/>
          <p:nvPr/>
        </p:nvSpPr>
        <p:spPr>
          <a:xfrm>
            <a:off x="3291165" y="3865293"/>
            <a:ext cx="182880" cy="182880"/>
          </a:xfrm>
          <a:prstGeom prst="triangle">
            <a:avLst/>
          </a:prstGeom>
          <a:noFill/>
          <a:ln w="1270">
            <a:solidFill>
              <a:srgbClr val="757A89"/>
            </a:solidFill>
            <a:prstDash val="solid"/>
          </a:ln>
        </p:spPr>
      </p:sp>
      <p:sp>
        <p:nvSpPr>
          <p:cNvPr id="9" name="Shape 7"/>
          <p:cNvSpPr/>
          <p:nvPr/>
        </p:nvSpPr>
        <p:spPr>
          <a:xfrm>
            <a:off x="5782746" y="3444931"/>
            <a:ext cx="182880" cy="182880"/>
          </a:xfrm>
          <a:prstGeom prst="sun">
            <a:avLst/>
          </a:prstGeom>
          <a:noFill/>
          <a:ln w="1270">
            <a:solidFill>
              <a:srgbClr val="301A34"/>
            </a:solidFill>
            <a:prstDash val="solid"/>
          </a:ln>
        </p:spPr>
      </p:sp>
      <p:sp>
        <p:nvSpPr>
          <p:cNvPr id="10" name="Shape 8"/>
          <p:cNvSpPr/>
          <p:nvPr/>
        </p:nvSpPr>
        <p:spPr>
          <a:xfrm>
            <a:off x="4081331" y="4029774"/>
            <a:ext cx="182880" cy="182880"/>
          </a:xfrm>
          <a:prstGeom prst="rect">
            <a:avLst/>
          </a:prstGeom>
          <a:noFill/>
          <a:ln w="1270">
            <a:solidFill>
              <a:srgbClr val="1A149A"/>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How DPI and Resolution Affect Image Quality</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Low Resolution + High DPI:</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Image might print small and sharp, but if you try to enlarge it, it will become blurry and pixelated.</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High Resolution + Low DPI:</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Image might print large, but the quality will be poor and blurry due to lack of dots per inch.</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High Resolution + High DPI:</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Ideal! Image will print large and retain its sharpness and detail.</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5</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5874414" y="4065788"/>
            <a:ext cx="182880" cy="182880"/>
          </a:xfrm>
          <a:prstGeom prst="rect">
            <a:avLst/>
          </a:prstGeom>
          <a:noFill/>
          <a:ln w="1270">
            <a:solidFill>
              <a:srgbClr val="50912B"/>
            </a:solidFill>
            <a:prstDash val="solid"/>
          </a:ln>
        </p:spPr>
      </p:sp>
      <p:sp>
        <p:nvSpPr>
          <p:cNvPr id="7" name="Shape 5"/>
          <p:cNvSpPr/>
          <p:nvPr/>
        </p:nvSpPr>
        <p:spPr>
          <a:xfrm>
            <a:off x="5830224" y="2430215"/>
            <a:ext cx="182880" cy="182880"/>
          </a:xfrm>
          <a:prstGeom prst="sun">
            <a:avLst/>
          </a:prstGeom>
          <a:noFill/>
          <a:ln w="1270">
            <a:solidFill>
              <a:srgbClr val="D07FDB"/>
            </a:solidFill>
            <a:prstDash val="solid"/>
          </a:ln>
        </p:spPr>
      </p:sp>
      <p:sp>
        <p:nvSpPr>
          <p:cNvPr id="8" name="Shape 6"/>
          <p:cNvSpPr/>
          <p:nvPr/>
        </p:nvSpPr>
        <p:spPr>
          <a:xfrm>
            <a:off x="4379170" y="1146451"/>
            <a:ext cx="182880" cy="182880"/>
          </a:xfrm>
          <a:prstGeom prst="rect">
            <a:avLst/>
          </a:prstGeom>
          <a:noFill/>
          <a:ln w="1270">
            <a:solidFill>
              <a:srgbClr val="80FBBC"/>
            </a:solidFill>
            <a:prstDash val="solid"/>
          </a:ln>
        </p:spPr>
      </p:sp>
      <p:sp>
        <p:nvSpPr>
          <p:cNvPr id="9" name="Shape 7"/>
          <p:cNvSpPr/>
          <p:nvPr/>
        </p:nvSpPr>
        <p:spPr>
          <a:xfrm>
            <a:off x="4544671" y="2568108"/>
            <a:ext cx="182880" cy="182880"/>
          </a:xfrm>
          <a:prstGeom prst="rect">
            <a:avLst/>
          </a:prstGeom>
          <a:noFill/>
          <a:ln w="1270">
            <a:solidFill>
              <a:srgbClr val="8C921C"/>
            </a:solidFill>
            <a:prstDash val="solid"/>
          </a:ln>
        </p:spPr>
      </p:sp>
      <p:sp>
        <p:nvSpPr>
          <p:cNvPr id="10" name="Shape 8"/>
          <p:cNvSpPr/>
          <p:nvPr/>
        </p:nvSpPr>
        <p:spPr>
          <a:xfrm>
            <a:off x="5754030" y="2781046"/>
            <a:ext cx="182880" cy="182880"/>
          </a:xfrm>
          <a:prstGeom prst="sun">
            <a:avLst/>
          </a:prstGeom>
          <a:noFill/>
          <a:ln w="1270">
            <a:solidFill>
              <a:srgbClr val="829A52"/>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DPI for Print vs. Screen</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Print: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Generally, 300 DPI is considered the standard for high-quality prints (magazines, brochures, etc.).  150 DPI can be acceptable for larger prints viewed from a distance (posters).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Screen: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Screen resolution determines how an image appears. Monitors typically display images at around 72 or 96 DPI.  Increasing DPI beyond this won't make the image look sharper on screen, it will only increase the file size.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6</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6374738" y="4510330"/>
            <a:ext cx="182880" cy="182880"/>
          </a:xfrm>
          <a:prstGeom prst="triangle">
            <a:avLst/>
          </a:prstGeom>
          <a:noFill/>
          <a:ln w="1270">
            <a:solidFill>
              <a:srgbClr val="9B7352"/>
            </a:solidFill>
            <a:prstDash val="solid"/>
          </a:ln>
        </p:spPr>
      </p:sp>
      <p:sp>
        <p:nvSpPr>
          <p:cNvPr id="7" name="Shape 5"/>
          <p:cNvSpPr/>
          <p:nvPr/>
        </p:nvSpPr>
        <p:spPr>
          <a:xfrm>
            <a:off x="4664050" y="2047247"/>
            <a:ext cx="182880" cy="182880"/>
          </a:xfrm>
          <a:prstGeom prst="rect">
            <a:avLst/>
          </a:prstGeom>
          <a:noFill/>
          <a:ln w="1270">
            <a:solidFill>
              <a:srgbClr val="14BC3B"/>
            </a:solidFill>
            <a:prstDash val="solid"/>
          </a:ln>
        </p:spPr>
      </p:sp>
      <p:sp>
        <p:nvSpPr>
          <p:cNvPr id="8" name="Shape 6"/>
          <p:cNvSpPr/>
          <p:nvPr/>
        </p:nvSpPr>
        <p:spPr>
          <a:xfrm>
            <a:off x="3899272" y="1937535"/>
            <a:ext cx="182880" cy="182880"/>
          </a:xfrm>
          <a:prstGeom prst="rect">
            <a:avLst/>
          </a:prstGeom>
          <a:noFill/>
          <a:ln w="1270">
            <a:solidFill>
              <a:srgbClr val="DB2C1C"/>
            </a:solidFill>
            <a:prstDash val="solid"/>
          </a:ln>
        </p:spPr>
      </p:sp>
      <p:sp>
        <p:nvSpPr>
          <p:cNvPr id="9" name="Shape 7"/>
          <p:cNvSpPr/>
          <p:nvPr/>
        </p:nvSpPr>
        <p:spPr>
          <a:xfrm>
            <a:off x="5764038" y="480691"/>
            <a:ext cx="182880" cy="182880"/>
          </a:xfrm>
          <a:prstGeom prst="sun">
            <a:avLst/>
          </a:prstGeom>
          <a:noFill/>
          <a:ln w="1270">
            <a:solidFill>
              <a:srgbClr val="28673C"/>
            </a:solidFill>
            <a:prstDash val="solid"/>
          </a:ln>
        </p:spPr>
      </p:sp>
      <p:sp>
        <p:nvSpPr>
          <p:cNvPr id="10" name="Shape 8"/>
          <p:cNvSpPr/>
          <p:nvPr/>
        </p:nvSpPr>
        <p:spPr>
          <a:xfrm>
            <a:off x="1400925" y="3083283"/>
            <a:ext cx="182880" cy="182880"/>
          </a:xfrm>
          <a:prstGeom prst="triangle">
            <a:avLst/>
          </a:prstGeom>
          <a:noFill/>
          <a:ln w="1270">
            <a:solidFill>
              <a:srgbClr val="99D72B"/>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DPI and Pixel Dimensions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DPI directly impacts the printed size of an image based on its pixel dimensions.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An image that is 3000 pixels wide printed at 300 DPI will be 10 inches wide (3000 pixels / 300 DPI = 10 inches).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The same image printed at 150 DPI will be 20 inches wide (3000 pixels / 150 DPI = 20 inches), but with potentially lower quality.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7</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2252216" y="2695225"/>
            <a:ext cx="182880" cy="182880"/>
          </a:xfrm>
          <a:prstGeom prst="rect">
            <a:avLst/>
          </a:prstGeom>
          <a:noFill/>
          <a:ln w="1270">
            <a:solidFill>
              <a:srgbClr val="F1650F"/>
            </a:solidFill>
            <a:prstDash val="solid"/>
          </a:ln>
        </p:spPr>
      </p:sp>
      <p:sp>
        <p:nvSpPr>
          <p:cNvPr id="7" name="Shape 5"/>
          <p:cNvSpPr/>
          <p:nvPr/>
        </p:nvSpPr>
        <p:spPr>
          <a:xfrm>
            <a:off x="662608" y="2774400"/>
            <a:ext cx="182880" cy="182880"/>
          </a:xfrm>
          <a:prstGeom prst="triangle">
            <a:avLst/>
          </a:prstGeom>
          <a:noFill/>
          <a:ln w="1270">
            <a:solidFill>
              <a:srgbClr val="975ADD"/>
            </a:solidFill>
            <a:prstDash val="solid"/>
          </a:ln>
        </p:spPr>
      </p:sp>
      <p:sp>
        <p:nvSpPr>
          <p:cNvPr id="8" name="Shape 6"/>
          <p:cNvSpPr/>
          <p:nvPr/>
        </p:nvSpPr>
        <p:spPr>
          <a:xfrm>
            <a:off x="3605680" y="4414700"/>
            <a:ext cx="182880" cy="182880"/>
          </a:xfrm>
          <a:prstGeom prst="cube">
            <a:avLst/>
          </a:prstGeom>
          <a:noFill/>
          <a:ln w="1270">
            <a:solidFill>
              <a:srgbClr val="72BAB3"/>
            </a:solidFill>
            <a:prstDash val="solid"/>
          </a:ln>
        </p:spPr>
      </p:sp>
      <p:sp>
        <p:nvSpPr>
          <p:cNvPr id="9" name="Shape 7"/>
          <p:cNvSpPr/>
          <p:nvPr/>
        </p:nvSpPr>
        <p:spPr>
          <a:xfrm>
            <a:off x="1479383" y="788069"/>
            <a:ext cx="182880" cy="182880"/>
          </a:xfrm>
          <a:prstGeom prst="rect">
            <a:avLst/>
          </a:prstGeom>
          <a:noFill/>
          <a:ln w="1270">
            <a:solidFill>
              <a:srgbClr val="278440"/>
            </a:solidFill>
            <a:prstDash val="solid"/>
          </a:ln>
        </p:spPr>
      </p:sp>
      <p:sp>
        <p:nvSpPr>
          <p:cNvPr id="10" name="Shape 8"/>
          <p:cNvSpPr/>
          <p:nvPr/>
        </p:nvSpPr>
        <p:spPr>
          <a:xfrm>
            <a:off x="2019516" y="551937"/>
            <a:ext cx="182880" cy="182880"/>
          </a:xfrm>
          <a:prstGeom prst="sun">
            <a:avLst/>
          </a:prstGeom>
          <a:noFill/>
          <a:ln w="1270">
            <a:solidFill>
              <a:srgbClr val="068CBA"/>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Changing DPI: Software Tools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You can change DPI using image editing software like: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Adobe Photoshop:</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Image &gt; Image Size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GIMP (Free):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Image &gt; Scale Image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Online DPI Converters: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Many free online tools are available.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Important: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Changing DPI </a:t>
            </a:r>
            <a:pPr algn="l" indent="0" marL="0">
              <a:lnSpc>
                <a:spcPts val="2000"/>
              </a:lnSpc>
              <a:buNone/>
            </a:pPr>
            <a:r>
              <a:rPr lang="en-US" sz="1400" i="1" dirty="0">
                <a:solidFill>
                  <a:srgbClr val="FFFFFF"/>
                </a:solidFill>
                <a:latin typeface="Poppins" pitchFamily="34" charset="0"/>
                <a:ea typeface="Poppins" pitchFamily="34" charset="-122"/>
                <a:cs typeface="Poppins" pitchFamily="34" charset="-120"/>
              </a:rPr>
              <a:t>after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an image is created doesn't add information. It simply changes the size at which it will be printed. If you increase DPI, the software may have to 'invent' pixels leading to loss of quality.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8</a:t>
            </a: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6365355" y="2380761"/>
            <a:ext cx="182880" cy="182880"/>
          </a:xfrm>
          <a:prstGeom prst="rect">
            <a:avLst/>
          </a:prstGeom>
          <a:noFill/>
          <a:ln w="1270">
            <a:solidFill>
              <a:srgbClr val="4D0929"/>
            </a:solidFill>
            <a:prstDash val="solid"/>
          </a:ln>
        </p:spPr>
      </p:sp>
      <p:sp>
        <p:nvSpPr>
          <p:cNvPr id="7" name="Shape 5"/>
          <p:cNvSpPr/>
          <p:nvPr/>
        </p:nvSpPr>
        <p:spPr>
          <a:xfrm>
            <a:off x="3714086" y="4516205"/>
            <a:ext cx="182880" cy="182880"/>
          </a:xfrm>
          <a:prstGeom prst="rect">
            <a:avLst/>
          </a:prstGeom>
          <a:noFill/>
          <a:ln w="1270">
            <a:solidFill>
              <a:srgbClr val="72E2BF"/>
            </a:solidFill>
            <a:prstDash val="solid"/>
          </a:ln>
        </p:spPr>
      </p:sp>
      <p:sp>
        <p:nvSpPr>
          <p:cNvPr id="8" name="Shape 6"/>
          <p:cNvSpPr/>
          <p:nvPr/>
        </p:nvSpPr>
        <p:spPr>
          <a:xfrm>
            <a:off x="2695410" y="1913702"/>
            <a:ext cx="182880" cy="182880"/>
          </a:xfrm>
          <a:prstGeom prst="cube">
            <a:avLst/>
          </a:prstGeom>
          <a:noFill/>
          <a:ln w="1270">
            <a:solidFill>
              <a:srgbClr val="94E408"/>
            </a:solidFill>
            <a:prstDash val="solid"/>
          </a:ln>
        </p:spPr>
      </p:sp>
      <p:sp>
        <p:nvSpPr>
          <p:cNvPr id="9" name="Shape 7"/>
          <p:cNvSpPr/>
          <p:nvPr/>
        </p:nvSpPr>
        <p:spPr>
          <a:xfrm>
            <a:off x="1844938" y="999987"/>
            <a:ext cx="182880" cy="182880"/>
          </a:xfrm>
          <a:prstGeom prst="triangle">
            <a:avLst/>
          </a:prstGeom>
          <a:noFill/>
          <a:ln w="1270">
            <a:solidFill>
              <a:srgbClr val="2ECD48"/>
            </a:solidFill>
            <a:prstDash val="solid"/>
          </a:ln>
        </p:spPr>
      </p:sp>
      <p:sp>
        <p:nvSpPr>
          <p:cNvPr id="10" name="Shape 8"/>
          <p:cNvSpPr/>
          <p:nvPr/>
        </p:nvSpPr>
        <p:spPr>
          <a:xfrm>
            <a:off x="1596200" y="4051183"/>
            <a:ext cx="182880" cy="182880"/>
          </a:xfrm>
          <a:prstGeom prst="rect">
            <a:avLst/>
          </a:prstGeom>
          <a:noFill/>
          <a:ln w="1270">
            <a:solidFill>
              <a:srgbClr val="CC3A01"/>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Resampling: A Word of Caution</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i="1" dirty="0">
                <a:solidFill>
                  <a:srgbClr val="FFFFFF"/>
                </a:solidFill>
                <a:latin typeface="Poppins" pitchFamily="34" charset="0"/>
                <a:ea typeface="Poppins" pitchFamily="34" charset="-122"/>
                <a:cs typeface="Poppins" pitchFamily="34" charset="-120"/>
              </a:rPr>
              <a:t>Resampling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refers to adding or removing pixels when changing resolution. Avoid drastically increasing resolution (upscaling) through resampling, as it can lead to blurry or artificial-looking results.  Downsampling (reducing resolution) is generally safer.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9</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2025-02-24T09:26:19Z</dcterms:created>
  <dcterms:modified xsi:type="dcterms:W3CDTF">2025-02-24T09:26:19Z</dcterms:modified>
</cp:coreProperties>
</file>