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80986" y="3822413"/>
            <a:ext cx="182880" cy="182880"/>
          </a:xfrm>
          <a:prstGeom prst="cube">
            <a:avLst/>
          </a:prstGeom>
          <a:noFill/>
          <a:ln w="1270">
            <a:solidFill>
              <a:srgbClr val="ED0D9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36992" y="800841"/>
            <a:ext cx="182880" cy="182880"/>
          </a:xfrm>
          <a:prstGeom prst="rect">
            <a:avLst/>
          </a:prstGeom>
          <a:noFill/>
          <a:ln w="1270">
            <a:solidFill>
              <a:srgbClr val="83943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239" y="1079927"/>
            <a:ext cx="182880" cy="182880"/>
          </a:xfrm>
          <a:prstGeom prst="sun">
            <a:avLst/>
          </a:prstGeom>
          <a:noFill/>
          <a:ln w="1270">
            <a:solidFill>
              <a:srgbClr val="DE450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96144" y="3399599"/>
            <a:ext cx="182880" cy="182880"/>
          </a:xfrm>
          <a:prstGeom prst="triangle">
            <a:avLst/>
          </a:prstGeom>
          <a:noFill/>
          <a:ln w="1270">
            <a:solidFill>
              <a:srgbClr val="C80DD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32935" y="992169"/>
            <a:ext cx="182880" cy="182880"/>
          </a:xfrm>
          <a:prstGeom prst="cube">
            <a:avLst/>
          </a:prstGeom>
          <a:noFill/>
          <a:ln w="1270">
            <a:solidFill>
              <a:srgbClr val="0A3D7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File Formats: JPG, PNG, SVG, EPS, PDF, AI, PSD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basics of common image and document file formats. We'll explore: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 vs. Vector Graphics: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fundamental difference.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JPG (JPEG):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Lossy image compression.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Lossless image compression.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SVG: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Scalable Vector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Encapsulated PostScript.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PDF: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Portable Document Format.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Adobe Illustrator Artwork.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PSD: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Adobe Photoshop Document.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... and when to use each one!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95578" y="1451905"/>
            <a:ext cx="182880" cy="182880"/>
          </a:xfrm>
          <a:prstGeom prst="sun">
            <a:avLst/>
          </a:prstGeom>
          <a:noFill/>
          <a:ln w="1270">
            <a:solidFill>
              <a:srgbClr val="9D383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241919" y="800366"/>
            <a:ext cx="182880" cy="182880"/>
          </a:xfrm>
          <a:prstGeom prst="sun">
            <a:avLst/>
          </a:prstGeom>
          <a:noFill/>
          <a:ln w="1270">
            <a:solidFill>
              <a:srgbClr val="C42EC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290609" y="1998238"/>
            <a:ext cx="182880" cy="182880"/>
          </a:xfrm>
          <a:prstGeom prst="rect">
            <a:avLst/>
          </a:prstGeom>
          <a:noFill/>
          <a:ln w="1270">
            <a:solidFill>
              <a:srgbClr val="B46A3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221385" y="3511155"/>
            <a:ext cx="182880" cy="182880"/>
          </a:xfrm>
          <a:prstGeom prst="sun">
            <a:avLst/>
          </a:prstGeom>
          <a:noFill/>
          <a:ln w="1270">
            <a:solidFill>
              <a:srgbClr val="739FB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31409" y="3689505"/>
            <a:ext cx="182880" cy="182880"/>
          </a:xfrm>
          <a:prstGeom prst="cube">
            <a:avLst/>
          </a:prstGeom>
          <a:noFill/>
          <a:ln w="1270">
            <a:solidFill>
              <a:srgbClr val="347F2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Format: Quick Guide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Photographs: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JPG (for small file size) or PNG (for best quality).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Logos &amp; Icons: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SVG (for web), PNG (for transparency), AI (for editing).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Illustrations: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SVG (for web), AI (for editing), PNG (if raster).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PDF.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 Printing: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PDF or EPS (check with your printer).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 Editing: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PSD (Photoshop), AI (Illustrator).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70007" y="3355203"/>
            <a:ext cx="182880" cy="182880"/>
          </a:xfrm>
          <a:prstGeom prst="sun">
            <a:avLst/>
          </a:prstGeom>
          <a:noFill/>
          <a:ln w="1270">
            <a:solidFill>
              <a:srgbClr val="3BD6D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000345" y="3562973"/>
            <a:ext cx="182880" cy="182880"/>
          </a:xfrm>
          <a:prstGeom prst="cube">
            <a:avLst/>
          </a:prstGeom>
          <a:noFill/>
          <a:ln w="1270">
            <a:solidFill>
              <a:srgbClr val="CECA4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4435" y="3397976"/>
            <a:ext cx="182880" cy="182880"/>
          </a:xfrm>
          <a:prstGeom prst="sun">
            <a:avLst/>
          </a:prstGeom>
          <a:noFill/>
          <a:ln w="1270">
            <a:solidFill>
              <a:srgbClr val="F147B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239626" y="3259981"/>
            <a:ext cx="182880" cy="182880"/>
          </a:xfrm>
          <a:prstGeom prst="triangle">
            <a:avLst/>
          </a:prstGeom>
          <a:noFill/>
          <a:ln w="1270">
            <a:solidFill>
              <a:srgbClr val="45A8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97658" y="2330068"/>
            <a:ext cx="182880" cy="182880"/>
          </a:xfrm>
          <a:prstGeom prst="rect">
            <a:avLst/>
          </a:prstGeom>
          <a:noFill/>
          <a:ln w="1270">
            <a:solidFill>
              <a:srgbClr val="03BC8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Transparency Considerations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Need Transparency?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PNG or SVG.  JPG does NOT support transparency.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PNG allows you to have transparent areas in your image, showing what's behind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SVG handles transparency natively as part of its vector definition.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44484" y="1522085"/>
            <a:ext cx="182880" cy="182880"/>
          </a:xfrm>
          <a:prstGeom prst="cube">
            <a:avLst/>
          </a:prstGeom>
          <a:noFill/>
          <a:ln w="1270">
            <a:solidFill>
              <a:srgbClr val="15A1F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81541" y="3883861"/>
            <a:ext cx="182880" cy="182880"/>
          </a:xfrm>
          <a:prstGeom prst="triangle">
            <a:avLst/>
          </a:prstGeom>
          <a:noFill/>
          <a:ln w="1270">
            <a:solidFill>
              <a:srgbClr val="A79A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370809" y="247136"/>
            <a:ext cx="182880" cy="182880"/>
          </a:xfrm>
          <a:prstGeom prst="cube">
            <a:avLst/>
          </a:prstGeom>
          <a:noFill/>
          <a:ln w="1270">
            <a:solidFill>
              <a:srgbClr val="16D50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35207" y="1512091"/>
            <a:ext cx="182880" cy="182880"/>
          </a:xfrm>
          <a:prstGeom prst="cube">
            <a:avLst/>
          </a:prstGeom>
          <a:noFill/>
          <a:ln w="1270">
            <a:solidFill>
              <a:srgbClr val="6D2A9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39521" y="4549987"/>
            <a:ext cx="182880" cy="182880"/>
          </a:xfrm>
          <a:prstGeom prst="sun">
            <a:avLst/>
          </a:prstGeom>
          <a:noFill/>
          <a:ln w="1270">
            <a:solidFill>
              <a:srgbClr val="36500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Size vs. Quality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JPG prioritizes small file size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 the expense of some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PNG prioritizes image quality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resulting in larger file sizes.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SVG offers excellent quality at potentially smaller file sizes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simpler vector graphics, but can be larger for very complex illustrations.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89699" y="464622"/>
            <a:ext cx="182880" cy="182880"/>
          </a:xfrm>
          <a:prstGeom prst="triangle">
            <a:avLst/>
          </a:prstGeom>
          <a:noFill/>
          <a:ln w="1270">
            <a:solidFill>
              <a:srgbClr val="E991E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92578" y="64114"/>
            <a:ext cx="182880" cy="182880"/>
          </a:xfrm>
          <a:prstGeom prst="cube">
            <a:avLst/>
          </a:prstGeom>
          <a:noFill/>
          <a:ln w="1270">
            <a:solidFill>
              <a:srgbClr val="2C701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10325" y="258436"/>
            <a:ext cx="182880" cy="182880"/>
          </a:xfrm>
          <a:prstGeom prst="rect">
            <a:avLst/>
          </a:prstGeom>
          <a:noFill/>
          <a:ln w="1270">
            <a:solidFill>
              <a:srgbClr val="4282A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72990" y="2665955"/>
            <a:ext cx="182880" cy="182880"/>
          </a:xfrm>
          <a:prstGeom prst="rect">
            <a:avLst/>
          </a:prstGeom>
          <a:noFill/>
          <a:ln w="1270">
            <a:solidFill>
              <a:srgbClr val="B798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40179" y="1338459"/>
            <a:ext cx="182880" cy="182880"/>
          </a:xfrm>
          <a:prstGeom prst="triangle">
            <a:avLst/>
          </a:prstGeom>
          <a:noFill/>
          <a:ln w="1270">
            <a:solidFill>
              <a:srgbClr val="521D2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Usage: Best Practices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JPG: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Good for photographs when loading speed is critical.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Best for logos, icons, and graphics with transparency or sharp lines.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SVG: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Ideal for logos, icons, and illustrations that need to be scalable and responsive.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12289" y="2644253"/>
            <a:ext cx="182880" cy="182880"/>
          </a:xfrm>
          <a:prstGeom prst="triangle">
            <a:avLst/>
          </a:prstGeom>
          <a:noFill/>
          <a:ln w="1270">
            <a:solidFill>
              <a:srgbClr val="27A32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37389" y="2565350"/>
            <a:ext cx="182880" cy="182880"/>
          </a:xfrm>
          <a:prstGeom prst="triangle">
            <a:avLst/>
          </a:prstGeom>
          <a:noFill/>
          <a:ln w="1270">
            <a:solidFill>
              <a:srgbClr val="2B6F8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715852" y="2602872"/>
            <a:ext cx="182880" cy="182880"/>
          </a:xfrm>
          <a:prstGeom prst="sun">
            <a:avLst/>
          </a:prstGeom>
          <a:noFill/>
          <a:ln w="1270">
            <a:solidFill>
              <a:srgbClr val="20F2B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70937" y="356880"/>
            <a:ext cx="182880" cy="182880"/>
          </a:xfrm>
          <a:prstGeom prst="sun">
            <a:avLst/>
          </a:prstGeom>
          <a:noFill/>
          <a:ln w="1270">
            <a:solidFill>
              <a:srgbClr val="0BD26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86425" y="4112031"/>
            <a:ext cx="182880" cy="182880"/>
          </a:xfrm>
          <a:prstGeom prst="rect">
            <a:avLst/>
          </a:prstGeom>
          <a:noFill/>
          <a:ln w="1270">
            <a:solidFill>
              <a:srgbClr val="F51FC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Print Usage: Best Practices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PDF: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standard for sending documents to print shops. Ensures consistent appearance.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Still used in some professional print workflows, especially for vector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High-Resolution JPG/PNG: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be used for photos, but ensure the resolution is high enough for the print size.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170237" y="947556"/>
            <a:ext cx="182880" cy="182880"/>
          </a:xfrm>
          <a:prstGeom prst="triangle">
            <a:avLst/>
          </a:prstGeom>
          <a:noFill/>
          <a:ln w="1270">
            <a:solidFill>
              <a:srgbClr val="C7DB4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6577" y="3049653"/>
            <a:ext cx="182880" cy="182880"/>
          </a:xfrm>
          <a:prstGeom prst="triangle">
            <a:avLst/>
          </a:prstGeom>
          <a:noFill/>
          <a:ln w="1270">
            <a:solidFill>
              <a:srgbClr val="9C8E0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58740" y="2203217"/>
            <a:ext cx="182880" cy="182880"/>
          </a:xfrm>
          <a:prstGeom prst="cube">
            <a:avLst/>
          </a:prstGeom>
          <a:noFill/>
          <a:ln w="1270">
            <a:solidFill>
              <a:srgbClr val="FE87A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12928" y="3827505"/>
            <a:ext cx="182880" cy="182880"/>
          </a:xfrm>
          <a:prstGeom prst="sun">
            <a:avLst/>
          </a:prstGeom>
          <a:noFill/>
          <a:ln w="1270">
            <a:solidFill>
              <a:srgbClr val="A184C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57464" y="3982751"/>
            <a:ext cx="182880" cy="182880"/>
          </a:xfrm>
          <a:prstGeom prst="sun">
            <a:avLst/>
          </a:prstGeom>
          <a:noFill/>
          <a:ln w="1270">
            <a:solidFill>
              <a:srgbClr val="070D1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Summary: Key Takeaways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 vs. Vector: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 fundamental difference.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JPG: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Lossy, small file size, good for photos.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Lossless, transparency, good for logos and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SVG: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Scalable vector graphics, ideal for web.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PDF: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Portable documents, universal format.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&amp; PSD: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 editing formats (require Adobe software).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75015" y="3233449"/>
            <a:ext cx="182880" cy="182880"/>
          </a:xfrm>
          <a:prstGeom prst="triangle">
            <a:avLst/>
          </a:prstGeom>
          <a:noFill/>
          <a:ln w="1270">
            <a:solidFill>
              <a:srgbClr val="D4C24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556892" y="4251528"/>
            <a:ext cx="182880" cy="182880"/>
          </a:xfrm>
          <a:prstGeom prst="cube">
            <a:avLst/>
          </a:prstGeom>
          <a:noFill/>
          <a:ln w="1270">
            <a:solidFill>
              <a:srgbClr val="61AB9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30878" y="1870488"/>
            <a:ext cx="182880" cy="182880"/>
          </a:xfrm>
          <a:prstGeom prst="cube">
            <a:avLst/>
          </a:prstGeom>
          <a:noFill/>
          <a:ln w="1270">
            <a:solidFill>
              <a:srgbClr val="C316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23600" y="3215155"/>
            <a:ext cx="182880" cy="182880"/>
          </a:xfrm>
          <a:prstGeom prst="triangle">
            <a:avLst/>
          </a:prstGeom>
          <a:noFill/>
          <a:ln w="1270">
            <a:solidFill>
              <a:srgbClr val="6875D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5117" y="2601763"/>
            <a:ext cx="182880" cy="182880"/>
          </a:xfrm>
          <a:prstGeom prst="triangle">
            <a:avLst/>
          </a:prstGeom>
          <a:noFill/>
          <a:ln w="1270">
            <a:solidFill>
              <a:srgbClr val="F4EBF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Note on Metadata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file formats support metadata. This is information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about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image or file, like the author, creation date, camera settings (for photos), copyright info, and keywords.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data is often embedded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within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file itself.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for organization, copyright protection, and searchability.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68016" y="1266135"/>
            <a:ext cx="182880" cy="182880"/>
          </a:xfrm>
          <a:prstGeom prst="sun">
            <a:avLst/>
          </a:prstGeom>
          <a:noFill/>
          <a:ln w="1270">
            <a:solidFill>
              <a:srgbClr val="6920A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46732" y="2054980"/>
            <a:ext cx="182880" cy="182880"/>
          </a:xfrm>
          <a:prstGeom prst="triangle">
            <a:avLst/>
          </a:prstGeom>
          <a:noFill/>
          <a:ln w="1270">
            <a:solidFill>
              <a:srgbClr val="60C8D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031637" y="2298868"/>
            <a:ext cx="182880" cy="182880"/>
          </a:xfrm>
          <a:prstGeom prst="cube">
            <a:avLst/>
          </a:prstGeom>
          <a:noFill/>
          <a:ln w="1270">
            <a:solidFill>
              <a:srgbClr val="9EF94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08054" y="4023580"/>
            <a:ext cx="182880" cy="182880"/>
          </a:xfrm>
          <a:prstGeom prst="triangle">
            <a:avLst/>
          </a:prstGeom>
          <a:noFill/>
          <a:ln w="1270">
            <a:solidFill>
              <a:srgbClr val="7A8DC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74579" y="3138797"/>
            <a:ext cx="182880" cy="182880"/>
          </a:xfrm>
          <a:prstGeom prst="rect">
            <a:avLst/>
          </a:prstGeom>
          <a:noFill/>
          <a:ln w="1270">
            <a:solidFill>
              <a:srgbClr val="2E583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Compression Techniques in Depth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Lossy Compression (JPG):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techniques like Discrete Cosine Transform (DCT) to remove less noticeable details. This reduces file size but permanently removes some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Lossless Compression (PNG, ZIP):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algorithms like Lempel-Ziv (LZ77) or Deflate to find patterns and redundancies in the data. It can then compress the file without losing any information.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69949" y="117301"/>
            <a:ext cx="182880" cy="182880"/>
          </a:xfrm>
          <a:prstGeom prst="sun">
            <a:avLst/>
          </a:prstGeom>
          <a:noFill/>
          <a:ln w="1270">
            <a:solidFill>
              <a:srgbClr val="2FDBC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79196" y="1204254"/>
            <a:ext cx="182880" cy="182880"/>
          </a:xfrm>
          <a:prstGeom prst="sun">
            <a:avLst/>
          </a:prstGeom>
          <a:noFill/>
          <a:ln w="1270">
            <a:solidFill>
              <a:srgbClr val="AD63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42368" y="451794"/>
            <a:ext cx="182880" cy="182880"/>
          </a:xfrm>
          <a:prstGeom prst="sun">
            <a:avLst/>
          </a:prstGeom>
          <a:noFill/>
          <a:ln w="1270">
            <a:solidFill>
              <a:srgbClr val="425E4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89989" y="808585"/>
            <a:ext cx="182880" cy="182880"/>
          </a:xfrm>
          <a:prstGeom prst="triangle">
            <a:avLst/>
          </a:prstGeom>
          <a:noFill/>
          <a:ln w="1270">
            <a:solidFill>
              <a:srgbClr val="3C401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03484" y="3153581"/>
            <a:ext cx="182880" cy="182880"/>
          </a:xfrm>
          <a:prstGeom prst="rect">
            <a:avLst/>
          </a:prstGeom>
          <a:noFill/>
          <a:ln w="1270">
            <a:solidFill>
              <a:srgbClr val="3B29E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the Basics: Advanced Concepts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Spaces: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 the difference between RGB (for screens) and CMYK (for printing) color spaces.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Resolution: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Pixels per inch (PPI) and Dots per inch (DPI) affect image sharpness when printed.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Video file formats use codecs to compress and decompress video and audio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09180" y="312081"/>
            <a:ext cx="182880" cy="182880"/>
          </a:xfrm>
          <a:prstGeom prst="cube">
            <a:avLst/>
          </a:prstGeom>
          <a:noFill/>
          <a:ln w="1270">
            <a:solidFill>
              <a:srgbClr val="754DA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48321" y="3575946"/>
            <a:ext cx="182880" cy="182880"/>
          </a:xfrm>
          <a:prstGeom prst="cube">
            <a:avLst/>
          </a:prstGeom>
          <a:noFill/>
          <a:ln w="1270">
            <a:solidFill>
              <a:srgbClr val="6B55F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53475" y="369216"/>
            <a:ext cx="182880" cy="182880"/>
          </a:xfrm>
          <a:prstGeom prst="cube">
            <a:avLst/>
          </a:prstGeom>
          <a:noFill/>
          <a:ln w="1270">
            <a:solidFill>
              <a:srgbClr val="D853A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742189" y="2532556"/>
            <a:ext cx="182880" cy="182880"/>
          </a:xfrm>
          <a:prstGeom prst="cube">
            <a:avLst/>
          </a:prstGeom>
          <a:noFill/>
          <a:ln w="1270">
            <a:solidFill>
              <a:srgbClr val="0FC78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80342" y="1499336"/>
            <a:ext cx="182880" cy="182880"/>
          </a:xfrm>
          <a:prstGeom prst="rect">
            <a:avLst/>
          </a:prstGeom>
          <a:noFill/>
          <a:ln w="1270">
            <a:solidFill>
              <a:srgbClr val="D456B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Format Evolution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formats are constantly evolving to keep up with technological advancements. New formats emerge to address limitations or offer new capabilities: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AVIF: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modern image format that offers better compression than JPG with similar image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Another modern image format developed by Google that supports both lossy and lossless compression, as well as animation.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2563" y="3569299"/>
            <a:ext cx="182880" cy="182880"/>
          </a:xfrm>
          <a:prstGeom prst="rect">
            <a:avLst/>
          </a:prstGeom>
          <a:noFill/>
          <a:ln w="1270">
            <a:solidFill>
              <a:srgbClr val="AF0D1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45169" y="2687691"/>
            <a:ext cx="182880" cy="182880"/>
          </a:xfrm>
          <a:prstGeom prst="triangle">
            <a:avLst/>
          </a:prstGeom>
          <a:noFill/>
          <a:ln w="1270">
            <a:solidFill>
              <a:srgbClr val="E01D1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43578" y="89785"/>
            <a:ext cx="182880" cy="182880"/>
          </a:xfrm>
          <a:prstGeom prst="triangle">
            <a:avLst/>
          </a:prstGeom>
          <a:noFill/>
          <a:ln w="1270">
            <a:solidFill>
              <a:srgbClr val="414A7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098491" y="1985822"/>
            <a:ext cx="182880" cy="182880"/>
          </a:xfrm>
          <a:prstGeom prst="triangle">
            <a:avLst/>
          </a:prstGeom>
          <a:noFill/>
          <a:ln w="1270">
            <a:solidFill>
              <a:srgbClr val="8443B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633030" y="3253610"/>
            <a:ext cx="182880" cy="182880"/>
          </a:xfrm>
          <a:prstGeom prst="triangle">
            <a:avLst/>
          </a:prstGeom>
          <a:noFill/>
          <a:ln w="1270">
            <a:solidFill>
              <a:srgbClr val="36AC5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Raster vs. Vector: The Key Difference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core difference is crucial: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 Graphics (JPG, PNG, PSD):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Made up of pixels (tiny squares of color). Like a mosaic. When you zoom in, you see the individual pixels. Resolution-dependent – quality degrades when enlarged.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 Graphics (SVG, EPS, AI):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Defined by mathematical equations, paths, and shapes.  Like drawing with geometric tools.  Scalable without loss of quality.  Resolution-independent.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64175" y="1226133"/>
            <a:ext cx="182880" cy="182880"/>
          </a:xfrm>
          <a:prstGeom prst="rect">
            <a:avLst/>
          </a:prstGeom>
          <a:noFill/>
          <a:ln w="1270">
            <a:solidFill>
              <a:srgbClr val="41EDE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00847" y="1296726"/>
            <a:ext cx="182880" cy="182880"/>
          </a:xfrm>
          <a:prstGeom prst="rect">
            <a:avLst/>
          </a:prstGeom>
          <a:noFill/>
          <a:ln w="1270">
            <a:solidFill>
              <a:srgbClr val="31244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456480" y="3188977"/>
            <a:ext cx="182880" cy="182880"/>
          </a:xfrm>
          <a:prstGeom prst="triangle">
            <a:avLst/>
          </a:prstGeom>
          <a:noFill/>
          <a:ln w="1270">
            <a:solidFill>
              <a:srgbClr val="2DF10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21568" y="4126800"/>
            <a:ext cx="182880" cy="182880"/>
          </a:xfrm>
          <a:prstGeom prst="sun">
            <a:avLst/>
          </a:prstGeom>
          <a:noFill/>
          <a:ln w="1270">
            <a:solidFill>
              <a:srgbClr val="6A968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24470" y="207348"/>
            <a:ext cx="182880" cy="182880"/>
          </a:xfrm>
          <a:prstGeom prst="cube">
            <a:avLst/>
          </a:prstGeom>
          <a:noFill/>
          <a:ln w="1270">
            <a:solidFill>
              <a:srgbClr val="01E23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Command-Line Tools for File Conversion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command-line tools can be used for batch converting between file formats, such as: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ImageMagick: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powerful image manipulation tool with extensive format support.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FFmpeg: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versatile multimedia framework that can convert between various audio and video formats.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tools are great for automating file conversion workflows.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48045" y="1758355"/>
            <a:ext cx="182880" cy="182880"/>
          </a:xfrm>
          <a:prstGeom prst="sun">
            <a:avLst/>
          </a:prstGeom>
          <a:noFill/>
          <a:ln w="1270">
            <a:solidFill>
              <a:srgbClr val="3B1DF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44445" y="2850715"/>
            <a:ext cx="182880" cy="182880"/>
          </a:xfrm>
          <a:prstGeom prst="rect">
            <a:avLst/>
          </a:prstGeom>
          <a:noFill/>
          <a:ln w="1270">
            <a:solidFill>
              <a:srgbClr val="206EC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75292" y="2122233"/>
            <a:ext cx="182880" cy="182880"/>
          </a:xfrm>
          <a:prstGeom prst="rect">
            <a:avLst/>
          </a:prstGeom>
          <a:noFill/>
          <a:ln w="1270">
            <a:solidFill>
              <a:srgbClr val="8F4EC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783850" y="3659295"/>
            <a:ext cx="182880" cy="182880"/>
          </a:xfrm>
          <a:prstGeom prst="sun">
            <a:avLst/>
          </a:prstGeom>
          <a:noFill/>
          <a:ln w="1270">
            <a:solidFill>
              <a:srgbClr val="E0697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563959" y="3408354"/>
            <a:ext cx="182880" cy="182880"/>
          </a:xfrm>
          <a:prstGeom prst="sun">
            <a:avLst/>
          </a:prstGeom>
          <a:noFill/>
          <a:ln w="1270">
            <a:solidFill>
              <a:srgbClr val="95CE7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Backups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Regardless of the file format you use, it's essential to have backups of your important files. Consider using a combination of local backups (e.g., external hard drive) and cloud backups (e.g., Google Drive, Dropbox) to ensure your data is safe.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22102" y="3947844"/>
            <a:ext cx="182880" cy="182880"/>
          </a:xfrm>
          <a:prstGeom prst="rect">
            <a:avLst/>
          </a:prstGeom>
          <a:noFill/>
          <a:ln w="1270">
            <a:solidFill>
              <a:srgbClr val="A86E9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06964" y="3632735"/>
            <a:ext cx="182880" cy="182880"/>
          </a:xfrm>
          <a:prstGeom prst="rect">
            <a:avLst/>
          </a:prstGeom>
          <a:noFill/>
          <a:ln w="1270">
            <a:solidFill>
              <a:srgbClr val="754F4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9051" y="1272817"/>
            <a:ext cx="182880" cy="182880"/>
          </a:xfrm>
          <a:prstGeom prst="triangle">
            <a:avLst/>
          </a:prstGeom>
          <a:noFill/>
          <a:ln w="1270">
            <a:solidFill>
              <a:srgbClr val="A2C97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26258" y="4277048"/>
            <a:ext cx="182880" cy="182880"/>
          </a:xfrm>
          <a:prstGeom prst="sun">
            <a:avLst/>
          </a:prstGeom>
          <a:noFill/>
          <a:ln w="1270">
            <a:solidFill>
              <a:srgbClr val="2C261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2861" y="2938470"/>
            <a:ext cx="182880" cy="182880"/>
          </a:xfrm>
          <a:prstGeom prst="cube">
            <a:avLst/>
          </a:prstGeom>
          <a:noFill/>
          <a:ln w="1270">
            <a:solidFill>
              <a:srgbClr val="1DDBD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tool for the job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is no one-size-fits-all answer!  The best file format is the one that meets your specific needs in terms of quality, file size, compatibility, and intended use.  Understanding the trade-offs is key to making informed decisions.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10765" y="3043550"/>
            <a:ext cx="182880" cy="182880"/>
          </a:xfrm>
          <a:prstGeom prst="cube">
            <a:avLst/>
          </a:prstGeom>
          <a:noFill/>
          <a:ln w="1270">
            <a:solidFill>
              <a:srgbClr val="83327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42593" y="3826970"/>
            <a:ext cx="182880" cy="182880"/>
          </a:xfrm>
          <a:prstGeom prst="rect">
            <a:avLst/>
          </a:prstGeom>
          <a:noFill/>
          <a:ln w="1270">
            <a:solidFill>
              <a:srgbClr val="4B036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47729" y="3616933"/>
            <a:ext cx="182880" cy="182880"/>
          </a:xfrm>
          <a:prstGeom prst="rect">
            <a:avLst/>
          </a:prstGeom>
          <a:noFill/>
          <a:ln w="1270">
            <a:solidFill>
              <a:srgbClr val="4FE7E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19252" y="4318935"/>
            <a:ext cx="182880" cy="182880"/>
          </a:xfrm>
          <a:prstGeom prst="rect">
            <a:avLst/>
          </a:prstGeom>
          <a:noFill/>
          <a:ln w="1270">
            <a:solidFill>
              <a:srgbClr val="669C9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21173" y="134842"/>
            <a:ext cx="182880" cy="182880"/>
          </a:xfrm>
          <a:prstGeom prst="triangle">
            <a:avLst/>
          </a:prstGeom>
          <a:noFill/>
          <a:ln w="1270">
            <a:solidFill>
              <a:srgbClr val="EAE2D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Questions &amp; Answers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 Now, let's address any questions you may have about file formats.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0256" y="2519618"/>
            <a:ext cx="182880" cy="182880"/>
          </a:xfrm>
          <a:prstGeom prst="cube">
            <a:avLst/>
          </a:prstGeom>
          <a:noFill/>
          <a:ln w="1270">
            <a:solidFill>
              <a:srgbClr val="E8155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81661" y="1667735"/>
            <a:ext cx="182880" cy="182880"/>
          </a:xfrm>
          <a:prstGeom prst="sun">
            <a:avLst/>
          </a:prstGeom>
          <a:noFill/>
          <a:ln w="1270">
            <a:solidFill>
              <a:srgbClr val="95CAC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28726" y="880475"/>
            <a:ext cx="182880" cy="182880"/>
          </a:xfrm>
          <a:prstGeom prst="rect">
            <a:avLst/>
          </a:prstGeom>
          <a:noFill/>
          <a:ln w="1270">
            <a:solidFill>
              <a:srgbClr val="699D1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02618" y="3889708"/>
            <a:ext cx="182880" cy="182880"/>
          </a:xfrm>
          <a:prstGeom prst="rect">
            <a:avLst/>
          </a:prstGeom>
          <a:noFill/>
          <a:ln w="1270">
            <a:solidFill>
              <a:srgbClr val="44F17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01696" y="3429642"/>
            <a:ext cx="182880" cy="182880"/>
          </a:xfrm>
          <a:prstGeom prst="sun">
            <a:avLst/>
          </a:prstGeom>
          <a:noFill/>
          <a:ln w="1270">
            <a:solidFill>
              <a:srgbClr val="A7F32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JPG (JPEG): Lossy Image Compression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widely used format for photographs and images with complex colors.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Lossy: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Reduces file size by discarding some image data.  More compression = smaller file = lower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Photographs, images where file size is important.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 ideal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Logos, text, graphics with sharp lines (lossy compression can cause artifacts).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98847" y="1458142"/>
            <a:ext cx="182880" cy="182880"/>
          </a:xfrm>
          <a:prstGeom prst="triangle">
            <a:avLst/>
          </a:prstGeom>
          <a:noFill/>
          <a:ln w="1270">
            <a:solidFill>
              <a:srgbClr val="0AA25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91060" y="1407849"/>
            <a:ext cx="182880" cy="182880"/>
          </a:xfrm>
          <a:prstGeom prst="triangle">
            <a:avLst/>
          </a:prstGeom>
          <a:noFill/>
          <a:ln w="1270">
            <a:solidFill>
              <a:srgbClr val="F6BDA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94314" y="2974728"/>
            <a:ext cx="182880" cy="182880"/>
          </a:xfrm>
          <a:prstGeom prst="cube">
            <a:avLst/>
          </a:prstGeom>
          <a:noFill/>
          <a:ln w="1270">
            <a:solidFill>
              <a:srgbClr val="83F0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98297" y="1965692"/>
            <a:ext cx="182880" cy="182880"/>
          </a:xfrm>
          <a:prstGeom prst="cube">
            <a:avLst/>
          </a:prstGeom>
          <a:noFill/>
          <a:ln w="1270">
            <a:solidFill>
              <a:srgbClr val="39720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73708" y="2221719"/>
            <a:ext cx="182880" cy="182880"/>
          </a:xfrm>
          <a:prstGeom prst="sun">
            <a:avLst/>
          </a:prstGeom>
          <a:noFill/>
          <a:ln w="1270">
            <a:solidFill>
              <a:srgbClr val="2511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PNG: Lossless Image Compression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versatile format for images, supports transparency.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Lossless: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Compresses files without losing any image data.  Larger file size than JPG for photos.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Logos, graphics with text, images with transparency, images where quality is paramount.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**Two main types: PNG-8 (limited colors) and PNG-24 (full color support).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165" y="4098128"/>
            <a:ext cx="182880" cy="182880"/>
          </a:xfrm>
          <a:prstGeom prst="cube">
            <a:avLst/>
          </a:prstGeom>
          <a:noFill/>
          <a:ln w="1270">
            <a:solidFill>
              <a:srgbClr val="F2FBD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50033" y="880298"/>
            <a:ext cx="182880" cy="182880"/>
          </a:xfrm>
          <a:prstGeom prst="sun">
            <a:avLst/>
          </a:prstGeom>
          <a:noFill/>
          <a:ln w="1270">
            <a:solidFill>
              <a:srgbClr val="ADB30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45061" y="2852494"/>
            <a:ext cx="182880" cy="182880"/>
          </a:xfrm>
          <a:prstGeom prst="cube">
            <a:avLst/>
          </a:prstGeom>
          <a:noFill/>
          <a:ln w="1270">
            <a:solidFill>
              <a:srgbClr val="D8268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06244" y="2848525"/>
            <a:ext cx="182880" cy="182880"/>
          </a:xfrm>
          <a:prstGeom prst="triangle">
            <a:avLst/>
          </a:prstGeom>
          <a:noFill/>
          <a:ln w="1270">
            <a:solidFill>
              <a:srgbClr val="D6BE8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9242" y="4060087"/>
            <a:ext cx="182880" cy="182880"/>
          </a:xfrm>
          <a:prstGeom prst="cube">
            <a:avLst/>
          </a:prstGeom>
          <a:noFill/>
          <a:ln w="1270">
            <a:solidFill>
              <a:srgbClr val="0BEE7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SVG: Scalable Vector Graphics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vector-based format for web graphics.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be scaled up or down without any loss of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Code-based: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Defined using XML, so it can be animated and interacted with using CSS and JavaScript.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Logos, icons, illustrations on websites, responsive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51320" y="800906"/>
            <a:ext cx="182880" cy="182880"/>
          </a:xfrm>
          <a:prstGeom prst="sun">
            <a:avLst/>
          </a:prstGeom>
          <a:noFill/>
          <a:ln w="1270">
            <a:solidFill>
              <a:srgbClr val="9F139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707254" y="2141068"/>
            <a:ext cx="182880" cy="182880"/>
          </a:xfrm>
          <a:prstGeom prst="rect">
            <a:avLst/>
          </a:prstGeom>
          <a:noFill/>
          <a:ln w="1270">
            <a:solidFill>
              <a:srgbClr val="2FC42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40748" y="4334737"/>
            <a:ext cx="182880" cy="182880"/>
          </a:xfrm>
          <a:prstGeom prst="cube">
            <a:avLst/>
          </a:prstGeom>
          <a:noFill/>
          <a:ln w="1270">
            <a:solidFill>
              <a:srgbClr val="7B764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91383" y="822520"/>
            <a:ext cx="182880" cy="182880"/>
          </a:xfrm>
          <a:prstGeom prst="triangle">
            <a:avLst/>
          </a:prstGeom>
          <a:noFill/>
          <a:ln w="1270">
            <a:solidFill>
              <a:srgbClr val="274F6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78275" y="611579"/>
            <a:ext cx="182880" cy="182880"/>
          </a:xfrm>
          <a:prstGeom prst="triangle">
            <a:avLst/>
          </a:prstGeom>
          <a:noFill/>
          <a:ln w="1270">
            <a:solidFill>
              <a:srgbClr val="4217F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EPS: Encapsulated PostScript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 older vector format, often used for printing.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Versatile: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contain both vector and raster data.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Less common now: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Largely superseded by PDF for many print workflows.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Legacy print workflows, vector graphics for professional printing.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59494" y="1670981"/>
            <a:ext cx="182880" cy="182880"/>
          </a:xfrm>
          <a:prstGeom prst="sun">
            <a:avLst/>
          </a:prstGeom>
          <a:noFill/>
          <a:ln w="1270">
            <a:solidFill>
              <a:srgbClr val="28E75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35320" y="69006"/>
            <a:ext cx="182880" cy="182880"/>
          </a:xfrm>
          <a:prstGeom prst="sun">
            <a:avLst/>
          </a:prstGeom>
          <a:noFill/>
          <a:ln w="1270">
            <a:solidFill>
              <a:srgbClr val="ABCD8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76750" y="2830786"/>
            <a:ext cx="182880" cy="182880"/>
          </a:xfrm>
          <a:prstGeom prst="sun">
            <a:avLst/>
          </a:prstGeom>
          <a:noFill/>
          <a:ln w="1270">
            <a:solidFill>
              <a:srgbClr val="CDBCB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584729" y="2485229"/>
            <a:ext cx="182880" cy="182880"/>
          </a:xfrm>
          <a:prstGeom prst="sun">
            <a:avLst/>
          </a:prstGeom>
          <a:noFill/>
          <a:ln w="1270">
            <a:solidFill>
              <a:srgbClr val="FC8D5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200478" y="3909825"/>
            <a:ext cx="182880" cy="182880"/>
          </a:xfrm>
          <a:prstGeom prst="cube">
            <a:avLst/>
          </a:prstGeom>
          <a:noFill/>
          <a:ln w="1270">
            <a:solidFill>
              <a:srgbClr val="A2AA9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PDF: Portable Document Format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widely used format for documents, presentations, and more.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Versatile: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contain text, images, vector graphics, and even interactive elements.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Platform-independent: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Looks the same on any device or operating system.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Sharing documents, printing, archiving, presentations.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31586" y="1613444"/>
            <a:ext cx="182880" cy="182880"/>
          </a:xfrm>
          <a:prstGeom prst="cube">
            <a:avLst/>
          </a:prstGeom>
          <a:noFill/>
          <a:ln w="1270">
            <a:solidFill>
              <a:srgbClr val="CD61C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967" y="2935128"/>
            <a:ext cx="182880" cy="182880"/>
          </a:xfrm>
          <a:prstGeom prst="triangle">
            <a:avLst/>
          </a:prstGeom>
          <a:noFill/>
          <a:ln w="1270">
            <a:solidFill>
              <a:srgbClr val="82638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577525" y="4459267"/>
            <a:ext cx="182880" cy="182880"/>
          </a:xfrm>
          <a:prstGeom prst="cube">
            <a:avLst/>
          </a:prstGeom>
          <a:noFill/>
          <a:ln w="1270">
            <a:solidFill>
              <a:srgbClr val="A9F09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64623" y="4264097"/>
            <a:ext cx="182880" cy="182880"/>
          </a:xfrm>
          <a:prstGeom prst="triangle">
            <a:avLst/>
          </a:prstGeom>
          <a:noFill/>
          <a:ln w="1270">
            <a:solidFill>
              <a:srgbClr val="419CE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54324" y="849840"/>
            <a:ext cx="182880" cy="182880"/>
          </a:xfrm>
          <a:prstGeom prst="sun">
            <a:avLst/>
          </a:prstGeom>
          <a:noFill/>
          <a:ln w="1270">
            <a:solidFill>
              <a:srgbClr val="FC42E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AI: Adobe Illustrator Artwork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native file format for Adobe Illustrator.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Vector-based: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Primarily used for creating and editing vector graphics.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Layers and Editing: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Maintains layers and editable objects for advanced design 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logos, illustrations, typography, and other vector-based artwork.  Requires Adobe Illustrator to fully edit.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968" y="3134575"/>
            <a:ext cx="182880" cy="182880"/>
          </a:xfrm>
          <a:prstGeom prst="triangle">
            <a:avLst/>
          </a:prstGeom>
          <a:noFill/>
          <a:ln w="1270">
            <a:solidFill>
              <a:srgbClr val="CCEEA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22397" y="2245896"/>
            <a:ext cx="182880" cy="182880"/>
          </a:xfrm>
          <a:prstGeom prst="triangle">
            <a:avLst/>
          </a:prstGeom>
          <a:noFill/>
          <a:ln w="1270">
            <a:solidFill>
              <a:srgbClr val="29FFC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21895" y="544626"/>
            <a:ext cx="182880" cy="182880"/>
          </a:xfrm>
          <a:prstGeom prst="rect">
            <a:avLst/>
          </a:prstGeom>
          <a:noFill/>
          <a:ln w="1270">
            <a:solidFill>
              <a:srgbClr val="DACEC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63255" y="2332567"/>
            <a:ext cx="182880" cy="182880"/>
          </a:xfrm>
          <a:prstGeom prst="cube">
            <a:avLst/>
          </a:prstGeom>
          <a:noFill/>
          <a:ln w="1270">
            <a:solidFill>
              <a:srgbClr val="189F2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78514" y="1512556"/>
            <a:ext cx="182880" cy="182880"/>
          </a:xfrm>
          <a:prstGeom prst="sun">
            <a:avLst/>
          </a:prstGeom>
          <a:noFill/>
          <a:ln w="1270">
            <a:solidFill>
              <a:srgbClr val="A2E8F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PSD: Adobe Photoshop Document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it?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native file format for Adobe Photoshop.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Raster-based: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Primarily used for editing raster images.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Layers and Editing: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Maintains layers, adjustment layers, and other editable elements for advanced image manipulation.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Best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Photo editing, compositing, digital painting. Requires Adobe Photoshop to fully edit.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2025-02-24T09:26:58Z</dcterms:created>
  <dcterms:modified xsi:type="dcterms:W3CDTF">2025-02-24T09:26:58Z</dcterms:modified>
</cp:coreProperties>
</file>