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132047" y="2267437"/>
            <a:ext cx="182880" cy="182880"/>
          </a:xfrm>
          <a:prstGeom prst="cube">
            <a:avLst/>
          </a:prstGeom>
          <a:noFill/>
          <a:ln w="1270">
            <a:solidFill>
              <a:srgbClr val="1E633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84582" y="4176771"/>
            <a:ext cx="182880" cy="182880"/>
          </a:xfrm>
          <a:prstGeom prst="triangle">
            <a:avLst/>
          </a:prstGeom>
          <a:noFill/>
          <a:ln w="1270">
            <a:solidFill>
              <a:srgbClr val="EFAF4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43151" y="2597908"/>
            <a:ext cx="182880" cy="182880"/>
          </a:xfrm>
          <a:prstGeom prst="rect">
            <a:avLst/>
          </a:prstGeom>
          <a:noFill/>
          <a:ln w="1270">
            <a:solidFill>
              <a:srgbClr val="89C70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99844" y="2558837"/>
            <a:ext cx="182880" cy="182880"/>
          </a:xfrm>
          <a:prstGeom prst="sun">
            <a:avLst/>
          </a:prstGeom>
          <a:noFill/>
          <a:ln w="1270">
            <a:solidFill>
              <a:srgbClr val="B1533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75088" y="596485"/>
            <a:ext cx="182880" cy="182880"/>
          </a:xfrm>
          <a:prstGeom prst="sun">
            <a:avLst/>
          </a:prstGeom>
          <a:noFill/>
          <a:ln w="1270">
            <a:solidFill>
              <a:srgbClr val="8AE8A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UI/UX Fundamentals: Designing for Delight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essential principles of UI/UX design. We'll explore: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UI/UX?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UI Principles: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(Visual Hierarchy, Consistency, etc.)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UX Principles: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(Usability, Accessibility, etc.)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UX Design Process: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(Research, Design, Testing)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of the Trade: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(Popular UI/UX design software)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Practices and Common Mistakes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Resources for Further Learning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33019" y="2144334"/>
            <a:ext cx="182880" cy="182880"/>
          </a:xfrm>
          <a:prstGeom prst="triangle">
            <a:avLst/>
          </a:prstGeom>
          <a:noFill/>
          <a:ln w="1270">
            <a:solidFill>
              <a:srgbClr val="CA231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93833" y="3700521"/>
            <a:ext cx="182880" cy="182880"/>
          </a:xfrm>
          <a:prstGeom prst="triangle">
            <a:avLst/>
          </a:prstGeom>
          <a:noFill/>
          <a:ln w="1270">
            <a:solidFill>
              <a:srgbClr val="6685B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52811" y="774710"/>
            <a:ext cx="182880" cy="182880"/>
          </a:xfrm>
          <a:prstGeom prst="triangle">
            <a:avLst/>
          </a:prstGeom>
          <a:noFill/>
          <a:ln w="1270">
            <a:solidFill>
              <a:srgbClr val="3E680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03595" y="986387"/>
            <a:ext cx="182880" cy="182880"/>
          </a:xfrm>
          <a:prstGeom prst="triangle">
            <a:avLst/>
          </a:prstGeom>
          <a:noFill/>
          <a:ln w="1270">
            <a:solidFill>
              <a:srgbClr val="FC217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6019" y="2540406"/>
            <a:ext cx="182880" cy="182880"/>
          </a:xfrm>
          <a:prstGeom prst="triangle">
            <a:avLst/>
          </a:prstGeom>
          <a:noFill/>
          <a:ln w="1270">
            <a:solidFill>
              <a:srgbClr val="CC5D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UX Design Process: A Cycle of Improvement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UX design process is iterative. You continuously learn and improve.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your users, their needs, and their goals.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wireframes, prototypes, and visual designs.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Gather feedback from users and identify areas for improvement.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 the final product.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Iteration: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Repeat the process to continuously refine the UX.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055859" y="1045732"/>
            <a:ext cx="182880" cy="182880"/>
          </a:xfrm>
          <a:prstGeom prst="triangle">
            <a:avLst/>
          </a:prstGeom>
          <a:noFill/>
          <a:ln w="1270">
            <a:solidFill>
              <a:srgbClr val="0B167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35553" y="1669041"/>
            <a:ext cx="182880" cy="182880"/>
          </a:xfrm>
          <a:prstGeom prst="triangle">
            <a:avLst/>
          </a:prstGeom>
          <a:noFill/>
          <a:ln w="1270">
            <a:solidFill>
              <a:srgbClr val="E556F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30000" y="3982124"/>
            <a:ext cx="182880" cy="182880"/>
          </a:xfrm>
          <a:prstGeom prst="triangle">
            <a:avLst/>
          </a:prstGeom>
          <a:noFill/>
          <a:ln w="1270">
            <a:solidFill>
              <a:srgbClr val="388CF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7288" y="992146"/>
            <a:ext cx="182880" cy="182880"/>
          </a:xfrm>
          <a:prstGeom prst="cube">
            <a:avLst/>
          </a:prstGeom>
          <a:noFill/>
          <a:ln w="1270">
            <a:solidFill>
              <a:srgbClr val="C9689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66908" y="3268928"/>
            <a:ext cx="182880" cy="182880"/>
          </a:xfrm>
          <a:prstGeom prst="cube">
            <a:avLst/>
          </a:prstGeom>
          <a:noFill/>
          <a:ln w="1270">
            <a:solidFill>
              <a:srgbClr val="18642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UX Research: Understanding Your Users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Methods for understanding your users: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Interviews: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Talk directly to users to gather insights.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Surveys: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Collect quantitative data from a large group of users.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Usability Testing: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Observe users as they interact with your product.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Analytics: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Track user behavior to identify patterns and trends.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Competitive Analysis: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Analyze the strengths and weaknesses of competitor products.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911575" y="2000143"/>
            <a:ext cx="182880" cy="182880"/>
          </a:xfrm>
          <a:prstGeom prst="rect">
            <a:avLst/>
          </a:prstGeom>
          <a:noFill/>
          <a:ln w="1270">
            <a:solidFill>
              <a:srgbClr val="AFF85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81851" y="2901118"/>
            <a:ext cx="182880" cy="182880"/>
          </a:xfrm>
          <a:prstGeom prst="triangle">
            <a:avLst/>
          </a:prstGeom>
          <a:noFill/>
          <a:ln w="1270">
            <a:solidFill>
              <a:srgbClr val="8D807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69796" y="3464214"/>
            <a:ext cx="182880" cy="182880"/>
          </a:xfrm>
          <a:prstGeom prst="rect">
            <a:avLst/>
          </a:prstGeom>
          <a:noFill/>
          <a:ln w="1270">
            <a:solidFill>
              <a:srgbClr val="16BA2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99063" y="3789271"/>
            <a:ext cx="182880" cy="182880"/>
          </a:xfrm>
          <a:prstGeom prst="sun">
            <a:avLst/>
          </a:prstGeom>
          <a:noFill/>
          <a:ln w="1270">
            <a:solidFill>
              <a:srgbClr val="8A188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64845" y="2719055"/>
            <a:ext cx="182880" cy="182880"/>
          </a:xfrm>
          <a:prstGeom prst="sun">
            <a:avLst/>
          </a:prstGeom>
          <a:noFill/>
          <a:ln w="1270">
            <a:solidFill>
              <a:srgbClr val="19AD4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UX Design: Wireframing &amp; Prototyping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Wireframes: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Low-fidelity mockups that outline the structure and content of a page.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Interactive mockups that simulate the user experience.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Low-Fidelity Prototypes: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Paper sketches or simple digital mockups.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High-Fidelity Prototypes: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Realistic mockups that closely resemble the final product.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test ideas and get feedback early in the design process.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853214" y="394659"/>
            <a:ext cx="182880" cy="182880"/>
          </a:xfrm>
          <a:prstGeom prst="rect">
            <a:avLst/>
          </a:prstGeom>
          <a:noFill/>
          <a:ln w="1270">
            <a:solidFill>
              <a:srgbClr val="FF4A7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98336" y="1271364"/>
            <a:ext cx="182880" cy="182880"/>
          </a:xfrm>
          <a:prstGeom prst="rect">
            <a:avLst/>
          </a:prstGeom>
          <a:noFill/>
          <a:ln w="1270">
            <a:solidFill>
              <a:srgbClr val="A8CAD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33017" y="4246745"/>
            <a:ext cx="182880" cy="182880"/>
          </a:xfrm>
          <a:prstGeom prst="triangle">
            <a:avLst/>
          </a:prstGeom>
          <a:noFill/>
          <a:ln w="1270">
            <a:solidFill>
              <a:srgbClr val="57C6E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25400" y="3952302"/>
            <a:ext cx="182880" cy="182880"/>
          </a:xfrm>
          <a:prstGeom prst="triangle">
            <a:avLst/>
          </a:prstGeom>
          <a:noFill/>
          <a:ln w="1270">
            <a:solidFill>
              <a:srgbClr val="E735F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07567" y="2146541"/>
            <a:ext cx="182880" cy="182880"/>
          </a:xfrm>
          <a:prstGeom prst="cube">
            <a:avLst/>
          </a:prstGeom>
          <a:noFill/>
          <a:ln w="1270">
            <a:solidFill>
              <a:srgbClr val="7A41B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UX Testing: Validating Your Design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 with real users is crucial to identify usability issues.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Usability Testing: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Observe users as they attempt to complete specific tasks.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A/B Testing: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Compare two versions of a design to see which performs better.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Heuristic Evaluation: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Experts evaluate the design based on established usability principles.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Gather Feedback: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Collect feedback from users through surveys and interviews.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917665" y="3333556"/>
            <a:ext cx="182880" cy="182880"/>
          </a:xfrm>
          <a:prstGeom prst="rect">
            <a:avLst/>
          </a:prstGeom>
          <a:noFill/>
          <a:ln w="1270">
            <a:solidFill>
              <a:srgbClr val="2938B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2297" y="1580118"/>
            <a:ext cx="182880" cy="182880"/>
          </a:xfrm>
          <a:prstGeom prst="rect">
            <a:avLst/>
          </a:prstGeom>
          <a:noFill/>
          <a:ln w="1270">
            <a:solidFill>
              <a:srgbClr val="4CF7F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37920" y="3580720"/>
            <a:ext cx="182880" cy="182880"/>
          </a:xfrm>
          <a:prstGeom prst="sun">
            <a:avLst/>
          </a:prstGeom>
          <a:noFill/>
          <a:ln w="1270">
            <a:solidFill>
              <a:srgbClr val="1FEAB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44190" y="1550848"/>
            <a:ext cx="182880" cy="182880"/>
          </a:xfrm>
          <a:prstGeom prst="sun">
            <a:avLst/>
          </a:prstGeom>
          <a:noFill/>
          <a:ln w="1270">
            <a:solidFill>
              <a:srgbClr val="F5B17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0957" y="1245308"/>
            <a:ext cx="182880" cy="182880"/>
          </a:xfrm>
          <a:prstGeom prst="triangle">
            <a:avLst/>
          </a:prstGeom>
          <a:noFill/>
          <a:ln w="1270">
            <a:solidFill>
              <a:srgbClr val="8BE16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of the Trade: UI/UX Software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tools used by UI/UX designers: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Figma: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Cloud-based collaborative design tool.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Sketch: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Vector-based design tool (primarily for macOS).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XD: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All-in-one UX/UI solution.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InVision: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Prototyping and collaboration platform.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Axure RP: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Advanced prototyping tool.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732574" y="1841750"/>
            <a:ext cx="182880" cy="182880"/>
          </a:xfrm>
          <a:prstGeom prst="sun">
            <a:avLst/>
          </a:prstGeom>
          <a:noFill/>
          <a:ln w="1270">
            <a:solidFill>
              <a:srgbClr val="E5C66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45717" y="161965"/>
            <a:ext cx="182880" cy="182880"/>
          </a:xfrm>
          <a:prstGeom prst="rect">
            <a:avLst/>
          </a:prstGeom>
          <a:noFill/>
          <a:ln w="1270">
            <a:solidFill>
              <a:srgbClr val="00C48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67119" y="3733625"/>
            <a:ext cx="182880" cy="182880"/>
          </a:xfrm>
          <a:prstGeom prst="sun">
            <a:avLst/>
          </a:prstGeom>
          <a:noFill/>
          <a:ln w="1270">
            <a:solidFill>
              <a:srgbClr val="061D1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11466" y="2051411"/>
            <a:ext cx="182880" cy="182880"/>
          </a:xfrm>
          <a:prstGeom prst="cube">
            <a:avLst/>
          </a:prstGeom>
          <a:noFill/>
          <a:ln w="1270">
            <a:solidFill>
              <a:srgbClr val="BFCB1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19446" y="3258450"/>
            <a:ext cx="182880" cy="182880"/>
          </a:xfrm>
          <a:prstGeom prst="rect">
            <a:avLst/>
          </a:prstGeom>
          <a:noFill/>
          <a:ln w="1270">
            <a:solidFill>
              <a:srgbClr val="6767F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Practices: Mobile First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for mobile devices first, then scale up to larger screens.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Limited Screen Space: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Prioritize essential content and functionality.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Touch Interactions: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Design for touch gestures (taps, swipes, pinches).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Performance Optimization: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fast loading times and smooth animations.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Pay extra attention to accessibility on mobile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685773" y="1401972"/>
            <a:ext cx="182880" cy="182880"/>
          </a:xfrm>
          <a:prstGeom prst="sun">
            <a:avLst/>
          </a:prstGeom>
          <a:noFill/>
          <a:ln w="1270">
            <a:solidFill>
              <a:srgbClr val="83D50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90464" y="196134"/>
            <a:ext cx="182880" cy="182880"/>
          </a:xfrm>
          <a:prstGeom prst="triangle">
            <a:avLst/>
          </a:prstGeom>
          <a:noFill/>
          <a:ln w="1270">
            <a:solidFill>
              <a:srgbClr val="1CB35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72074" y="2458764"/>
            <a:ext cx="182880" cy="182880"/>
          </a:xfrm>
          <a:prstGeom prst="sun">
            <a:avLst/>
          </a:prstGeom>
          <a:noFill/>
          <a:ln w="1270">
            <a:solidFill>
              <a:srgbClr val="75972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16635" y="3008790"/>
            <a:ext cx="182880" cy="182880"/>
          </a:xfrm>
          <a:prstGeom prst="triangle">
            <a:avLst/>
          </a:prstGeom>
          <a:noFill/>
          <a:ln w="1270">
            <a:solidFill>
              <a:srgbClr val="A9982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15273" y="2977877"/>
            <a:ext cx="182880" cy="182880"/>
          </a:xfrm>
          <a:prstGeom prst="triangle">
            <a:avLst/>
          </a:prstGeom>
          <a:noFill/>
          <a:ln w="1270">
            <a:solidFill>
              <a:srgbClr val="21ABB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Practices: User-Centered Design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Always keep the user in mind throughout the design process.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Empathize with users: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their needs, goals, and motivations.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Involve users in the design process: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Gather feedback early and often.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your designs with real users.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Iterate based on user feedback.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524600" y="1994079"/>
            <a:ext cx="182880" cy="182880"/>
          </a:xfrm>
          <a:prstGeom prst="sun">
            <a:avLst/>
          </a:prstGeom>
          <a:noFill/>
          <a:ln w="1270">
            <a:solidFill>
              <a:srgbClr val="B66F6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27321" y="3724551"/>
            <a:ext cx="182880" cy="182880"/>
          </a:xfrm>
          <a:prstGeom prst="sun">
            <a:avLst/>
          </a:prstGeom>
          <a:noFill/>
          <a:ln w="1270">
            <a:solidFill>
              <a:srgbClr val="413E6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66433" y="3592385"/>
            <a:ext cx="182880" cy="182880"/>
          </a:xfrm>
          <a:prstGeom prst="triangle">
            <a:avLst/>
          </a:prstGeom>
          <a:noFill/>
          <a:ln w="1270">
            <a:solidFill>
              <a:srgbClr val="C4DA2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06478" y="1538061"/>
            <a:ext cx="182880" cy="182880"/>
          </a:xfrm>
          <a:prstGeom prst="rect">
            <a:avLst/>
          </a:prstGeom>
          <a:noFill/>
          <a:ln w="1270">
            <a:solidFill>
              <a:srgbClr val="B8488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41998" y="3409991"/>
            <a:ext cx="182880" cy="182880"/>
          </a:xfrm>
          <a:prstGeom prst="rect">
            <a:avLst/>
          </a:prstGeom>
          <a:noFill/>
          <a:ln w="1270">
            <a:solidFill>
              <a:srgbClr val="E9B90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Ignoring User Feedback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Ignoring user feedback can lead to poor usability and user dissatisfaction.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Listen to what users say.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Observe how users behave.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dismiss feedback that contradicts your assumptions.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Iterate based on user feedback.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39153" y="3885719"/>
            <a:ext cx="182880" cy="182880"/>
          </a:xfrm>
          <a:prstGeom prst="sun">
            <a:avLst/>
          </a:prstGeom>
          <a:noFill/>
          <a:ln w="1270">
            <a:solidFill>
              <a:srgbClr val="B8E87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16531" y="302405"/>
            <a:ext cx="182880" cy="182880"/>
          </a:xfrm>
          <a:prstGeom prst="sun">
            <a:avLst/>
          </a:prstGeom>
          <a:noFill/>
          <a:ln w="1270">
            <a:solidFill>
              <a:srgbClr val="37A55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7242" y="2367265"/>
            <a:ext cx="182880" cy="182880"/>
          </a:xfrm>
          <a:prstGeom prst="triangle">
            <a:avLst/>
          </a:prstGeom>
          <a:noFill/>
          <a:ln w="1270">
            <a:solidFill>
              <a:srgbClr val="49538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50647" y="686037"/>
            <a:ext cx="182880" cy="182880"/>
          </a:xfrm>
          <a:prstGeom prst="cube">
            <a:avLst/>
          </a:prstGeom>
          <a:noFill/>
          <a:ln w="1270">
            <a:solidFill>
              <a:srgbClr val="237CC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18470" y="2871172"/>
            <a:ext cx="182880" cy="182880"/>
          </a:xfrm>
          <a:prstGeom prst="cube">
            <a:avLst/>
          </a:prstGeom>
          <a:noFill/>
          <a:ln w="1270">
            <a:solidFill>
              <a:srgbClr val="66708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Cluttered Interface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cluttered interface overwhelms users and makes it difficult to find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Simplify the design.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Remove unnecessary elements.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whitespace effectively.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Prioritize content and functionality.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74213" y="2129296"/>
            <a:ext cx="182880" cy="182880"/>
          </a:xfrm>
          <a:prstGeom prst="cube">
            <a:avLst/>
          </a:prstGeom>
          <a:noFill/>
          <a:ln w="1270">
            <a:solidFill>
              <a:srgbClr val="A665E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30013" y="2563216"/>
            <a:ext cx="182880" cy="182880"/>
          </a:xfrm>
          <a:prstGeom prst="cube">
            <a:avLst/>
          </a:prstGeom>
          <a:noFill/>
          <a:ln w="1270">
            <a:solidFill>
              <a:srgbClr val="492D0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94033" y="51519"/>
            <a:ext cx="182880" cy="182880"/>
          </a:xfrm>
          <a:prstGeom prst="sun">
            <a:avLst/>
          </a:prstGeom>
          <a:noFill/>
          <a:ln w="1270">
            <a:solidFill>
              <a:srgbClr val="A200E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68832" y="3972448"/>
            <a:ext cx="182880" cy="182880"/>
          </a:xfrm>
          <a:prstGeom prst="rect">
            <a:avLst/>
          </a:prstGeom>
          <a:noFill/>
          <a:ln w="1270">
            <a:solidFill>
              <a:srgbClr val="2800B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46487" y="917014"/>
            <a:ext cx="182880" cy="182880"/>
          </a:xfrm>
          <a:prstGeom prst="cube">
            <a:avLst/>
          </a:prstGeom>
          <a:noFill/>
          <a:ln w="1270">
            <a:solidFill>
              <a:srgbClr val="19B9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Poor Navigation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Poor navigation makes it difficult for users to find what they're looking for.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clear and consistent labels.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a site map.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breadcrumbs.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the navigation is intuitive.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824958" y="1861293"/>
            <a:ext cx="182880" cy="182880"/>
          </a:xfrm>
          <a:prstGeom prst="rect">
            <a:avLst/>
          </a:prstGeom>
          <a:noFill/>
          <a:ln w="1270">
            <a:solidFill>
              <a:srgbClr val="5A89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60432" y="2391486"/>
            <a:ext cx="182880" cy="182880"/>
          </a:xfrm>
          <a:prstGeom prst="rect">
            <a:avLst/>
          </a:prstGeom>
          <a:noFill/>
          <a:ln w="1270">
            <a:solidFill>
              <a:srgbClr val="93FDB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70506" y="3637405"/>
            <a:ext cx="182880" cy="182880"/>
          </a:xfrm>
          <a:prstGeom prst="cube">
            <a:avLst/>
          </a:prstGeom>
          <a:noFill/>
          <a:ln w="1270">
            <a:solidFill>
              <a:srgbClr val="E99AD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83631" y="103468"/>
            <a:ext cx="182880" cy="182880"/>
          </a:xfrm>
          <a:prstGeom prst="sun">
            <a:avLst/>
          </a:prstGeom>
          <a:noFill/>
          <a:ln w="1270">
            <a:solidFill>
              <a:srgbClr val="32A0C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34758" y="3190994"/>
            <a:ext cx="182880" cy="182880"/>
          </a:xfrm>
          <a:prstGeom prst="sun">
            <a:avLst/>
          </a:prstGeom>
          <a:noFill/>
          <a:ln w="1270">
            <a:solidFill>
              <a:srgbClr val="BCE92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UI/UX? - The Big Picture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UI (User Interface):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a user interacts with a system (visual design, buttons, menus).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Think: The look and feel, the presentation.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UX (User Experience):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overall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experience a user has while interacting with a system.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Think: Is it easy to use?  Is it enjoyable? Does it solve a problem?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UI is a part of UX, but UX is the bigger picture.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Good UI contributes to a good UX.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71475" y="1933251"/>
            <a:ext cx="182880" cy="182880"/>
          </a:xfrm>
          <a:prstGeom prst="rect">
            <a:avLst/>
          </a:prstGeom>
          <a:noFill/>
          <a:ln w="1270">
            <a:solidFill>
              <a:srgbClr val="72703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87198" y="1957348"/>
            <a:ext cx="182880" cy="182880"/>
          </a:xfrm>
          <a:prstGeom prst="cube">
            <a:avLst/>
          </a:prstGeom>
          <a:noFill/>
          <a:ln w="1270">
            <a:solidFill>
              <a:srgbClr val="0254E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9112" y="2569924"/>
            <a:ext cx="182880" cy="182880"/>
          </a:xfrm>
          <a:prstGeom prst="sun">
            <a:avLst/>
          </a:prstGeom>
          <a:noFill/>
          <a:ln w="1270">
            <a:solidFill>
              <a:srgbClr val="31D44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26571" y="4382847"/>
            <a:ext cx="182880" cy="182880"/>
          </a:xfrm>
          <a:prstGeom prst="rect">
            <a:avLst/>
          </a:prstGeom>
          <a:noFill/>
          <a:ln w="1270">
            <a:solidFill>
              <a:srgbClr val="2AC0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88417" y="3734221"/>
            <a:ext cx="182880" cy="182880"/>
          </a:xfrm>
          <a:prstGeom prst="rect">
            <a:avLst/>
          </a:prstGeom>
          <a:noFill/>
          <a:ln w="1270">
            <a:solidFill>
              <a:srgbClr val="84E99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Resources for Further Learning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Nielsen Norman Group: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User experience research and consulting.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Interaction Design Foundation: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Online UX design courses.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Awwwards: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Website design inspiration.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Dribbble/Behance: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Showcasing design 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"Don't Make Me Think" by Steve Krug, "The Design of Everyday Things" by Don Norman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954853" y="2629682"/>
            <a:ext cx="182880" cy="182880"/>
          </a:xfrm>
          <a:prstGeom prst="triangle">
            <a:avLst/>
          </a:prstGeom>
          <a:noFill/>
          <a:ln w="1270">
            <a:solidFill>
              <a:srgbClr val="ABEEA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22021" y="4484169"/>
            <a:ext cx="182880" cy="182880"/>
          </a:xfrm>
          <a:prstGeom prst="cube">
            <a:avLst/>
          </a:prstGeom>
          <a:noFill/>
          <a:ln w="1270">
            <a:solidFill>
              <a:srgbClr val="9CE90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9491" y="3243521"/>
            <a:ext cx="182880" cy="182880"/>
          </a:xfrm>
          <a:prstGeom prst="triangle">
            <a:avLst/>
          </a:prstGeom>
          <a:noFill/>
          <a:ln w="1270">
            <a:solidFill>
              <a:srgbClr val="A29F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40554" y="3095425"/>
            <a:ext cx="182880" cy="182880"/>
          </a:xfrm>
          <a:prstGeom prst="sun">
            <a:avLst/>
          </a:prstGeom>
          <a:noFill/>
          <a:ln w="1270">
            <a:solidFill>
              <a:srgbClr val="98CBB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1452" y="2862959"/>
            <a:ext cx="182880" cy="182880"/>
          </a:xfrm>
          <a:prstGeom prst="triangle">
            <a:avLst/>
          </a:prstGeom>
          <a:noFill/>
          <a:ln w="1270">
            <a:solidFill>
              <a:srgbClr val="508D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Up-to-Date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field of UI/UX is constantly evolving.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 industry blogs and articles.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conferences and workshops.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UI/UX experts on social media.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new tools and techniques.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55585" y="3272012"/>
            <a:ext cx="182880" cy="182880"/>
          </a:xfrm>
          <a:prstGeom prst="rect">
            <a:avLst/>
          </a:prstGeom>
          <a:noFill/>
          <a:ln w="1270">
            <a:solidFill>
              <a:srgbClr val="CDBC9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48169" y="2023582"/>
            <a:ext cx="182880" cy="182880"/>
          </a:xfrm>
          <a:prstGeom prst="rect">
            <a:avLst/>
          </a:prstGeom>
          <a:noFill/>
          <a:ln w="1270">
            <a:solidFill>
              <a:srgbClr val="BE55A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53859" y="1205309"/>
            <a:ext cx="182880" cy="182880"/>
          </a:xfrm>
          <a:prstGeom prst="sun">
            <a:avLst/>
          </a:prstGeom>
          <a:noFill/>
          <a:ln w="1270">
            <a:solidFill>
              <a:srgbClr val="328AA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08011" y="2430239"/>
            <a:ext cx="182880" cy="182880"/>
          </a:xfrm>
          <a:prstGeom prst="rect">
            <a:avLst/>
          </a:prstGeom>
          <a:noFill/>
          <a:ln w="1270">
            <a:solidFill>
              <a:srgbClr val="0DAD0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75342" y="1852807"/>
            <a:ext cx="182880" cy="182880"/>
          </a:xfrm>
          <a:prstGeom prst="sun">
            <a:avLst/>
          </a:prstGeom>
          <a:noFill/>
          <a:ln w="1270">
            <a:solidFill>
              <a:srgbClr val="1A8C1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 &amp; Q&amp;A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attending this presentation on UI/UX Fundamentals!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questions?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013138" y="524400"/>
            <a:ext cx="182880" cy="182880"/>
          </a:xfrm>
          <a:prstGeom prst="sun">
            <a:avLst/>
          </a:prstGeom>
          <a:noFill/>
          <a:ln w="1270">
            <a:solidFill>
              <a:srgbClr val="4D3EA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30126" y="3750850"/>
            <a:ext cx="182880" cy="182880"/>
          </a:xfrm>
          <a:prstGeom prst="cube">
            <a:avLst/>
          </a:prstGeom>
          <a:noFill/>
          <a:ln w="1270">
            <a:solidFill>
              <a:srgbClr val="B2A8E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1141" y="1026627"/>
            <a:ext cx="182880" cy="182880"/>
          </a:xfrm>
          <a:prstGeom prst="sun">
            <a:avLst/>
          </a:prstGeom>
          <a:noFill/>
          <a:ln w="1270">
            <a:solidFill>
              <a:srgbClr val="0BFBB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41470" y="37632"/>
            <a:ext cx="182880" cy="182880"/>
          </a:xfrm>
          <a:prstGeom prst="sun">
            <a:avLst/>
          </a:prstGeom>
          <a:noFill/>
          <a:ln w="1270">
            <a:solidFill>
              <a:srgbClr val="A1F85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14371" y="4517514"/>
            <a:ext cx="182880" cy="182880"/>
          </a:xfrm>
          <a:prstGeom prst="rect">
            <a:avLst/>
          </a:prstGeom>
          <a:noFill/>
          <a:ln w="1270">
            <a:solidFill>
              <a:srgbClr val="EE696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UI/UX Important?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UI/UX leads 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User Satisfaction: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Happy users = repeat users.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Conversion Rates: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Easier to use = more sales/sign-ups.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Support Costs: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Intuitive design = fewer questions.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Stronger Brand Loyalty: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Positive experiences = brand advocacy.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Competitive Advantage: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Stand out from the crowd with a better product.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923749" y="752233"/>
            <a:ext cx="182880" cy="182880"/>
          </a:xfrm>
          <a:prstGeom prst="rect">
            <a:avLst/>
          </a:prstGeom>
          <a:noFill/>
          <a:ln w="1270">
            <a:solidFill>
              <a:srgbClr val="006CE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18000" y="172366"/>
            <a:ext cx="182880" cy="182880"/>
          </a:xfrm>
          <a:prstGeom prst="sun">
            <a:avLst/>
          </a:prstGeom>
          <a:noFill/>
          <a:ln w="1270">
            <a:solidFill>
              <a:srgbClr val="91315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74023" y="3469300"/>
            <a:ext cx="182880" cy="182880"/>
          </a:xfrm>
          <a:prstGeom prst="rect">
            <a:avLst/>
          </a:prstGeom>
          <a:noFill/>
          <a:ln w="1270">
            <a:solidFill>
              <a:srgbClr val="B2C94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41718" y="4365569"/>
            <a:ext cx="182880" cy="182880"/>
          </a:xfrm>
          <a:prstGeom prst="rect">
            <a:avLst/>
          </a:prstGeom>
          <a:noFill/>
          <a:ln w="1270">
            <a:solidFill>
              <a:srgbClr val="D325C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77510" y="2660410"/>
            <a:ext cx="182880" cy="182880"/>
          </a:xfrm>
          <a:prstGeom prst="triangle">
            <a:avLst/>
          </a:prstGeom>
          <a:noFill/>
          <a:ln w="1270">
            <a:solidFill>
              <a:srgbClr val="18D7B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UI Principles: Visual Hierarchy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Hierarchy guides the user's eye to important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Size: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Larger elements grab attention.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contrasting colors to highlight key items.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Placement: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Strategic placement directs the user's gaze (F-pattern, Z-pattern).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Typography: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font size, weight, and style to create emphasis.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Spacing: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Whitespace creates breathing room and improves readability.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238886" y="3701033"/>
            <a:ext cx="182880" cy="182880"/>
          </a:xfrm>
          <a:prstGeom prst="triangle">
            <a:avLst/>
          </a:prstGeom>
          <a:noFill/>
          <a:ln w="1270">
            <a:solidFill>
              <a:srgbClr val="46CD9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54921" y="2659135"/>
            <a:ext cx="182880" cy="182880"/>
          </a:xfrm>
          <a:prstGeom prst="triangle">
            <a:avLst/>
          </a:prstGeom>
          <a:noFill/>
          <a:ln w="1270">
            <a:solidFill>
              <a:srgbClr val="F2CA0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38276" y="2196447"/>
            <a:ext cx="182880" cy="182880"/>
          </a:xfrm>
          <a:prstGeom prst="triangle">
            <a:avLst/>
          </a:prstGeom>
          <a:noFill/>
          <a:ln w="1270">
            <a:solidFill>
              <a:srgbClr val="2CBEB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58631" y="340272"/>
            <a:ext cx="182880" cy="182880"/>
          </a:xfrm>
          <a:prstGeom prst="sun">
            <a:avLst/>
          </a:prstGeom>
          <a:noFill/>
          <a:ln w="1270">
            <a:solidFill>
              <a:srgbClr val="C2AC9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01368" y="3205999"/>
            <a:ext cx="182880" cy="182880"/>
          </a:xfrm>
          <a:prstGeom prst="rect">
            <a:avLst/>
          </a:prstGeom>
          <a:noFill/>
          <a:ln w="1270">
            <a:solidFill>
              <a:srgbClr val="FE2F7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UI Principles: Consistency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Consistency is key to learnability and usability.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Internal Consistency: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the same design patterns and language throughout the interface.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External Consistency: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Follow established conventions for similar elements.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Reduces Cognitive Load: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Users don't have to re-learn familiar elements.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Enhances User Confidence: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Predictable behavior builds trust.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39949" y="4091349"/>
            <a:ext cx="182880" cy="182880"/>
          </a:xfrm>
          <a:prstGeom prst="triangle">
            <a:avLst/>
          </a:prstGeom>
          <a:noFill/>
          <a:ln w="1270">
            <a:solidFill>
              <a:srgbClr val="5F070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81731" y="2976973"/>
            <a:ext cx="182880" cy="182880"/>
          </a:xfrm>
          <a:prstGeom prst="sun">
            <a:avLst/>
          </a:prstGeom>
          <a:noFill/>
          <a:ln w="1270">
            <a:solidFill>
              <a:srgbClr val="D88DB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74532" y="4316923"/>
            <a:ext cx="182880" cy="182880"/>
          </a:xfrm>
          <a:prstGeom prst="cube">
            <a:avLst/>
          </a:prstGeom>
          <a:noFill/>
          <a:ln w="1270">
            <a:solidFill>
              <a:srgbClr val="60A3A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98838" y="1207822"/>
            <a:ext cx="182880" cy="182880"/>
          </a:xfrm>
          <a:prstGeom prst="sun">
            <a:avLst/>
          </a:prstGeom>
          <a:noFill/>
          <a:ln w="1270">
            <a:solidFill>
              <a:srgbClr val="119F6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06690" y="2437462"/>
            <a:ext cx="182880" cy="182880"/>
          </a:xfrm>
          <a:prstGeom prst="sun">
            <a:avLst/>
          </a:prstGeom>
          <a:noFill/>
          <a:ln w="1270">
            <a:solidFill>
              <a:srgbClr val="FF820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UI Principles: Clarity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the UI is clear and easy to understand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simple and concise language.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jargon and technical terms.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clear and recognizable icons.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icons accurately represent their functions.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clear feedback.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Let users know when actions are successful or unsuccessful.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visual clutter.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Eliminate unnecessary elements that distract the user.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685751" y="2353524"/>
            <a:ext cx="182880" cy="182880"/>
          </a:xfrm>
          <a:prstGeom prst="cube">
            <a:avLst/>
          </a:prstGeom>
          <a:noFill/>
          <a:ln w="1270">
            <a:solidFill>
              <a:srgbClr val="3C0B2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60811" y="4090412"/>
            <a:ext cx="182880" cy="182880"/>
          </a:xfrm>
          <a:prstGeom prst="rect">
            <a:avLst/>
          </a:prstGeom>
          <a:noFill/>
          <a:ln w="1270">
            <a:solidFill>
              <a:srgbClr val="D5A43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32429" y="1356976"/>
            <a:ext cx="182880" cy="182880"/>
          </a:xfrm>
          <a:prstGeom prst="cube">
            <a:avLst/>
          </a:prstGeom>
          <a:noFill/>
          <a:ln w="1270">
            <a:solidFill>
              <a:srgbClr val="A9ADF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97359" y="3702792"/>
            <a:ext cx="182880" cy="182880"/>
          </a:xfrm>
          <a:prstGeom prst="sun">
            <a:avLst/>
          </a:prstGeom>
          <a:noFill/>
          <a:ln w="1270">
            <a:solidFill>
              <a:srgbClr val="92BBA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13442" y="1480435"/>
            <a:ext cx="182880" cy="182880"/>
          </a:xfrm>
          <a:prstGeom prst="rect">
            <a:avLst/>
          </a:prstGeom>
          <a:noFill/>
          <a:ln w="1270">
            <a:solidFill>
              <a:srgbClr val="DBC15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UX Principles: Usability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Usability refers to how easy and efficient a system is to use.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How easy is it for users to accomplish basic tasks the first time they encounter the design?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How quickly can users perform tasks once they've learned the design?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Memorability: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easily can users reestablish proficiency after a period of not using the design?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Errors: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many errors do users make, how severe are these errors, and how easily can they recover from them?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Satisfaction: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pleasant is it to use the design?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539450" y="983841"/>
            <a:ext cx="182880" cy="182880"/>
          </a:xfrm>
          <a:prstGeom prst="rect">
            <a:avLst/>
          </a:prstGeom>
          <a:noFill/>
          <a:ln w="1270">
            <a:solidFill>
              <a:srgbClr val="ECB21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62106" y="2096167"/>
            <a:ext cx="182880" cy="182880"/>
          </a:xfrm>
          <a:prstGeom prst="triangle">
            <a:avLst/>
          </a:prstGeom>
          <a:noFill/>
          <a:ln w="1270">
            <a:solidFill>
              <a:srgbClr val="2564E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80657" y="891286"/>
            <a:ext cx="182880" cy="182880"/>
          </a:xfrm>
          <a:prstGeom prst="cube">
            <a:avLst/>
          </a:prstGeom>
          <a:noFill/>
          <a:ln w="1270">
            <a:solidFill>
              <a:srgbClr val="F9621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18463" y="2349881"/>
            <a:ext cx="182880" cy="182880"/>
          </a:xfrm>
          <a:prstGeom prst="cube">
            <a:avLst/>
          </a:prstGeom>
          <a:noFill/>
          <a:ln w="1270">
            <a:solidFill>
              <a:srgbClr val="E0AB4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96681" y="1848132"/>
            <a:ext cx="182880" cy="182880"/>
          </a:xfrm>
          <a:prstGeom prst="sun">
            <a:avLst/>
          </a:prstGeom>
          <a:noFill/>
          <a:ln w="1270">
            <a:solidFill>
              <a:srgbClr val="072DE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UX Principles: Accessibility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 ensures that your product can be used by everyone, regardless of their abilities.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WCAG (Web Content Accessibility Guidelines):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 internationally recognized standard.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users with disabilities: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(Visual, auditory, motor, cognitive).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alternative text for images.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sufficient color contrast.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keyboard navigation.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semantic HTML.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762267" y="2320921"/>
            <a:ext cx="182880" cy="182880"/>
          </a:xfrm>
          <a:prstGeom prst="cube">
            <a:avLst/>
          </a:prstGeom>
          <a:noFill/>
          <a:ln w="1270">
            <a:solidFill>
              <a:srgbClr val="A0E74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48201" y="3220629"/>
            <a:ext cx="182880" cy="182880"/>
          </a:xfrm>
          <a:prstGeom prst="rect">
            <a:avLst/>
          </a:prstGeom>
          <a:noFill/>
          <a:ln w="1270">
            <a:solidFill>
              <a:srgbClr val="768F0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26475" y="2597065"/>
            <a:ext cx="182880" cy="182880"/>
          </a:xfrm>
          <a:prstGeom prst="rect">
            <a:avLst/>
          </a:prstGeom>
          <a:noFill/>
          <a:ln w="1270">
            <a:solidFill>
              <a:srgbClr val="37591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7053" y="3599684"/>
            <a:ext cx="182880" cy="182880"/>
          </a:xfrm>
          <a:prstGeom prst="triangle">
            <a:avLst/>
          </a:prstGeom>
          <a:noFill/>
          <a:ln w="1270">
            <a:solidFill>
              <a:srgbClr val="E83D4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21808" y="327843"/>
            <a:ext cx="182880" cy="182880"/>
          </a:xfrm>
          <a:prstGeom prst="rect">
            <a:avLst/>
          </a:prstGeom>
          <a:noFill/>
          <a:ln w="1270">
            <a:solidFill>
              <a:srgbClr val="25DC8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UX Principles: Value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value to the user. Your product should: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Solve a problem: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Address a real user need.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useful: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Offer practical functionality.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desirable: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 engaging and enjoyable to use.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 Trust: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reliable and transparent.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2025-02-24T09:26:17Z</dcterms:created>
  <dcterms:modified xsi:type="dcterms:W3CDTF">2025-02-24T09:26:17Z</dcterms:modified>
</cp:coreProperties>
</file>