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711394" y="4137790"/>
            <a:ext cx="182880" cy="182880"/>
          </a:xfrm>
          <a:prstGeom prst="sun">
            <a:avLst/>
          </a:prstGeom>
          <a:noFill/>
          <a:ln w="1270">
            <a:solidFill>
              <a:srgbClr val="2C9A7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918185" y="1139309"/>
            <a:ext cx="182880" cy="182880"/>
          </a:xfrm>
          <a:prstGeom prst="sun">
            <a:avLst/>
          </a:prstGeom>
          <a:noFill/>
          <a:ln w="1270">
            <a:solidFill>
              <a:srgbClr val="E5841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02707" y="4200993"/>
            <a:ext cx="182880" cy="182880"/>
          </a:xfrm>
          <a:prstGeom prst="cube">
            <a:avLst/>
          </a:prstGeom>
          <a:noFill/>
          <a:ln w="1270">
            <a:solidFill>
              <a:srgbClr val="5E7DC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72161" y="834461"/>
            <a:ext cx="182880" cy="182880"/>
          </a:xfrm>
          <a:prstGeom prst="triangle">
            <a:avLst/>
          </a:prstGeom>
          <a:noFill/>
          <a:ln w="1270">
            <a:solidFill>
              <a:srgbClr val="C839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55370" y="3153079"/>
            <a:ext cx="182880" cy="182880"/>
          </a:xfrm>
          <a:prstGeom prst="sun">
            <a:avLst/>
          </a:prstGeom>
          <a:noFill/>
          <a:ln w="1270">
            <a:solidFill>
              <a:srgbClr val="28D90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 Hierarchy and Emphasis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Visual Hierarchy?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is it Important?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Principles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Techniques for Emphasis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Mistakes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and Best Practices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079535" y="3264193"/>
            <a:ext cx="182880" cy="182880"/>
          </a:xfrm>
          <a:prstGeom prst="triangle">
            <a:avLst/>
          </a:prstGeom>
          <a:noFill/>
          <a:ln w="1270">
            <a:solidFill>
              <a:srgbClr val="E171E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42527" y="3895702"/>
            <a:ext cx="182880" cy="182880"/>
          </a:xfrm>
          <a:prstGeom prst="cube">
            <a:avLst/>
          </a:prstGeom>
          <a:noFill/>
          <a:ln w="1270">
            <a:solidFill>
              <a:srgbClr val="C3DAA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20845" y="279522"/>
            <a:ext cx="182880" cy="182880"/>
          </a:xfrm>
          <a:prstGeom prst="triangle">
            <a:avLst/>
          </a:prstGeom>
          <a:noFill/>
          <a:ln w="1270">
            <a:solidFill>
              <a:srgbClr val="7098F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45221" y="2028763"/>
            <a:ext cx="182880" cy="182880"/>
          </a:xfrm>
          <a:prstGeom prst="rect">
            <a:avLst/>
          </a:prstGeom>
          <a:noFill/>
          <a:ln w="1270">
            <a:solidFill>
              <a:srgbClr val="42AB2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24354" y="3477843"/>
            <a:ext cx="182880" cy="182880"/>
          </a:xfrm>
          <a:prstGeom prst="triangle">
            <a:avLst/>
          </a:prstGeom>
          <a:noFill/>
          <a:ln w="1270">
            <a:solidFill>
              <a:srgbClr val="FF2A4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Techniques for Emphasis: Spacing (White Space)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White space (or negative space) is the empty area around elements.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Creates Breathing Room: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Prevents the design from feeling cluttered.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Highlights Key Elements: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Isolating an element with white space draws attention to 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Improves Readability: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Adequate spacing between lines and paragraphs makes text easier to read.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 be afraid of white space! It's a valuable design tool.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150568" y="3288500"/>
            <a:ext cx="182880" cy="182880"/>
          </a:xfrm>
          <a:prstGeom prst="sun">
            <a:avLst/>
          </a:prstGeom>
          <a:noFill/>
          <a:ln w="1270">
            <a:solidFill>
              <a:srgbClr val="D43E6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47352" y="2388822"/>
            <a:ext cx="182880" cy="182880"/>
          </a:xfrm>
          <a:prstGeom prst="rect">
            <a:avLst/>
          </a:prstGeom>
          <a:noFill/>
          <a:ln w="1270">
            <a:solidFill>
              <a:srgbClr val="0EA26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13389" y="2203863"/>
            <a:ext cx="182880" cy="182880"/>
          </a:xfrm>
          <a:prstGeom prst="rect">
            <a:avLst/>
          </a:prstGeom>
          <a:noFill/>
          <a:ln w="1270">
            <a:solidFill>
              <a:srgbClr val="974D6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87449" y="260355"/>
            <a:ext cx="182880" cy="182880"/>
          </a:xfrm>
          <a:prstGeom prst="rect">
            <a:avLst/>
          </a:prstGeom>
          <a:noFill/>
          <a:ln w="1270">
            <a:solidFill>
              <a:srgbClr val="0FA3C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6098" y="326333"/>
            <a:ext cx="182880" cy="182880"/>
          </a:xfrm>
          <a:prstGeom prst="triangle">
            <a:avLst/>
          </a:prstGeom>
          <a:noFill/>
          <a:ln w="1270">
            <a:solidFill>
              <a:srgbClr val="4A4E6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Mistakes: Clutter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Too many elements fighting for attention will confuse the viewer.  Avoid overcrowding your design.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Solution: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Simplify your design by removing unnecessary elements.  Focus on the most important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08176" y="4268411"/>
            <a:ext cx="182880" cy="182880"/>
          </a:xfrm>
          <a:prstGeom prst="triangle">
            <a:avLst/>
          </a:prstGeom>
          <a:noFill/>
          <a:ln w="1270">
            <a:solidFill>
              <a:srgbClr val="98CCC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824972" y="3092473"/>
            <a:ext cx="182880" cy="182880"/>
          </a:xfrm>
          <a:prstGeom prst="rect">
            <a:avLst/>
          </a:prstGeom>
          <a:noFill/>
          <a:ln w="1270">
            <a:solidFill>
              <a:srgbClr val="C2A05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81774" y="3006547"/>
            <a:ext cx="182880" cy="182880"/>
          </a:xfrm>
          <a:prstGeom prst="rect">
            <a:avLst/>
          </a:prstGeom>
          <a:noFill/>
          <a:ln w="1270">
            <a:solidFill>
              <a:srgbClr val="41C8A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40639" y="1419805"/>
            <a:ext cx="182880" cy="182880"/>
          </a:xfrm>
          <a:prstGeom prst="triangle">
            <a:avLst/>
          </a:prstGeom>
          <a:noFill/>
          <a:ln w="1270">
            <a:solidFill>
              <a:srgbClr val="0E4F6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90291" y="2059528"/>
            <a:ext cx="182880" cy="182880"/>
          </a:xfrm>
          <a:prstGeom prst="sun">
            <a:avLst/>
          </a:prstGeom>
          <a:noFill/>
          <a:ln w="1270">
            <a:solidFill>
              <a:srgbClr val="83AEA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Mistakes: Lack of Contrast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all elements look similar, nothing will stand out.  A lack of contrast can make your design boring and difficult to navigate.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Solution: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Experiment with different colors, sizes, and shapes to create visual contrast.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011781" y="4536269"/>
            <a:ext cx="182880" cy="182880"/>
          </a:xfrm>
          <a:prstGeom prst="cube">
            <a:avLst/>
          </a:prstGeom>
          <a:noFill/>
          <a:ln w="1270">
            <a:solidFill>
              <a:srgbClr val="D7483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93740" y="3166775"/>
            <a:ext cx="182880" cy="182880"/>
          </a:xfrm>
          <a:prstGeom prst="cube">
            <a:avLst/>
          </a:prstGeom>
          <a:noFill/>
          <a:ln w="1270">
            <a:solidFill>
              <a:srgbClr val="6F780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588116" y="824788"/>
            <a:ext cx="182880" cy="182880"/>
          </a:xfrm>
          <a:prstGeom prst="rect">
            <a:avLst/>
          </a:prstGeom>
          <a:noFill/>
          <a:ln w="1270">
            <a:solidFill>
              <a:srgbClr val="29A2D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1700" y="3954126"/>
            <a:ext cx="182880" cy="182880"/>
          </a:xfrm>
          <a:prstGeom prst="rect">
            <a:avLst/>
          </a:prstGeom>
          <a:noFill/>
          <a:ln w="1270">
            <a:solidFill>
              <a:srgbClr val="94D40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74135" y="2476942"/>
            <a:ext cx="182880" cy="182880"/>
          </a:xfrm>
          <a:prstGeom prst="cube">
            <a:avLst/>
          </a:prstGeom>
          <a:noFill/>
          <a:ln w="1270">
            <a:solidFill>
              <a:srgbClr val="B4879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Mistakes: Inconsistent Hierarchy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a consistent visual hierarchy is crucial.  If the hierarchy is unclear or inconsistent, users will have difficulty understanding the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Solution: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Establish a clear visual hierarchy early on and stick to it throughout the design.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367387" y="1778676"/>
            <a:ext cx="182880" cy="182880"/>
          </a:xfrm>
          <a:prstGeom prst="cube">
            <a:avLst/>
          </a:prstGeom>
          <a:noFill/>
          <a:ln w="1270">
            <a:solidFill>
              <a:srgbClr val="BBB55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6469" y="3183191"/>
            <a:ext cx="182880" cy="182880"/>
          </a:xfrm>
          <a:prstGeom prst="rect">
            <a:avLst/>
          </a:prstGeom>
          <a:noFill/>
          <a:ln w="1270">
            <a:solidFill>
              <a:srgbClr val="5D4EA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55163" y="3253437"/>
            <a:ext cx="182880" cy="182880"/>
          </a:xfrm>
          <a:prstGeom prst="sun">
            <a:avLst/>
          </a:prstGeom>
          <a:noFill/>
          <a:ln w="1270">
            <a:solidFill>
              <a:srgbClr val="06502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66718" y="2730551"/>
            <a:ext cx="182880" cy="182880"/>
          </a:xfrm>
          <a:prstGeom prst="sun">
            <a:avLst/>
          </a:prstGeom>
          <a:noFill/>
          <a:ln w="1270">
            <a:solidFill>
              <a:srgbClr val="C8334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73898" y="4181634"/>
            <a:ext cx="182880" cy="182880"/>
          </a:xfrm>
          <a:prstGeom prst="triangle">
            <a:avLst/>
          </a:prstGeom>
          <a:noFill/>
          <a:ln w="1270">
            <a:solidFill>
              <a:srgbClr val="C073D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 1: Website Homepage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Large Headline: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Clearly states the company's value proposition.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Prominent Call-to-Action Button: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Encourages visitors to take the next step.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High-Quality Images: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Capture attention and convey the brand's message.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Strategic Use of White Space: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Prevents the design from feeling cluttered.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961628" y="1876787"/>
            <a:ext cx="182880" cy="182880"/>
          </a:xfrm>
          <a:prstGeom prst="triangle">
            <a:avLst/>
          </a:prstGeom>
          <a:noFill/>
          <a:ln w="1270">
            <a:solidFill>
              <a:srgbClr val="4F6B3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51507" y="640504"/>
            <a:ext cx="182880" cy="182880"/>
          </a:xfrm>
          <a:prstGeom prst="rect">
            <a:avLst/>
          </a:prstGeom>
          <a:noFill/>
          <a:ln w="1270">
            <a:solidFill>
              <a:srgbClr val="5EBE7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622233" y="2747677"/>
            <a:ext cx="182880" cy="182880"/>
          </a:xfrm>
          <a:prstGeom prst="cube">
            <a:avLst/>
          </a:prstGeom>
          <a:noFill/>
          <a:ln w="1270">
            <a:solidFill>
              <a:srgbClr val="00B1C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15734" y="1545382"/>
            <a:ext cx="182880" cy="182880"/>
          </a:xfrm>
          <a:prstGeom prst="cube">
            <a:avLst/>
          </a:prstGeom>
          <a:noFill/>
          <a:ln w="1270">
            <a:solidFill>
              <a:srgbClr val="1F2AB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834206" y="486847"/>
            <a:ext cx="182880" cy="182880"/>
          </a:xfrm>
          <a:prstGeom prst="triangle">
            <a:avLst/>
          </a:prstGeom>
          <a:noFill/>
          <a:ln w="1270">
            <a:solidFill>
              <a:srgbClr val="BD42F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 2: Mobile App Interface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Tab Bar: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Provides clear navigation.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Bold Typography: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Highlights important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Color-Coded Icons: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Visually represent different functions.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Thumb-Friendly Design: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Ensures easy interaction on mobile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608558" y="2668010"/>
            <a:ext cx="182880" cy="182880"/>
          </a:xfrm>
          <a:prstGeom prst="rect">
            <a:avLst/>
          </a:prstGeom>
          <a:noFill/>
          <a:ln w="1270">
            <a:solidFill>
              <a:srgbClr val="11ACA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2728" y="4471934"/>
            <a:ext cx="182880" cy="182880"/>
          </a:xfrm>
          <a:prstGeom prst="sun">
            <a:avLst/>
          </a:prstGeom>
          <a:noFill/>
          <a:ln w="1270">
            <a:solidFill>
              <a:srgbClr val="159EC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64224" y="145441"/>
            <a:ext cx="182880" cy="182880"/>
          </a:xfrm>
          <a:prstGeom prst="triangle">
            <a:avLst/>
          </a:prstGeom>
          <a:noFill/>
          <a:ln w="1270">
            <a:solidFill>
              <a:srgbClr val="4719C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23840" y="540755"/>
            <a:ext cx="182880" cy="182880"/>
          </a:xfrm>
          <a:prstGeom prst="rect">
            <a:avLst/>
          </a:prstGeom>
          <a:noFill/>
          <a:ln w="1270">
            <a:solidFill>
              <a:srgbClr val="5B774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07050" y="4522689"/>
            <a:ext cx="182880" cy="182880"/>
          </a:xfrm>
          <a:prstGeom prst="rect">
            <a:avLst/>
          </a:prstGeom>
          <a:noFill/>
          <a:ln w="1270">
            <a:solidFill>
              <a:srgbClr val="3E9F0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Best Practices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Plan Your Hierarchy: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Before you start designing, decide which elements are most important.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Grid System: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Helps create a consistent and organized layout.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 Your Design: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Get feedback from users to see if the visual hierarchy is clear and effective.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it Simple: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Less is often more.  Focus on clarity and simplicity.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089509" y="2734671"/>
            <a:ext cx="182880" cy="182880"/>
          </a:xfrm>
          <a:prstGeom prst="cube">
            <a:avLst/>
          </a:prstGeom>
          <a:noFill/>
          <a:ln w="1270">
            <a:solidFill>
              <a:srgbClr val="BE15A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19631" y="50111"/>
            <a:ext cx="182880" cy="182880"/>
          </a:xfrm>
          <a:prstGeom prst="cube">
            <a:avLst/>
          </a:prstGeom>
          <a:noFill/>
          <a:ln w="1270">
            <a:solidFill>
              <a:srgbClr val="DA815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73699" y="3675660"/>
            <a:ext cx="182880" cy="182880"/>
          </a:xfrm>
          <a:prstGeom prst="sun">
            <a:avLst/>
          </a:prstGeom>
          <a:noFill/>
          <a:ln w="1270">
            <a:solidFill>
              <a:srgbClr val="E6E23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300043" y="571950"/>
            <a:ext cx="182880" cy="182880"/>
          </a:xfrm>
          <a:prstGeom prst="triangle">
            <a:avLst/>
          </a:prstGeom>
          <a:noFill/>
          <a:ln w="1270">
            <a:solidFill>
              <a:srgbClr val="36C36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620082" y="759301"/>
            <a:ext cx="182880" cy="182880"/>
          </a:xfrm>
          <a:prstGeom prst="cube">
            <a:avLst/>
          </a:prstGeom>
          <a:noFill/>
          <a:ln w="1270">
            <a:solidFill>
              <a:srgbClr val="0CF73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Takeaways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 hierarchy is essential for effective communication.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size, color, contrast, placement, and typography to guide the user's eye.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common mistakes like clutter and lack of contrast.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Plan your hierarchy and test your design.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19329" y="3771474"/>
            <a:ext cx="182880" cy="182880"/>
          </a:xfrm>
          <a:prstGeom prst="sun">
            <a:avLst/>
          </a:prstGeom>
          <a:noFill/>
          <a:ln w="1270">
            <a:solidFill>
              <a:srgbClr val="63675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40361" y="3438477"/>
            <a:ext cx="182880" cy="182880"/>
          </a:xfrm>
          <a:prstGeom prst="sun">
            <a:avLst/>
          </a:prstGeom>
          <a:noFill/>
          <a:ln w="1270">
            <a:solidFill>
              <a:srgbClr val="7719C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72166" y="710016"/>
            <a:ext cx="182880" cy="182880"/>
          </a:xfrm>
          <a:prstGeom prst="rect">
            <a:avLst/>
          </a:prstGeom>
          <a:noFill/>
          <a:ln w="1270">
            <a:solidFill>
              <a:srgbClr val="046E1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212488" y="1207485"/>
            <a:ext cx="182880" cy="182880"/>
          </a:xfrm>
          <a:prstGeom prst="triangle">
            <a:avLst/>
          </a:prstGeom>
          <a:noFill/>
          <a:ln w="1270">
            <a:solidFill>
              <a:srgbClr val="2E1A9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09618" y="1820540"/>
            <a:ext cx="182880" cy="182880"/>
          </a:xfrm>
          <a:prstGeom prst="cube">
            <a:avLst/>
          </a:prstGeom>
          <a:noFill/>
          <a:ln w="1270">
            <a:solidFill>
              <a:srgbClr val="C2FBD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Q&amp;A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 questions?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045558" y="1102516"/>
            <a:ext cx="182880" cy="182880"/>
          </a:xfrm>
          <a:prstGeom prst="cube">
            <a:avLst/>
          </a:prstGeom>
          <a:noFill/>
          <a:ln w="1270">
            <a:solidFill>
              <a:srgbClr val="E282C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40653" y="3521801"/>
            <a:ext cx="182880" cy="182880"/>
          </a:xfrm>
          <a:prstGeom prst="sun">
            <a:avLst/>
          </a:prstGeom>
          <a:noFill/>
          <a:ln w="1270">
            <a:solidFill>
              <a:srgbClr val="4FD70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50903" y="477905"/>
            <a:ext cx="182880" cy="182880"/>
          </a:xfrm>
          <a:prstGeom prst="sun">
            <a:avLst/>
          </a:prstGeom>
          <a:noFill/>
          <a:ln w="1270">
            <a:solidFill>
              <a:srgbClr val="3E5E0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785452" y="1229524"/>
            <a:ext cx="182880" cy="182880"/>
          </a:xfrm>
          <a:prstGeom prst="sun">
            <a:avLst/>
          </a:prstGeom>
          <a:noFill/>
          <a:ln w="1270">
            <a:solidFill>
              <a:srgbClr val="907AF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664795" y="1355615"/>
            <a:ext cx="182880" cy="182880"/>
          </a:xfrm>
          <a:prstGeom prst="rect">
            <a:avLst/>
          </a:prstGeom>
          <a:noFill/>
          <a:ln w="1270">
            <a:solidFill>
              <a:srgbClr val="8B7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your time and attention.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307172" y="1981888"/>
            <a:ext cx="182880" cy="182880"/>
          </a:xfrm>
          <a:prstGeom prst="sun">
            <a:avLst/>
          </a:prstGeom>
          <a:noFill/>
          <a:ln w="1270">
            <a:solidFill>
              <a:srgbClr val="C4294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3025" y="2119928"/>
            <a:ext cx="182880" cy="182880"/>
          </a:xfrm>
          <a:prstGeom prst="rect">
            <a:avLst/>
          </a:prstGeom>
          <a:noFill/>
          <a:ln w="1270">
            <a:solidFill>
              <a:srgbClr val="9E4E9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11738" y="330615"/>
            <a:ext cx="182880" cy="182880"/>
          </a:xfrm>
          <a:prstGeom prst="triangle">
            <a:avLst/>
          </a:prstGeom>
          <a:noFill/>
          <a:ln w="1270">
            <a:solidFill>
              <a:srgbClr val="42724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54529" y="3861651"/>
            <a:ext cx="182880" cy="182880"/>
          </a:xfrm>
          <a:prstGeom prst="cube">
            <a:avLst/>
          </a:prstGeom>
          <a:noFill/>
          <a:ln w="1270">
            <a:solidFill>
              <a:srgbClr val="8734A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674486" y="1013522"/>
            <a:ext cx="182880" cy="182880"/>
          </a:xfrm>
          <a:prstGeom prst="rect">
            <a:avLst/>
          </a:prstGeom>
          <a:noFill/>
          <a:ln w="1270">
            <a:solidFill>
              <a:srgbClr val="B17C5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Visual Hierarchy?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 hierarchy is the arrangement of elements in a design to show their order of importance. It guides the viewer's eye and tells them where to look first, second, and so 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a roadmap for your design!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742190" y="2899123"/>
            <a:ext cx="182880" cy="182880"/>
          </a:xfrm>
          <a:prstGeom prst="sun">
            <a:avLst/>
          </a:prstGeom>
          <a:noFill/>
          <a:ln w="1270">
            <a:solidFill>
              <a:srgbClr val="4DC39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57937" y="1258873"/>
            <a:ext cx="182880" cy="182880"/>
          </a:xfrm>
          <a:prstGeom prst="rect">
            <a:avLst/>
          </a:prstGeom>
          <a:noFill/>
          <a:ln w="1270">
            <a:solidFill>
              <a:srgbClr val="C66B5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84000" y="2617101"/>
            <a:ext cx="182880" cy="182880"/>
          </a:xfrm>
          <a:prstGeom prst="rect">
            <a:avLst/>
          </a:prstGeom>
          <a:noFill/>
          <a:ln w="1270">
            <a:solidFill>
              <a:srgbClr val="D6FC0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01269" y="1024287"/>
            <a:ext cx="182880" cy="182880"/>
          </a:xfrm>
          <a:prstGeom prst="rect">
            <a:avLst/>
          </a:prstGeom>
          <a:noFill/>
          <a:ln w="1270">
            <a:solidFill>
              <a:srgbClr val="FE77B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40726" y="3111969"/>
            <a:ext cx="182880" cy="182880"/>
          </a:xfrm>
          <a:prstGeom prst="rect">
            <a:avLst/>
          </a:prstGeom>
          <a:noFill/>
          <a:ln w="1270">
            <a:solidFill>
              <a:srgbClr val="35571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is Visual Hierarchy Important?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Improves User Experience: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Makes information easy to find and understand.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Directs Attention: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Highlights key messages and calls to action.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Enhances Communication: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Ensures the message is received effectively.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Increases Engagement: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Keeps users interested and focused.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950353" y="3721263"/>
            <a:ext cx="182880" cy="182880"/>
          </a:xfrm>
          <a:prstGeom prst="rect">
            <a:avLst/>
          </a:prstGeom>
          <a:noFill/>
          <a:ln w="1270">
            <a:solidFill>
              <a:srgbClr val="5FE4E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202403" y="2869888"/>
            <a:ext cx="182880" cy="182880"/>
          </a:xfrm>
          <a:prstGeom prst="cube">
            <a:avLst/>
          </a:prstGeom>
          <a:noFill/>
          <a:ln w="1270">
            <a:solidFill>
              <a:srgbClr val="71524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45070" y="449715"/>
            <a:ext cx="182880" cy="182880"/>
          </a:xfrm>
          <a:prstGeom prst="rect">
            <a:avLst/>
          </a:prstGeom>
          <a:noFill/>
          <a:ln w="1270">
            <a:solidFill>
              <a:srgbClr val="B452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95209" y="2830056"/>
            <a:ext cx="182880" cy="182880"/>
          </a:xfrm>
          <a:prstGeom prst="rect">
            <a:avLst/>
          </a:prstGeom>
          <a:noFill/>
          <a:ln w="1270">
            <a:solidFill>
              <a:srgbClr val="9E7CA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60747" y="491005"/>
            <a:ext cx="182880" cy="182880"/>
          </a:xfrm>
          <a:prstGeom prst="triangle">
            <a:avLst/>
          </a:prstGeom>
          <a:noFill/>
          <a:ln w="1270">
            <a:solidFill>
              <a:srgbClr val="9DF83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Principles of Visual Hierarchy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Size: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Larger elements attract more attention.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Bright colors stand out against muted backgrounds.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Contrast: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 contrast creates visual interest and highlights elements.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Placement: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Elements placed higher or in central positions are usually noticed first.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Typography: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Font size, weight, and style influence readability and importance.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Spacing: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White space helps to separate and emphasize elements.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173683" y="2596084"/>
            <a:ext cx="182880" cy="182880"/>
          </a:xfrm>
          <a:prstGeom prst="cube">
            <a:avLst/>
          </a:prstGeom>
          <a:noFill/>
          <a:ln w="1270">
            <a:solidFill>
              <a:srgbClr val="13A74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88359" y="1536053"/>
            <a:ext cx="182880" cy="182880"/>
          </a:xfrm>
          <a:prstGeom prst="rect">
            <a:avLst/>
          </a:prstGeom>
          <a:noFill/>
          <a:ln w="1270">
            <a:solidFill>
              <a:srgbClr val="FD86E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42815" y="612169"/>
            <a:ext cx="182880" cy="182880"/>
          </a:xfrm>
          <a:prstGeom prst="triangle">
            <a:avLst/>
          </a:prstGeom>
          <a:noFill/>
          <a:ln w="1270">
            <a:solidFill>
              <a:srgbClr val="D9E4F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938444" y="3556677"/>
            <a:ext cx="182880" cy="182880"/>
          </a:xfrm>
          <a:prstGeom prst="cube">
            <a:avLst/>
          </a:prstGeom>
          <a:noFill/>
          <a:ln w="1270">
            <a:solidFill>
              <a:srgbClr val="C864D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754243" y="4011921"/>
            <a:ext cx="182880" cy="182880"/>
          </a:xfrm>
          <a:prstGeom prst="triangle">
            <a:avLst/>
          </a:prstGeom>
          <a:noFill/>
          <a:ln w="1270">
            <a:solidFill>
              <a:srgbClr val="4DE0E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Techniques for Emphasis: Size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size is a simple way to create visual hierarchy.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Headlines: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larger fonts for headings to indicate their importance.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Larger images naturally draw the eye.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Buttons: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Increase the size of call-to-action buttons to make them more prominent.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large headline immediately tells the viewer what the page is about.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489024" y="4242869"/>
            <a:ext cx="182880" cy="182880"/>
          </a:xfrm>
          <a:prstGeom prst="cube">
            <a:avLst/>
          </a:prstGeom>
          <a:noFill/>
          <a:ln w="1270">
            <a:solidFill>
              <a:srgbClr val="AE45D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26661" y="2877995"/>
            <a:ext cx="182880" cy="182880"/>
          </a:xfrm>
          <a:prstGeom prst="rect">
            <a:avLst/>
          </a:prstGeom>
          <a:noFill/>
          <a:ln w="1270">
            <a:solidFill>
              <a:srgbClr val="98B4D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235717" y="587215"/>
            <a:ext cx="182880" cy="182880"/>
          </a:xfrm>
          <a:prstGeom prst="rect">
            <a:avLst/>
          </a:prstGeom>
          <a:noFill/>
          <a:ln w="1270">
            <a:solidFill>
              <a:srgbClr val="CAC93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46706" y="2437896"/>
            <a:ext cx="182880" cy="182880"/>
          </a:xfrm>
          <a:prstGeom prst="rect">
            <a:avLst/>
          </a:prstGeom>
          <a:noFill/>
          <a:ln w="1270">
            <a:solidFill>
              <a:srgbClr val="8AC0C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659654" y="1842802"/>
            <a:ext cx="182880" cy="182880"/>
          </a:xfrm>
          <a:prstGeom prst="cube">
            <a:avLst/>
          </a:prstGeom>
          <a:noFill/>
          <a:ln w="1270">
            <a:solidFill>
              <a:srgbClr val="9FB69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Techniques for Emphasis: Color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is a powerful tool for attracting attention.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Accent Colors: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a bright color to highlight key elements against a neutral background.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Contrast: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contrasting colors (e.g., black and white) to make elements stand out.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Colors: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brand colors strategically to reinforce brand identity and highlight important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Caution: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Don't overuse color, as it can become overwhelming.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969359" y="1500719"/>
            <a:ext cx="182880" cy="182880"/>
          </a:xfrm>
          <a:prstGeom prst="cube">
            <a:avLst/>
          </a:prstGeom>
          <a:noFill/>
          <a:ln w="1270">
            <a:solidFill>
              <a:srgbClr val="034DF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7257" y="1113570"/>
            <a:ext cx="182880" cy="182880"/>
          </a:xfrm>
          <a:prstGeom prst="triangle">
            <a:avLst/>
          </a:prstGeom>
          <a:noFill/>
          <a:ln w="1270">
            <a:solidFill>
              <a:srgbClr val="D7B1B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40559" y="4216295"/>
            <a:ext cx="182880" cy="182880"/>
          </a:xfrm>
          <a:prstGeom prst="cube">
            <a:avLst/>
          </a:prstGeom>
          <a:noFill/>
          <a:ln w="1270">
            <a:solidFill>
              <a:srgbClr val="DDF00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80963" y="4327872"/>
            <a:ext cx="182880" cy="182880"/>
          </a:xfrm>
          <a:prstGeom prst="rect">
            <a:avLst/>
          </a:prstGeom>
          <a:noFill/>
          <a:ln w="1270">
            <a:solidFill>
              <a:srgbClr val="08778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85982" y="2435165"/>
            <a:ext cx="182880" cy="182880"/>
          </a:xfrm>
          <a:prstGeom prst="triangle">
            <a:avLst/>
          </a:prstGeom>
          <a:noFill/>
          <a:ln w="1270">
            <a:solidFill>
              <a:srgbClr val="CC0CB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Techniques for Emphasis: Contrast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Contrast can be achieved through: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Light vs. dark colors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Size: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Large vs. small elements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Shape: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Rounded vs. angular shapes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Typography: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Bold vs. light fonts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 contrast immediately draws the eye and creates visual interest.  It helps separate elements and guide the user's attention.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638793" y="474171"/>
            <a:ext cx="182880" cy="182880"/>
          </a:xfrm>
          <a:prstGeom prst="rect">
            <a:avLst/>
          </a:prstGeom>
          <a:noFill/>
          <a:ln w="1270">
            <a:solidFill>
              <a:srgbClr val="B8C23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55564" y="950260"/>
            <a:ext cx="182880" cy="182880"/>
          </a:xfrm>
          <a:prstGeom prst="triangle">
            <a:avLst/>
          </a:prstGeom>
          <a:noFill/>
          <a:ln w="1270">
            <a:solidFill>
              <a:srgbClr val="9AD49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06322" y="1722360"/>
            <a:ext cx="182880" cy="182880"/>
          </a:xfrm>
          <a:prstGeom prst="rect">
            <a:avLst/>
          </a:prstGeom>
          <a:noFill/>
          <a:ln w="1270">
            <a:solidFill>
              <a:srgbClr val="C2590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736" y="3162179"/>
            <a:ext cx="182880" cy="182880"/>
          </a:xfrm>
          <a:prstGeom prst="rect">
            <a:avLst/>
          </a:prstGeom>
          <a:noFill/>
          <a:ln w="1270">
            <a:solidFill>
              <a:srgbClr val="3169C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30541" y="3300303"/>
            <a:ext cx="182880" cy="182880"/>
          </a:xfrm>
          <a:prstGeom prst="triangle">
            <a:avLst/>
          </a:prstGeom>
          <a:noFill/>
          <a:ln w="1270">
            <a:solidFill>
              <a:srgbClr val="B4667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Techniques for Emphasis: Placement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placement of elements on a page significantly affects how they are perceived.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F-Pattern: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Users often scan content in an F-shaped pattern (top-left to right, then down and left).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Z-Pattern: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Another common scanning pattern, especially for simpler layouts.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Center Stage: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Elements placed in the center of the page tend to receive more attention.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Place important elements in areas where the eye naturally goes.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326596" y="3706429"/>
            <a:ext cx="182880" cy="182880"/>
          </a:xfrm>
          <a:prstGeom prst="sun">
            <a:avLst/>
          </a:prstGeom>
          <a:noFill/>
          <a:ln w="1270">
            <a:solidFill>
              <a:srgbClr val="953CD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39041" y="2988321"/>
            <a:ext cx="182880" cy="182880"/>
          </a:xfrm>
          <a:prstGeom prst="cube">
            <a:avLst/>
          </a:prstGeom>
          <a:noFill/>
          <a:ln w="1270">
            <a:solidFill>
              <a:srgbClr val="690D3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824507" y="1921536"/>
            <a:ext cx="182880" cy="182880"/>
          </a:xfrm>
          <a:prstGeom prst="triangle">
            <a:avLst/>
          </a:prstGeom>
          <a:noFill/>
          <a:ln w="1270">
            <a:solidFill>
              <a:srgbClr val="85F24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74430" y="1216064"/>
            <a:ext cx="182880" cy="182880"/>
          </a:xfrm>
          <a:prstGeom prst="triangle">
            <a:avLst/>
          </a:prstGeom>
          <a:noFill/>
          <a:ln w="1270">
            <a:solidFill>
              <a:srgbClr val="E3388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76510" y="1156233"/>
            <a:ext cx="182880" cy="182880"/>
          </a:xfrm>
          <a:prstGeom prst="rect">
            <a:avLst/>
          </a:prstGeom>
          <a:noFill/>
          <a:ln w="1270">
            <a:solidFill>
              <a:srgbClr val="2E032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Techniques for Emphasis: Typography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Typography plays a crucial role in visual hierarchy.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Font Size: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larger fonts for headlines and smaller fonts for body text.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Font Weight: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bold fonts to emphasize important words or phrases.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Font Style: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Consider using different font styles (e.g., serif vs. sans-serif) to create contrast.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Line Height and Spacing: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Improve readability and separate elements.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2025-02-24T09:26:17Z</dcterms:created>
  <dcterms:modified xsi:type="dcterms:W3CDTF">2025-02-24T09:26:17Z</dcterms:modified>
</cp:coreProperties>
</file>