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01802" y="986170"/>
            <a:ext cx="182880" cy="182880"/>
          </a:xfrm>
          <a:prstGeom prst="sun">
            <a:avLst/>
          </a:prstGeom>
          <a:noFill/>
          <a:ln w="1270">
            <a:solidFill>
              <a:srgbClr val="5F8F5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827143" y="2184792"/>
            <a:ext cx="182880" cy="182880"/>
          </a:xfrm>
          <a:prstGeom prst="rect">
            <a:avLst/>
          </a:prstGeom>
          <a:noFill/>
          <a:ln w="1270">
            <a:solidFill>
              <a:srgbClr val="FF6DA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073721" y="1084266"/>
            <a:ext cx="182880" cy="182880"/>
          </a:xfrm>
          <a:prstGeom prst="cube">
            <a:avLst/>
          </a:prstGeom>
          <a:noFill/>
          <a:ln w="1270">
            <a:solidFill>
              <a:srgbClr val="A4299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54015" y="2545895"/>
            <a:ext cx="182880" cy="182880"/>
          </a:xfrm>
          <a:prstGeom prst="rect">
            <a:avLst/>
          </a:prstGeom>
          <a:noFill/>
          <a:ln w="1270">
            <a:solidFill>
              <a:srgbClr val="357EF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482957" y="663965"/>
            <a:ext cx="182880" cy="182880"/>
          </a:xfrm>
          <a:prstGeom prst="sun">
            <a:avLst/>
          </a:prstGeom>
          <a:noFill/>
          <a:ln w="1270">
            <a:solidFill>
              <a:srgbClr val="03DC3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Website and App Design Basics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covers the fundamental principles of website and app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Users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Principles (UI/UX)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Theory and Typography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Layout and Information Architecture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Mobile-First Design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Prototyping &amp; Testing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200437" y="4185485"/>
            <a:ext cx="182880" cy="182880"/>
          </a:xfrm>
          <a:prstGeom prst="rect">
            <a:avLst/>
          </a:prstGeom>
          <a:noFill/>
          <a:ln w="1270">
            <a:solidFill>
              <a:srgbClr val="A8B12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23497" y="727205"/>
            <a:ext cx="182880" cy="182880"/>
          </a:xfrm>
          <a:prstGeom prst="cube">
            <a:avLst/>
          </a:prstGeom>
          <a:noFill/>
          <a:ln w="1270">
            <a:solidFill>
              <a:srgbClr val="0B8CA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49572" y="1197921"/>
            <a:ext cx="182880" cy="182880"/>
          </a:xfrm>
          <a:prstGeom prst="rect">
            <a:avLst/>
          </a:prstGeom>
          <a:noFill/>
          <a:ln w="1270">
            <a:solidFill>
              <a:srgbClr val="3BFB0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56413" y="2892082"/>
            <a:ext cx="182880" cy="182880"/>
          </a:xfrm>
          <a:prstGeom prst="triangle">
            <a:avLst/>
          </a:prstGeom>
          <a:noFill/>
          <a:ln w="1270">
            <a:solidFill>
              <a:srgbClr val="83DA4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87363" y="605653"/>
            <a:ext cx="182880" cy="182880"/>
          </a:xfrm>
          <a:prstGeom prst="sun">
            <a:avLst/>
          </a:prstGeom>
          <a:noFill/>
          <a:ln w="1270">
            <a:solidFill>
              <a:srgbClr val="97CBF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Mobile-First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for mobile devices first.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This ensures a clean and efficient user experience.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Responsive Design: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Your website/app adapts to different screen sizes.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Touch-Friendly: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sure buttons and links are large enough to be easily tapped on mobile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Content: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Display the most important information first.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13380" y="1649812"/>
            <a:ext cx="182880" cy="182880"/>
          </a:xfrm>
          <a:prstGeom prst="sun">
            <a:avLst/>
          </a:prstGeom>
          <a:noFill/>
          <a:ln w="1270">
            <a:solidFill>
              <a:srgbClr val="4BBB6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186696" y="2508794"/>
            <a:ext cx="182880" cy="182880"/>
          </a:xfrm>
          <a:prstGeom prst="cube">
            <a:avLst/>
          </a:prstGeom>
          <a:noFill/>
          <a:ln w="1270">
            <a:solidFill>
              <a:srgbClr val="FA5B4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2405" y="3505304"/>
            <a:ext cx="182880" cy="182880"/>
          </a:xfrm>
          <a:prstGeom prst="cube">
            <a:avLst/>
          </a:prstGeom>
          <a:noFill/>
          <a:ln w="1270">
            <a:solidFill>
              <a:srgbClr val="A42D5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81960" y="1776159"/>
            <a:ext cx="182880" cy="182880"/>
          </a:xfrm>
          <a:prstGeom prst="triangle">
            <a:avLst/>
          </a:prstGeom>
          <a:noFill/>
          <a:ln w="1270">
            <a:solidFill>
              <a:srgbClr val="DF25D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34237" y="3988975"/>
            <a:ext cx="182880" cy="182880"/>
          </a:xfrm>
          <a:prstGeom prst="sun">
            <a:avLst/>
          </a:prstGeom>
          <a:noFill/>
          <a:ln w="1270">
            <a:solidFill>
              <a:srgbClr val="737AE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Mobile-First?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usage is dominant: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people access the internet on mobile devices than desktops.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SEO: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Google prioritizes mobile-friendly websites.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Better User Experience: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 on the core functionality for smaller screens.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397165" y="2313774"/>
            <a:ext cx="182880" cy="182880"/>
          </a:xfrm>
          <a:prstGeom prst="sun">
            <a:avLst/>
          </a:prstGeom>
          <a:noFill/>
          <a:ln w="1270">
            <a:solidFill>
              <a:srgbClr val="3442A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13725" y="2542129"/>
            <a:ext cx="182880" cy="182880"/>
          </a:xfrm>
          <a:prstGeom prst="triangle">
            <a:avLst/>
          </a:prstGeom>
          <a:noFill/>
          <a:ln w="1270">
            <a:solidFill>
              <a:srgbClr val="919D3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7956" y="4310168"/>
            <a:ext cx="182880" cy="182880"/>
          </a:xfrm>
          <a:prstGeom prst="sun">
            <a:avLst/>
          </a:prstGeom>
          <a:noFill/>
          <a:ln w="1270">
            <a:solidFill>
              <a:srgbClr val="93FBF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15208" y="3749738"/>
            <a:ext cx="182880" cy="182880"/>
          </a:xfrm>
          <a:prstGeom prst="rect">
            <a:avLst/>
          </a:prstGeom>
          <a:noFill/>
          <a:ln w="1270">
            <a:solidFill>
              <a:srgbClr val="F3DC7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443636" y="3125914"/>
            <a:ext cx="182880" cy="182880"/>
          </a:xfrm>
          <a:prstGeom prst="sun">
            <a:avLst/>
          </a:prstGeom>
          <a:noFill/>
          <a:ln w="1270">
            <a:solidFill>
              <a:srgbClr val="6BD51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Prototyping: Testing Your Ideas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working model of your website/app.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Low-Fidelity Prototypes: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sketches or wireframes.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High-Fidelity Prototypes: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detailed prototypes that look and feel like the final product.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Figma, Adobe XD, InVision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79113" y="401943"/>
            <a:ext cx="182880" cy="182880"/>
          </a:xfrm>
          <a:prstGeom prst="triangle">
            <a:avLst/>
          </a:prstGeom>
          <a:noFill/>
          <a:ln w="1270">
            <a:solidFill>
              <a:srgbClr val="2DFBE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419144" y="795517"/>
            <a:ext cx="182880" cy="182880"/>
          </a:xfrm>
          <a:prstGeom prst="triangle">
            <a:avLst/>
          </a:prstGeom>
          <a:noFill/>
          <a:ln w="1270">
            <a:solidFill>
              <a:srgbClr val="C2618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20815" y="2063869"/>
            <a:ext cx="182880" cy="182880"/>
          </a:xfrm>
          <a:prstGeom prst="rect">
            <a:avLst/>
          </a:prstGeom>
          <a:noFill/>
          <a:ln w="1270">
            <a:solidFill>
              <a:srgbClr val="E2FCA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72338" y="3291145"/>
            <a:ext cx="182880" cy="182880"/>
          </a:xfrm>
          <a:prstGeom prst="triangle">
            <a:avLst/>
          </a:prstGeom>
          <a:noFill/>
          <a:ln w="1270">
            <a:solidFill>
              <a:srgbClr val="2D64F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764803" y="3080812"/>
            <a:ext cx="182880" cy="182880"/>
          </a:xfrm>
          <a:prstGeom prst="sun">
            <a:avLst/>
          </a:prstGeom>
          <a:noFill/>
          <a:ln w="1270">
            <a:solidFill>
              <a:srgbClr val="11B65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Testing: Getting Feedback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prototype with real users.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Observe how they interact with your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Gather feedback on usability, navigation, and overall experience.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Iterate on your design based on user feedback.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55591" y="3986736"/>
            <a:ext cx="182880" cy="182880"/>
          </a:xfrm>
          <a:prstGeom prst="cube">
            <a:avLst/>
          </a:prstGeom>
          <a:noFill/>
          <a:ln w="1270">
            <a:solidFill>
              <a:srgbClr val="6C182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069543" y="3768505"/>
            <a:ext cx="182880" cy="182880"/>
          </a:xfrm>
          <a:prstGeom prst="rect">
            <a:avLst/>
          </a:prstGeom>
          <a:noFill/>
          <a:ln w="1270">
            <a:solidFill>
              <a:srgbClr val="1D409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68018" y="3784307"/>
            <a:ext cx="182880" cy="182880"/>
          </a:xfrm>
          <a:prstGeom prst="sun">
            <a:avLst/>
          </a:prstGeom>
          <a:noFill/>
          <a:ln w="1270">
            <a:solidFill>
              <a:srgbClr val="5253A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46156" y="861175"/>
            <a:ext cx="182880" cy="182880"/>
          </a:xfrm>
          <a:prstGeom prst="triangle">
            <a:avLst/>
          </a:prstGeom>
          <a:noFill/>
          <a:ln w="1270">
            <a:solidFill>
              <a:srgbClr val="CB9B1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12285" y="1783502"/>
            <a:ext cx="182880" cy="182880"/>
          </a:xfrm>
          <a:prstGeom prst="sun">
            <a:avLst/>
          </a:prstGeom>
          <a:noFill/>
          <a:ln w="1270">
            <a:solidFill>
              <a:srgbClr val="BF4AC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Usability Testing Methods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Aloud Protocol: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Users verbalize their thoughts while using the prototype.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Eye Tracking: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where users are looking on the screen.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A/B Testing: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Compare two different versions of a design to see which performs better.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72567" y="3039678"/>
            <a:ext cx="182880" cy="182880"/>
          </a:xfrm>
          <a:prstGeom prst="rect">
            <a:avLst/>
          </a:prstGeom>
          <a:noFill/>
          <a:ln w="1270">
            <a:solidFill>
              <a:srgbClr val="C3F29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10847" y="1763185"/>
            <a:ext cx="182880" cy="182880"/>
          </a:xfrm>
          <a:prstGeom prst="triangle">
            <a:avLst/>
          </a:prstGeom>
          <a:noFill/>
          <a:ln w="1270">
            <a:solidFill>
              <a:srgbClr val="9005E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99027" y="3141965"/>
            <a:ext cx="182880" cy="182880"/>
          </a:xfrm>
          <a:prstGeom prst="triangle">
            <a:avLst/>
          </a:prstGeom>
          <a:noFill/>
          <a:ln w="1270">
            <a:solidFill>
              <a:srgbClr val="135AB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3615" y="175399"/>
            <a:ext cx="182880" cy="182880"/>
          </a:xfrm>
          <a:prstGeom prst="cube">
            <a:avLst/>
          </a:prstGeom>
          <a:noFill/>
          <a:ln w="1270">
            <a:solidFill>
              <a:srgbClr val="BEB9D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16191" y="4273734"/>
            <a:ext cx="182880" cy="182880"/>
          </a:xfrm>
          <a:prstGeom prst="sun">
            <a:avLst/>
          </a:prstGeom>
          <a:noFill/>
          <a:ln w="1270">
            <a:solidFill>
              <a:srgbClr val="3FCEE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 your users.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usability and user experience.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color and typography effectively.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for mobile first.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Prototype and test your designs.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2449" y="200998"/>
            <a:ext cx="182880" cy="182880"/>
          </a:xfrm>
          <a:prstGeom prst="cube">
            <a:avLst/>
          </a:prstGeom>
          <a:noFill/>
          <a:ln w="1270">
            <a:solidFill>
              <a:srgbClr val="0E13C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168232" y="2292290"/>
            <a:ext cx="182880" cy="182880"/>
          </a:xfrm>
          <a:prstGeom prst="triangle">
            <a:avLst/>
          </a:prstGeom>
          <a:noFill/>
          <a:ln w="1270">
            <a:solidFill>
              <a:srgbClr val="B60FC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19529" y="213320"/>
            <a:ext cx="182880" cy="182880"/>
          </a:xfrm>
          <a:prstGeom prst="rect">
            <a:avLst/>
          </a:prstGeom>
          <a:noFill/>
          <a:ln w="1270">
            <a:solidFill>
              <a:srgbClr val="18348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360997" y="3124039"/>
            <a:ext cx="182880" cy="182880"/>
          </a:xfrm>
          <a:prstGeom prst="cube">
            <a:avLst/>
          </a:prstGeom>
          <a:noFill/>
          <a:ln w="1270">
            <a:solidFill>
              <a:srgbClr val="EF2FF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53245" y="4310050"/>
            <a:ext cx="182880" cy="182880"/>
          </a:xfrm>
          <a:prstGeom prst="cube">
            <a:avLst/>
          </a:prstGeom>
          <a:noFill/>
          <a:ln w="1270">
            <a:solidFill>
              <a:srgbClr val="342D8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for Web and App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Figma: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Collaborative interface design tool (popular).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XD: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Another leading UI/UX design tool.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Popular among Mac users.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InVision: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Prototyping and collaboration platform.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10662" y="2845034"/>
            <a:ext cx="182880" cy="182880"/>
          </a:xfrm>
          <a:prstGeom prst="rect">
            <a:avLst/>
          </a:prstGeom>
          <a:noFill/>
          <a:ln w="1270">
            <a:solidFill>
              <a:srgbClr val="63869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08224" y="4336322"/>
            <a:ext cx="182880" cy="182880"/>
          </a:xfrm>
          <a:prstGeom prst="rect">
            <a:avLst/>
          </a:prstGeom>
          <a:noFill/>
          <a:ln w="1270">
            <a:solidFill>
              <a:srgbClr val="B74B3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64061" y="1563208"/>
            <a:ext cx="182880" cy="182880"/>
          </a:xfrm>
          <a:prstGeom prst="rect">
            <a:avLst/>
          </a:prstGeom>
          <a:noFill/>
          <a:ln w="1270">
            <a:solidFill>
              <a:srgbClr val="FC6B1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4571" y="3178868"/>
            <a:ext cx="182880" cy="182880"/>
          </a:xfrm>
          <a:prstGeom prst="cube">
            <a:avLst/>
          </a:prstGeom>
          <a:noFill/>
          <a:ln w="1270">
            <a:solidFill>
              <a:srgbClr val="17850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60057" y="99240"/>
            <a:ext cx="182880" cy="182880"/>
          </a:xfrm>
          <a:prstGeom prst="cube">
            <a:avLst/>
          </a:prstGeom>
          <a:noFill/>
          <a:ln w="1270">
            <a:solidFill>
              <a:srgbClr val="B1482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Learning More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Udemy, Coursera, Skillshare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Blogs: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Smashing Magazine, A List Apart, UX Collective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Inspiration: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Dribbble, Behance, Awwwards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219355" y="3646356"/>
            <a:ext cx="182880" cy="182880"/>
          </a:xfrm>
          <a:prstGeom prst="triangle">
            <a:avLst/>
          </a:prstGeom>
          <a:noFill/>
          <a:ln w="1270">
            <a:solidFill>
              <a:srgbClr val="CCEFF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23241" y="1050219"/>
            <a:ext cx="182880" cy="182880"/>
          </a:xfrm>
          <a:prstGeom prst="triangle">
            <a:avLst/>
          </a:prstGeom>
          <a:noFill/>
          <a:ln w="1270">
            <a:solidFill>
              <a:srgbClr val="E906E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55269" y="1211064"/>
            <a:ext cx="182880" cy="182880"/>
          </a:xfrm>
          <a:prstGeom prst="rect">
            <a:avLst/>
          </a:prstGeom>
          <a:noFill/>
          <a:ln w="1270">
            <a:solidFill>
              <a:srgbClr val="BD31B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94098" y="306070"/>
            <a:ext cx="182880" cy="182880"/>
          </a:xfrm>
          <a:prstGeom prst="triangle">
            <a:avLst/>
          </a:prstGeom>
          <a:noFill/>
          <a:ln w="1270">
            <a:solidFill>
              <a:srgbClr val="805F3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4443" y="460614"/>
            <a:ext cx="182880" cy="182880"/>
          </a:xfrm>
          <a:prstGeom prst="sun">
            <a:avLst/>
          </a:prstGeom>
          <a:noFill/>
          <a:ln w="1270">
            <a:solidFill>
              <a:srgbClr val="68D49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Considerations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Contrast: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sufficient contrast between text and background.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 Text for Images: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descriptive text for images for screen readers.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Keyboard Navigation: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sure all elements are accessible via keyboard.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Semantic HTML: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HTML elements correctly to provide structure and meaning to content.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12405" y="4291987"/>
            <a:ext cx="182880" cy="182880"/>
          </a:xfrm>
          <a:prstGeom prst="cube">
            <a:avLst/>
          </a:prstGeom>
          <a:noFill/>
          <a:ln w="1270">
            <a:solidFill>
              <a:srgbClr val="20A55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56868" y="133236"/>
            <a:ext cx="182880" cy="182880"/>
          </a:xfrm>
          <a:prstGeom prst="sun">
            <a:avLst/>
          </a:prstGeom>
          <a:noFill/>
          <a:ln w="1270">
            <a:solidFill>
              <a:srgbClr val="26703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98021" y="1709347"/>
            <a:ext cx="182880" cy="182880"/>
          </a:xfrm>
          <a:prstGeom prst="cube">
            <a:avLst/>
          </a:prstGeom>
          <a:noFill/>
          <a:ln w="1270">
            <a:solidFill>
              <a:srgbClr val="65444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27533" y="1181566"/>
            <a:ext cx="182880" cy="182880"/>
          </a:xfrm>
          <a:prstGeom prst="sun">
            <a:avLst/>
          </a:prstGeom>
          <a:noFill/>
          <a:ln w="1270">
            <a:solidFill>
              <a:srgbClr val="E6B7A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66805" y="249992"/>
            <a:ext cx="182880" cy="182880"/>
          </a:xfrm>
          <a:prstGeom prst="rect">
            <a:avLst/>
          </a:prstGeom>
          <a:noFill/>
          <a:ln w="1270">
            <a:solidFill>
              <a:srgbClr val="1FF18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 Optimization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 Images: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image file sizes without sacrificing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Minimize HTTP Requests: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the number of files the browser needs to download.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Leverage Browser Caching: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browsers to cache static assets.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Content Delivery Network (CDN):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Distribute content across multiple servers for faster loading times.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92118" y="816601"/>
            <a:ext cx="182880" cy="182880"/>
          </a:xfrm>
          <a:prstGeom prst="cube">
            <a:avLst/>
          </a:prstGeom>
          <a:noFill/>
          <a:ln w="1270">
            <a:solidFill>
              <a:srgbClr val="EFBDB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81496" y="1023793"/>
            <a:ext cx="182880" cy="182880"/>
          </a:xfrm>
          <a:prstGeom prst="sun">
            <a:avLst/>
          </a:prstGeom>
          <a:noFill/>
          <a:ln w="1270">
            <a:solidFill>
              <a:srgbClr val="57BE7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5285" y="2064449"/>
            <a:ext cx="182880" cy="182880"/>
          </a:xfrm>
          <a:prstGeom prst="rect">
            <a:avLst/>
          </a:prstGeom>
          <a:noFill/>
          <a:ln w="1270">
            <a:solidFill>
              <a:srgbClr val="9FF0F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79975" y="4502884"/>
            <a:ext cx="182880" cy="182880"/>
          </a:xfrm>
          <a:prstGeom prst="cube">
            <a:avLst/>
          </a:prstGeom>
          <a:noFill/>
          <a:ln w="1270">
            <a:solidFill>
              <a:srgbClr val="0205A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45328" y="3020654"/>
            <a:ext cx="182880" cy="182880"/>
          </a:xfrm>
          <a:prstGeom prst="sun">
            <a:avLst/>
          </a:prstGeom>
          <a:noFill/>
          <a:ln w="1270">
            <a:solidFill>
              <a:srgbClr val="6798C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Your Users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Know Your Audience!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Who are they?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(Age, demographics, tech savviness)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their goals?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(What do they want to achieve?)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their pain points?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(What frustrates them?)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Personas: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fictional users representing your target audience.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21632" y="3100774"/>
            <a:ext cx="182880" cy="182880"/>
          </a:xfrm>
          <a:prstGeom prst="triangle">
            <a:avLst/>
          </a:prstGeom>
          <a:noFill/>
          <a:ln w="1270">
            <a:solidFill>
              <a:srgbClr val="D1D83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13910" y="1176877"/>
            <a:ext cx="182880" cy="182880"/>
          </a:xfrm>
          <a:prstGeom prst="sun">
            <a:avLst/>
          </a:prstGeom>
          <a:noFill/>
          <a:ln w="1270">
            <a:solidFill>
              <a:srgbClr val="65510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041581" y="3885114"/>
            <a:ext cx="182880" cy="182880"/>
          </a:xfrm>
          <a:prstGeom prst="triangle">
            <a:avLst/>
          </a:prstGeom>
          <a:noFill/>
          <a:ln w="1270">
            <a:solidFill>
              <a:srgbClr val="7B17D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049931" y="1730512"/>
            <a:ext cx="182880" cy="182880"/>
          </a:xfrm>
          <a:prstGeom prst="sun">
            <a:avLst/>
          </a:prstGeom>
          <a:noFill/>
          <a:ln w="1270">
            <a:solidFill>
              <a:srgbClr val="60511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888545" y="2656436"/>
            <a:ext cx="182880" cy="182880"/>
          </a:xfrm>
          <a:prstGeom prst="triangle">
            <a:avLst/>
          </a:prstGeom>
          <a:noFill/>
          <a:ln w="1270">
            <a:solidFill>
              <a:srgbClr val="C2C09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Systems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 Design System?: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collection of reusable components, patterns, and guidelines that ensure consistency across products.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Improved efficiency, consistency, and scalability.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Google's Material Design, Apple's Human Interface Guidelines.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23902" y="2496204"/>
            <a:ext cx="182880" cy="182880"/>
          </a:xfrm>
          <a:prstGeom prst="cube">
            <a:avLst/>
          </a:prstGeom>
          <a:noFill/>
          <a:ln w="1270">
            <a:solidFill>
              <a:srgbClr val="57B44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22289" y="2231076"/>
            <a:ext cx="182880" cy="182880"/>
          </a:xfrm>
          <a:prstGeom prst="triangle">
            <a:avLst/>
          </a:prstGeom>
          <a:noFill/>
          <a:ln w="1270">
            <a:solidFill>
              <a:srgbClr val="21F79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68389" y="2364468"/>
            <a:ext cx="182880" cy="182880"/>
          </a:xfrm>
          <a:prstGeom prst="sun">
            <a:avLst/>
          </a:prstGeom>
          <a:noFill/>
          <a:ln w="1270">
            <a:solidFill>
              <a:srgbClr val="B0B06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06509" y="2152765"/>
            <a:ext cx="182880" cy="182880"/>
          </a:xfrm>
          <a:prstGeom prst="sun">
            <a:avLst/>
          </a:prstGeom>
          <a:noFill/>
          <a:ln w="1270">
            <a:solidFill>
              <a:srgbClr val="357ED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81403" y="1263493"/>
            <a:ext cx="182880" cy="182880"/>
          </a:xfrm>
          <a:prstGeom prst="sun">
            <a:avLst/>
          </a:prstGeom>
          <a:noFill/>
          <a:ln w="1270">
            <a:solidFill>
              <a:srgbClr val="7FC6C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Microinteractions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Microinteractions?: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Small, subtle animations and feedback that enhance the user experience.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Button hover effects, loading animations, form validation feedback.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interfaces feel more engaging and responsive.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845619" y="610333"/>
            <a:ext cx="182880" cy="182880"/>
          </a:xfrm>
          <a:prstGeom prst="rect">
            <a:avLst/>
          </a:prstGeom>
          <a:noFill/>
          <a:ln w="1270">
            <a:solidFill>
              <a:srgbClr val="ACA24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788530" y="3519029"/>
            <a:ext cx="182880" cy="182880"/>
          </a:xfrm>
          <a:prstGeom prst="rect">
            <a:avLst/>
          </a:prstGeom>
          <a:noFill/>
          <a:ln w="1270">
            <a:solidFill>
              <a:srgbClr val="0D236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919436" y="2311377"/>
            <a:ext cx="182880" cy="182880"/>
          </a:xfrm>
          <a:prstGeom prst="cube">
            <a:avLst/>
          </a:prstGeom>
          <a:noFill/>
          <a:ln w="1270">
            <a:solidFill>
              <a:srgbClr val="54A0F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328604" y="1051990"/>
            <a:ext cx="182880" cy="182880"/>
          </a:xfrm>
          <a:prstGeom prst="cube">
            <a:avLst/>
          </a:prstGeom>
          <a:noFill/>
          <a:ln w="1270">
            <a:solidFill>
              <a:srgbClr val="73C1E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23027" y="2433830"/>
            <a:ext cx="182880" cy="182880"/>
          </a:xfrm>
          <a:prstGeom prst="rect">
            <a:avLst/>
          </a:prstGeom>
          <a:noFill/>
          <a:ln w="1270">
            <a:solidFill>
              <a:srgbClr val="4E9A0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Iterative Design Process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Define the problem, goals, and target audience.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wireframes, prototypes, and visual designs.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Conduct user testing and gather feedback.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 and deploy the final product.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Repeat: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Continuously iterate and improve the design based on user feedback.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28812" y="531161"/>
            <a:ext cx="182880" cy="182880"/>
          </a:xfrm>
          <a:prstGeom prst="sun">
            <a:avLst/>
          </a:prstGeom>
          <a:noFill/>
          <a:ln w="1270">
            <a:solidFill>
              <a:srgbClr val="F8B91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846998" y="3267279"/>
            <a:ext cx="182880" cy="182880"/>
          </a:xfrm>
          <a:prstGeom prst="triangle">
            <a:avLst/>
          </a:prstGeom>
          <a:noFill/>
          <a:ln w="1270">
            <a:solidFill>
              <a:srgbClr val="02FCC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95879" y="2581207"/>
            <a:ext cx="182880" cy="182880"/>
          </a:xfrm>
          <a:prstGeom prst="sun">
            <a:avLst/>
          </a:prstGeom>
          <a:noFill/>
          <a:ln w="1270">
            <a:solidFill>
              <a:srgbClr val="8BCAB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64785" y="69175"/>
            <a:ext cx="182880" cy="182880"/>
          </a:xfrm>
          <a:prstGeom prst="cube">
            <a:avLst/>
          </a:prstGeom>
          <a:noFill/>
          <a:ln w="1270">
            <a:solidFill>
              <a:srgbClr val="5C5C9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07523" y="3312153"/>
            <a:ext cx="182880" cy="182880"/>
          </a:xfrm>
          <a:prstGeom prst="cube">
            <a:avLst/>
          </a:prstGeom>
          <a:noFill/>
          <a:ln w="1270">
            <a:solidFill>
              <a:srgbClr val="BEC98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Up-to-Date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Design Trends: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up with the latest design trends and technologies.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Conferences and Workshops: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from industry experts and network with other designers.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Design Blogs and Articles: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Stay informed about best practices and new techniques.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and Practice: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Continuously improve your skills by experimenting with new ideas and tools.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08986" y="3840080"/>
            <a:ext cx="182880" cy="182880"/>
          </a:xfrm>
          <a:prstGeom prst="rect">
            <a:avLst/>
          </a:prstGeom>
          <a:noFill/>
          <a:ln w="1270">
            <a:solidFill>
              <a:srgbClr val="04ABE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45523" y="433497"/>
            <a:ext cx="182880" cy="182880"/>
          </a:xfrm>
          <a:prstGeom prst="cube">
            <a:avLst/>
          </a:prstGeom>
          <a:noFill/>
          <a:ln w="1270">
            <a:solidFill>
              <a:srgbClr val="77C43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75699" y="3254038"/>
            <a:ext cx="182880" cy="182880"/>
          </a:xfrm>
          <a:prstGeom prst="rect">
            <a:avLst/>
          </a:prstGeom>
          <a:noFill/>
          <a:ln w="1270">
            <a:solidFill>
              <a:srgbClr val="15AB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92428" y="3291485"/>
            <a:ext cx="182880" cy="182880"/>
          </a:xfrm>
          <a:prstGeom prst="rect">
            <a:avLst/>
          </a:prstGeom>
          <a:noFill/>
          <a:ln w="1270">
            <a:solidFill>
              <a:srgbClr val="16BD2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19479" y="174114"/>
            <a:ext cx="182880" cy="182880"/>
          </a:xfrm>
          <a:prstGeom prst="triangle">
            <a:avLst/>
          </a:prstGeom>
          <a:noFill/>
          <a:ln w="1270">
            <a:solidFill>
              <a:srgbClr val="47A79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attending this presentation on Website and App Design Basics!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27510" y="3278570"/>
            <a:ext cx="182880" cy="182880"/>
          </a:xfrm>
          <a:prstGeom prst="sun">
            <a:avLst/>
          </a:prstGeom>
          <a:noFill/>
          <a:ln w="1270">
            <a:solidFill>
              <a:srgbClr val="D515B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31428" y="4309114"/>
            <a:ext cx="182880" cy="182880"/>
          </a:xfrm>
          <a:prstGeom prst="rect">
            <a:avLst/>
          </a:prstGeom>
          <a:noFill/>
          <a:ln w="1270">
            <a:solidFill>
              <a:srgbClr val="C29D2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03230" y="583185"/>
            <a:ext cx="182880" cy="182880"/>
          </a:xfrm>
          <a:prstGeom prst="triangle">
            <a:avLst/>
          </a:prstGeom>
          <a:noFill/>
          <a:ln w="1270">
            <a:solidFill>
              <a:srgbClr val="BCF37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77759" y="3694591"/>
            <a:ext cx="182880" cy="182880"/>
          </a:xfrm>
          <a:prstGeom prst="rect">
            <a:avLst/>
          </a:prstGeom>
          <a:noFill/>
          <a:ln w="1270">
            <a:solidFill>
              <a:srgbClr val="11FA0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16602" y="4188538"/>
            <a:ext cx="182880" cy="182880"/>
          </a:xfrm>
          <a:prstGeom prst="sun">
            <a:avLst/>
          </a:prstGeom>
          <a:noFill/>
          <a:ln w="1270">
            <a:solidFill>
              <a:srgbClr val="DA6C8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UI vs. UX: What's the Difference?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UI (User Interface):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Focuses on the look and feel of the design.  It's about the visual elements people interact with.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UX (User Experience):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Focuses on the overall experience of using the website/app.  Is it easy, enjoyable, and efficient?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UI + Good UX = Happy Users!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83295" y="1586323"/>
            <a:ext cx="182880" cy="182880"/>
          </a:xfrm>
          <a:prstGeom prst="cube">
            <a:avLst/>
          </a:prstGeom>
          <a:noFill/>
          <a:ln w="1270">
            <a:solidFill>
              <a:srgbClr val="9C294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24686" y="671974"/>
            <a:ext cx="182880" cy="182880"/>
          </a:xfrm>
          <a:prstGeom prst="rect">
            <a:avLst/>
          </a:prstGeom>
          <a:noFill/>
          <a:ln w="1270">
            <a:solidFill>
              <a:srgbClr val="A3940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84823" y="3872534"/>
            <a:ext cx="182880" cy="182880"/>
          </a:xfrm>
          <a:prstGeom prst="sun">
            <a:avLst/>
          </a:prstGeom>
          <a:noFill/>
          <a:ln w="1270">
            <a:solidFill>
              <a:srgbClr val="31DC6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65892" y="3500455"/>
            <a:ext cx="182880" cy="182880"/>
          </a:xfrm>
          <a:prstGeom prst="triangle">
            <a:avLst/>
          </a:prstGeom>
          <a:noFill/>
          <a:ln w="1270">
            <a:solidFill>
              <a:srgbClr val="15C2C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00530" y="2171631"/>
            <a:ext cx="182880" cy="182880"/>
          </a:xfrm>
          <a:prstGeom prst="sun">
            <a:avLst/>
          </a:prstGeom>
          <a:noFill/>
          <a:ln w="1270">
            <a:solidFill>
              <a:srgbClr val="C0F3A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UI Design Principles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Consistency: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consistent design elements throughout (buttons, fonts, colors).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Clarity: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it easy to understand what things are and how to use them.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Simplicity: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clutter and complexity. Focus on essential elements.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for users with disabilities (color contrast, screen readers).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Feedback: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visual and auditory feedback to user actions (button clicks, loading states).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00578" y="1174017"/>
            <a:ext cx="182880" cy="182880"/>
          </a:xfrm>
          <a:prstGeom prst="cube">
            <a:avLst/>
          </a:prstGeom>
          <a:noFill/>
          <a:ln w="1270">
            <a:solidFill>
              <a:srgbClr val="4D365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62161" y="1455240"/>
            <a:ext cx="182880" cy="182880"/>
          </a:xfrm>
          <a:prstGeom prst="rect">
            <a:avLst/>
          </a:prstGeom>
          <a:noFill/>
          <a:ln w="1270">
            <a:solidFill>
              <a:srgbClr val="91AF8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00652" y="3223233"/>
            <a:ext cx="182880" cy="182880"/>
          </a:xfrm>
          <a:prstGeom prst="triangle">
            <a:avLst/>
          </a:prstGeom>
          <a:noFill/>
          <a:ln w="1270">
            <a:solidFill>
              <a:srgbClr val="B5540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091728" y="3528378"/>
            <a:ext cx="182880" cy="182880"/>
          </a:xfrm>
          <a:prstGeom prst="cube">
            <a:avLst/>
          </a:prstGeom>
          <a:noFill/>
          <a:ln w="1270">
            <a:solidFill>
              <a:srgbClr val="ABFE3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98532" y="4249948"/>
            <a:ext cx="182880" cy="182880"/>
          </a:xfrm>
          <a:prstGeom prst="cube">
            <a:avLst/>
          </a:prstGeom>
          <a:noFill/>
          <a:ln w="1270">
            <a:solidFill>
              <a:srgbClr val="5B50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UX Design Principles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Usability: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easily can users accomplish their tasks?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Learnability: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quickly can users learn the interface?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Memorability: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easily can users remember how to use the interface after a period of non-use?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quickly can users perform tasks?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Error Prevention: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to minimize errors.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83002" y="1749971"/>
            <a:ext cx="182880" cy="182880"/>
          </a:xfrm>
          <a:prstGeom prst="triangle">
            <a:avLst/>
          </a:prstGeom>
          <a:noFill/>
          <a:ln w="1270">
            <a:solidFill>
              <a:srgbClr val="11277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42536" y="3830786"/>
            <a:ext cx="182880" cy="182880"/>
          </a:xfrm>
          <a:prstGeom prst="triangle">
            <a:avLst/>
          </a:prstGeom>
          <a:noFill/>
          <a:ln w="1270">
            <a:solidFill>
              <a:srgbClr val="A1854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03108" y="2792987"/>
            <a:ext cx="182880" cy="182880"/>
          </a:xfrm>
          <a:prstGeom prst="rect">
            <a:avLst/>
          </a:prstGeom>
          <a:noFill/>
          <a:ln w="1270">
            <a:solidFill>
              <a:srgbClr val="A9407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12518" y="996625"/>
            <a:ext cx="182880" cy="182880"/>
          </a:xfrm>
          <a:prstGeom prst="cube">
            <a:avLst/>
          </a:prstGeom>
          <a:noFill/>
          <a:ln w="1270">
            <a:solidFill>
              <a:srgbClr val="EEACE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364681" y="4332338"/>
            <a:ext cx="182880" cy="182880"/>
          </a:xfrm>
          <a:prstGeom prst="sun">
            <a:avLst/>
          </a:prstGeom>
          <a:noFill/>
          <a:ln w="1270">
            <a:solidFill>
              <a:srgbClr val="63854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Color Theory Basics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Wheel: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relationships between colors (complementary, analogous, etc.).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Psychology: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Colors evoke different emotions (e.g., blue = trust, red = excitement).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Contrast: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sufficient contrast between text and background for readability.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Limited Palette: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Stick to a limited color palette (2-3 primary colors).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85038" y="264158"/>
            <a:ext cx="182880" cy="182880"/>
          </a:xfrm>
          <a:prstGeom prst="rect">
            <a:avLst/>
          </a:prstGeom>
          <a:noFill/>
          <a:ln w="1270">
            <a:solidFill>
              <a:srgbClr val="A7748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84088" y="1977975"/>
            <a:ext cx="182880" cy="182880"/>
          </a:xfrm>
          <a:prstGeom prst="rect">
            <a:avLst/>
          </a:prstGeom>
          <a:noFill/>
          <a:ln w="1270">
            <a:solidFill>
              <a:srgbClr val="EFFEC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40950" y="4249068"/>
            <a:ext cx="182880" cy="182880"/>
          </a:xfrm>
          <a:prstGeom prst="triangle">
            <a:avLst/>
          </a:prstGeom>
          <a:noFill/>
          <a:ln w="1270">
            <a:solidFill>
              <a:srgbClr val="CF690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949080" y="70710"/>
            <a:ext cx="182880" cy="182880"/>
          </a:xfrm>
          <a:prstGeom prst="sun">
            <a:avLst/>
          </a:prstGeom>
          <a:noFill/>
          <a:ln w="1270">
            <a:solidFill>
              <a:srgbClr val="937BE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484183" y="4431515"/>
            <a:ext cx="182880" cy="182880"/>
          </a:xfrm>
          <a:prstGeom prst="triangle">
            <a:avLst/>
          </a:prstGeom>
          <a:noFill/>
          <a:ln w="1270">
            <a:solidFill>
              <a:srgbClr val="588B6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Typography: Choosing the Right Fonts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Readability: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fonts that are easy to read on screen.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Hierarchy: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different font sizes and weights to establish visual hierarchy.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Pairing: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Select fonts that complement each other.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Consistency: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the same fonts throughout your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 the Number of Fonts: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use too many different fonts (2-3 is usually sufficient).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84006" y="2090280"/>
            <a:ext cx="182880" cy="182880"/>
          </a:xfrm>
          <a:prstGeom prst="rect">
            <a:avLst/>
          </a:prstGeom>
          <a:noFill/>
          <a:ln w="1270">
            <a:solidFill>
              <a:srgbClr val="6C82D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88639" y="807247"/>
            <a:ext cx="182880" cy="182880"/>
          </a:xfrm>
          <a:prstGeom prst="triangle">
            <a:avLst/>
          </a:prstGeom>
          <a:noFill/>
          <a:ln w="1270">
            <a:solidFill>
              <a:srgbClr val="07DA8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43863" y="1969240"/>
            <a:ext cx="182880" cy="182880"/>
          </a:xfrm>
          <a:prstGeom prst="rect">
            <a:avLst/>
          </a:prstGeom>
          <a:noFill/>
          <a:ln w="1270">
            <a:solidFill>
              <a:srgbClr val="C3E99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8054" y="182204"/>
            <a:ext cx="182880" cy="182880"/>
          </a:xfrm>
          <a:prstGeom prst="triangle">
            <a:avLst/>
          </a:prstGeom>
          <a:noFill/>
          <a:ln w="1270">
            <a:solidFill>
              <a:srgbClr val="DB163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80118" y="2515703"/>
            <a:ext cx="182880" cy="182880"/>
          </a:xfrm>
          <a:prstGeom prst="sun">
            <a:avLst/>
          </a:prstGeom>
          <a:noFill/>
          <a:ln w="1270">
            <a:solidFill>
              <a:srgbClr val="3D6A1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Layout and Information Architecture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Information Architecture (IA):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Organizing content in a logical and intuitive way.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Navigation: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it easy for users to find what they're looking for.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Grid Systems: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grid to create a structured and consistent layout.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White Space: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white space (negative space) to improve readability and visual appeal.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871509" y="3832038"/>
            <a:ext cx="182880" cy="182880"/>
          </a:xfrm>
          <a:prstGeom prst="rect">
            <a:avLst/>
          </a:prstGeom>
          <a:noFill/>
          <a:ln w="1270">
            <a:solidFill>
              <a:srgbClr val="95AFA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37894" y="4523044"/>
            <a:ext cx="182880" cy="182880"/>
          </a:xfrm>
          <a:prstGeom prst="triangle">
            <a:avLst/>
          </a:prstGeom>
          <a:noFill/>
          <a:ln w="1270">
            <a:solidFill>
              <a:srgbClr val="7A7C5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94724" y="2432461"/>
            <a:ext cx="182880" cy="182880"/>
          </a:xfrm>
          <a:prstGeom prst="rect">
            <a:avLst/>
          </a:prstGeom>
          <a:noFill/>
          <a:ln w="1270">
            <a:solidFill>
              <a:srgbClr val="3CD10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57355" y="4548409"/>
            <a:ext cx="182880" cy="182880"/>
          </a:xfrm>
          <a:prstGeom prst="cube">
            <a:avLst/>
          </a:prstGeom>
          <a:noFill/>
          <a:ln w="1270">
            <a:solidFill>
              <a:srgbClr val="A6CD3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50778" y="2591804"/>
            <a:ext cx="182880" cy="182880"/>
          </a:xfrm>
          <a:prstGeom prst="rect">
            <a:avLst/>
          </a:prstGeom>
          <a:noFill/>
          <a:ln w="1270">
            <a:solidFill>
              <a:srgbClr val="7A7F7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Layout Patterns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F-Pattern: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Users scan content in an F shape (good for text-heavy pages).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Z-Pattern: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Users scan content in a Z shape (good for simpler pages).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Single Column: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and focused layout, ideal for mobile.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Sidebar Navigation: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Navigation menu on the side.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2025-02-24T09:26:58Z</dcterms:created>
  <dcterms:modified xsi:type="dcterms:W3CDTF">2025-02-24T09:26:58Z</dcterms:modified>
</cp:coreProperties>
</file>