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2577785" y="3651782"/>
            <a:ext cx="182880" cy="182880"/>
          </a:xfrm>
          <a:prstGeom prst="sun">
            <a:avLst/>
          </a:prstGeom>
          <a:noFill/>
          <a:ln w="1270">
            <a:solidFill>
              <a:srgbClr val="56E1FF"/>
            </a:solidFill>
            <a:prstDash val="solid"/>
          </a:ln>
        </p:spPr>
      </p:sp>
      <p:sp>
        <p:nvSpPr>
          <p:cNvPr id="5" name="Shape 3"/>
          <p:cNvSpPr/>
          <p:nvPr/>
        </p:nvSpPr>
        <p:spPr>
          <a:xfrm>
            <a:off x="7043079" y="353446"/>
            <a:ext cx="182880" cy="182880"/>
          </a:xfrm>
          <a:prstGeom prst="triangle">
            <a:avLst/>
          </a:prstGeom>
          <a:noFill/>
          <a:ln w="1270">
            <a:solidFill>
              <a:srgbClr val="67CC9C"/>
            </a:solidFill>
            <a:prstDash val="solid"/>
          </a:ln>
        </p:spPr>
      </p:sp>
      <p:sp>
        <p:nvSpPr>
          <p:cNvPr id="6" name="Shape 4"/>
          <p:cNvSpPr/>
          <p:nvPr/>
        </p:nvSpPr>
        <p:spPr>
          <a:xfrm>
            <a:off x="3378617" y="4076579"/>
            <a:ext cx="182880" cy="182880"/>
          </a:xfrm>
          <a:prstGeom prst="cube">
            <a:avLst/>
          </a:prstGeom>
          <a:noFill/>
          <a:ln w="1270">
            <a:solidFill>
              <a:srgbClr val="620BD9"/>
            </a:solidFill>
            <a:prstDash val="solid"/>
          </a:ln>
        </p:spPr>
      </p:sp>
      <p:sp>
        <p:nvSpPr>
          <p:cNvPr id="7" name="Shape 5"/>
          <p:cNvSpPr/>
          <p:nvPr/>
        </p:nvSpPr>
        <p:spPr>
          <a:xfrm>
            <a:off x="587825" y="2271379"/>
            <a:ext cx="182880" cy="182880"/>
          </a:xfrm>
          <a:prstGeom prst="triangle">
            <a:avLst/>
          </a:prstGeom>
          <a:noFill/>
          <a:ln w="1270">
            <a:solidFill>
              <a:srgbClr val="C1D160"/>
            </a:solidFill>
            <a:prstDash val="solid"/>
          </a:ln>
        </p:spPr>
      </p:sp>
      <p:sp>
        <p:nvSpPr>
          <p:cNvPr id="8" name="Shape 6"/>
          <p:cNvSpPr/>
          <p:nvPr/>
        </p:nvSpPr>
        <p:spPr>
          <a:xfrm>
            <a:off x="2307964" y="757696"/>
            <a:ext cx="182880" cy="182880"/>
          </a:xfrm>
          <a:prstGeom prst="cube">
            <a:avLst/>
          </a:prstGeom>
          <a:noFill/>
          <a:ln w="1270">
            <a:solidFill>
              <a:srgbClr val="A3BF92"/>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Working with Images and Graphics: Vector vs. Raster</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we'll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Raster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Vector Graphics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Key Differences between Vector and Raster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Advantages and Disadvantages of Each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Common File Formats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When to Use Vector vs. Raster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Converting Between Vector and Raster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614386" y="3179707"/>
            <a:ext cx="182880" cy="182880"/>
          </a:xfrm>
          <a:prstGeom prst="cube">
            <a:avLst/>
          </a:prstGeom>
          <a:noFill/>
          <a:ln w="1270">
            <a:solidFill>
              <a:srgbClr val="5330AA"/>
            </a:solidFill>
            <a:prstDash val="solid"/>
          </a:ln>
        </p:spPr>
      </p:sp>
      <p:sp>
        <p:nvSpPr>
          <p:cNvPr id="7" name="Shape 5"/>
          <p:cNvSpPr/>
          <p:nvPr/>
        </p:nvSpPr>
        <p:spPr>
          <a:xfrm>
            <a:off x="1594984" y="1301382"/>
            <a:ext cx="182880" cy="182880"/>
          </a:xfrm>
          <a:prstGeom prst="cube">
            <a:avLst/>
          </a:prstGeom>
          <a:noFill/>
          <a:ln w="1270">
            <a:solidFill>
              <a:srgbClr val="DBEC9C"/>
            </a:solidFill>
            <a:prstDash val="solid"/>
          </a:ln>
        </p:spPr>
      </p:sp>
      <p:sp>
        <p:nvSpPr>
          <p:cNvPr id="8" name="Shape 6"/>
          <p:cNvSpPr/>
          <p:nvPr/>
        </p:nvSpPr>
        <p:spPr>
          <a:xfrm>
            <a:off x="4050039" y="3493784"/>
            <a:ext cx="182880" cy="182880"/>
          </a:xfrm>
          <a:prstGeom prst="rect">
            <a:avLst/>
          </a:prstGeom>
          <a:noFill/>
          <a:ln w="1270">
            <a:solidFill>
              <a:srgbClr val="5169C9"/>
            </a:solidFill>
            <a:prstDash val="solid"/>
          </a:ln>
        </p:spPr>
      </p:sp>
      <p:sp>
        <p:nvSpPr>
          <p:cNvPr id="9" name="Shape 7"/>
          <p:cNvSpPr/>
          <p:nvPr/>
        </p:nvSpPr>
        <p:spPr>
          <a:xfrm>
            <a:off x="4780029" y="38989"/>
            <a:ext cx="182880" cy="182880"/>
          </a:xfrm>
          <a:prstGeom prst="rect">
            <a:avLst/>
          </a:prstGeom>
          <a:noFill/>
          <a:ln w="1270">
            <a:solidFill>
              <a:srgbClr val="796885"/>
            </a:solidFill>
            <a:prstDash val="solid"/>
          </a:ln>
        </p:spPr>
      </p:sp>
      <p:sp>
        <p:nvSpPr>
          <p:cNvPr id="10" name="Shape 8"/>
          <p:cNvSpPr/>
          <p:nvPr/>
        </p:nvSpPr>
        <p:spPr>
          <a:xfrm>
            <a:off x="5234610" y="1008267"/>
            <a:ext cx="182880" cy="182880"/>
          </a:xfrm>
          <a:prstGeom prst="rect">
            <a:avLst/>
          </a:prstGeom>
          <a:noFill/>
          <a:ln w="1270">
            <a:solidFill>
              <a:srgbClr val="4CCC6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Disadvantages of Vector Graphics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Less Realistic: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May not be suitable for images that require photographic realism.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Creating complex, detailed images can be time-consuming.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Not Ideal for Photos: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Not the best choice for displaying photographs.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169763" y="2865683"/>
            <a:ext cx="182880" cy="182880"/>
          </a:xfrm>
          <a:prstGeom prst="sun">
            <a:avLst/>
          </a:prstGeom>
          <a:noFill/>
          <a:ln w="1270">
            <a:solidFill>
              <a:srgbClr val="A7DD41"/>
            </a:solidFill>
            <a:prstDash val="solid"/>
          </a:ln>
        </p:spPr>
      </p:sp>
      <p:sp>
        <p:nvSpPr>
          <p:cNvPr id="7" name="Shape 5"/>
          <p:cNvSpPr/>
          <p:nvPr/>
        </p:nvSpPr>
        <p:spPr>
          <a:xfrm>
            <a:off x="8128492" y="399788"/>
            <a:ext cx="182880" cy="182880"/>
          </a:xfrm>
          <a:prstGeom prst="sun">
            <a:avLst/>
          </a:prstGeom>
          <a:noFill/>
          <a:ln w="1270">
            <a:solidFill>
              <a:srgbClr val="7FFE54"/>
            </a:solidFill>
            <a:prstDash val="solid"/>
          </a:ln>
        </p:spPr>
      </p:sp>
      <p:sp>
        <p:nvSpPr>
          <p:cNvPr id="8" name="Shape 6"/>
          <p:cNvSpPr/>
          <p:nvPr/>
        </p:nvSpPr>
        <p:spPr>
          <a:xfrm>
            <a:off x="359461" y="4208025"/>
            <a:ext cx="182880" cy="182880"/>
          </a:xfrm>
          <a:prstGeom prst="sun">
            <a:avLst/>
          </a:prstGeom>
          <a:noFill/>
          <a:ln w="1270">
            <a:solidFill>
              <a:srgbClr val="EE7555"/>
            </a:solidFill>
            <a:prstDash val="solid"/>
          </a:ln>
        </p:spPr>
      </p:sp>
      <p:sp>
        <p:nvSpPr>
          <p:cNvPr id="9" name="Shape 7"/>
          <p:cNvSpPr/>
          <p:nvPr/>
        </p:nvSpPr>
        <p:spPr>
          <a:xfrm>
            <a:off x="7747043" y="2211703"/>
            <a:ext cx="182880" cy="182880"/>
          </a:xfrm>
          <a:prstGeom prst="rect">
            <a:avLst/>
          </a:prstGeom>
          <a:noFill/>
          <a:ln w="1270">
            <a:solidFill>
              <a:srgbClr val="C206B9"/>
            </a:solidFill>
            <a:prstDash val="solid"/>
          </a:ln>
        </p:spPr>
      </p:sp>
      <p:sp>
        <p:nvSpPr>
          <p:cNvPr id="10" name="Shape 8"/>
          <p:cNvSpPr/>
          <p:nvPr/>
        </p:nvSpPr>
        <p:spPr>
          <a:xfrm>
            <a:off x="3926924" y="973815"/>
            <a:ext cx="182880" cy="182880"/>
          </a:xfrm>
          <a:prstGeom prst="cube">
            <a:avLst/>
          </a:prstGeom>
          <a:noFill/>
          <a:ln w="1270">
            <a:solidFill>
              <a:srgbClr val="42ABE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Common Raster File Formats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JPEG (.jpg or .jpeg):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Good for photos, lossy compression.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PNG (.png):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Good for graphics with transparency, lossless compression.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GIF (.gif):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Good for simple animations and graphics with limited colors, lossless compression.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TIFF (.tif or .tiff):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Good for high-quality images, lossless compression.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29791" y="3210071"/>
            <a:ext cx="182880" cy="182880"/>
          </a:xfrm>
          <a:prstGeom prst="triangle">
            <a:avLst/>
          </a:prstGeom>
          <a:noFill/>
          <a:ln w="1270">
            <a:solidFill>
              <a:srgbClr val="FE38E3"/>
            </a:solidFill>
            <a:prstDash val="solid"/>
          </a:ln>
        </p:spPr>
      </p:sp>
      <p:sp>
        <p:nvSpPr>
          <p:cNvPr id="7" name="Shape 5"/>
          <p:cNvSpPr/>
          <p:nvPr/>
        </p:nvSpPr>
        <p:spPr>
          <a:xfrm>
            <a:off x="1671949" y="945579"/>
            <a:ext cx="182880" cy="182880"/>
          </a:xfrm>
          <a:prstGeom prst="rect">
            <a:avLst/>
          </a:prstGeom>
          <a:noFill/>
          <a:ln w="1270">
            <a:solidFill>
              <a:srgbClr val="7DA1C6"/>
            </a:solidFill>
            <a:prstDash val="solid"/>
          </a:ln>
        </p:spPr>
      </p:sp>
      <p:sp>
        <p:nvSpPr>
          <p:cNvPr id="8" name="Shape 6"/>
          <p:cNvSpPr/>
          <p:nvPr/>
        </p:nvSpPr>
        <p:spPr>
          <a:xfrm>
            <a:off x="2050492" y="3173919"/>
            <a:ext cx="182880" cy="182880"/>
          </a:xfrm>
          <a:prstGeom prst="cube">
            <a:avLst/>
          </a:prstGeom>
          <a:noFill/>
          <a:ln w="1270">
            <a:solidFill>
              <a:srgbClr val="BB848B"/>
            </a:solidFill>
            <a:prstDash val="solid"/>
          </a:ln>
        </p:spPr>
      </p:sp>
      <p:sp>
        <p:nvSpPr>
          <p:cNvPr id="9" name="Shape 7"/>
          <p:cNvSpPr/>
          <p:nvPr/>
        </p:nvSpPr>
        <p:spPr>
          <a:xfrm>
            <a:off x="6934596" y="1887546"/>
            <a:ext cx="182880" cy="182880"/>
          </a:xfrm>
          <a:prstGeom prst="sun">
            <a:avLst/>
          </a:prstGeom>
          <a:noFill/>
          <a:ln w="1270">
            <a:solidFill>
              <a:srgbClr val="9CB887"/>
            </a:solidFill>
            <a:prstDash val="solid"/>
          </a:ln>
        </p:spPr>
      </p:sp>
      <p:sp>
        <p:nvSpPr>
          <p:cNvPr id="10" name="Shape 8"/>
          <p:cNvSpPr/>
          <p:nvPr/>
        </p:nvSpPr>
        <p:spPr>
          <a:xfrm>
            <a:off x="7572337" y="1707876"/>
            <a:ext cx="182880" cy="182880"/>
          </a:xfrm>
          <a:prstGeom prst="cube">
            <a:avLst/>
          </a:prstGeom>
          <a:noFill/>
          <a:ln w="1270">
            <a:solidFill>
              <a:srgbClr val="9B234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Common Vector File Formats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SVG (.svg):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Scalable Vector Graphics, web-friendly.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AI (.ai):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Adobe Illustrator file format.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EPS (.eps):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Encapsulated PostScript, often used for 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PDF (.pdf):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Portable Document Format (can contain both vector and raster elements).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953949" y="1639583"/>
            <a:ext cx="182880" cy="182880"/>
          </a:xfrm>
          <a:prstGeom prst="sun">
            <a:avLst/>
          </a:prstGeom>
          <a:noFill/>
          <a:ln w="1270">
            <a:solidFill>
              <a:srgbClr val="3C8B6F"/>
            </a:solidFill>
            <a:prstDash val="solid"/>
          </a:ln>
        </p:spPr>
      </p:sp>
      <p:sp>
        <p:nvSpPr>
          <p:cNvPr id="7" name="Shape 5"/>
          <p:cNvSpPr/>
          <p:nvPr/>
        </p:nvSpPr>
        <p:spPr>
          <a:xfrm>
            <a:off x="6318932" y="1389395"/>
            <a:ext cx="182880" cy="182880"/>
          </a:xfrm>
          <a:prstGeom prst="triangle">
            <a:avLst/>
          </a:prstGeom>
          <a:noFill/>
          <a:ln w="1270">
            <a:solidFill>
              <a:srgbClr val="E20AC3"/>
            </a:solidFill>
            <a:prstDash val="solid"/>
          </a:ln>
        </p:spPr>
      </p:sp>
      <p:sp>
        <p:nvSpPr>
          <p:cNvPr id="8" name="Shape 6"/>
          <p:cNvSpPr/>
          <p:nvPr/>
        </p:nvSpPr>
        <p:spPr>
          <a:xfrm>
            <a:off x="1520933" y="957856"/>
            <a:ext cx="182880" cy="182880"/>
          </a:xfrm>
          <a:prstGeom prst="rect">
            <a:avLst/>
          </a:prstGeom>
          <a:noFill/>
          <a:ln w="1270">
            <a:solidFill>
              <a:srgbClr val="085506"/>
            </a:solidFill>
            <a:prstDash val="solid"/>
          </a:ln>
        </p:spPr>
      </p:sp>
      <p:sp>
        <p:nvSpPr>
          <p:cNvPr id="9" name="Shape 7"/>
          <p:cNvSpPr/>
          <p:nvPr/>
        </p:nvSpPr>
        <p:spPr>
          <a:xfrm>
            <a:off x="4509305" y="3604121"/>
            <a:ext cx="182880" cy="182880"/>
          </a:xfrm>
          <a:prstGeom prst="sun">
            <a:avLst/>
          </a:prstGeom>
          <a:noFill/>
          <a:ln w="1270">
            <a:solidFill>
              <a:srgbClr val="B8A2C6"/>
            </a:solidFill>
            <a:prstDash val="solid"/>
          </a:ln>
        </p:spPr>
      </p:sp>
      <p:sp>
        <p:nvSpPr>
          <p:cNvPr id="10" name="Shape 8"/>
          <p:cNvSpPr/>
          <p:nvPr/>
        </p:nvSpPr>
        <p:spPr>
          <a:xfrm>
            <a:off x="6556220" y="4295788"/>
            <a:ext cx="182880" cy="182880"/>
          </a:xfrm>
          <a:prstGeom prst="cube">
            <a:avLst/>
          </a:prstGeom>
          <a:noFill/>
          <a:ln w="1270">
            <a:solidFill>
              <a:srgbClr val="2C44A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When to Use Vector Graphics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Logos: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Logos need to be scalable for various uses.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Illustrations: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Cartoons, diagrams, and technical drawings.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Typography: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Fonts and text elements.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Icons: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scalable symbols.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215615" y="3917471"/>
            <a:ext cx="182880" cy="182880"/>
          </a:xfrm>
          <a:prstGeom prst="cube">
            <a:avLst/>
          </a:prstGeom>
          <a:noFill/>
          <a:ln w="1270">
            <a:solidFill>
              <a:srgbClr val="938A27"/>
            </a:solidFill>
            <a:prstDash val="solid"/>
          </a:ln>
        </p:spPr>
      </p:sp>
      <p:sp>
        <p:nvSpPr>
          <p:cNvPr id="7" name="Shape 5"/>
          <p:cNvSpPr/>
          <p:nvPr/>
        </p:nvSpPr>
        <p:spPr>
          <a:xfrm>
            <a:off x="1657689" y="3948568"/>
            <a:ext cx="182880" cy="182880"/>
          </a:xfrm>
          <a:prstGeom prst="cube">
            <a:avLst/>
          </a:prstGeom>
          <a:noFill/>
          <a:ln w="1270">
            <a:solidFill>
              <a:srgbClr val="EC2E63"/>
            </a:solidFill>
            <a:prstDash val="solid"/>
          </a:ln>
        </p:spPr>
      </p:sp>
      <p:sp>
        <p:nvSpPr>
          <p:cNvPr id="8" name="Shape 6"/>
          <p:cNvSpPr/>
          <p:nvPr/>
        </p:nvSpPr>
        <p:spPr>
          <a:xfrm>
            <a:off x="5624308" y="1169989"/>
            <a:ext cx="182880" cy="182880"/>
          </a:xfrm>
          <a:prstGeom prst="rect">
            <a:avLst/>
          </a:prstGeom>
          <a:noFill/>
          <a:ln w="1270">
            <a:solidFill>
              <a:srgbClr val="2F3837"/>
            </a:solidFill>
            <a:prstDash val="solid"/>
          </a:ln>
        </p:spPr>
      </p:sp>
      <p:sp>
        <p:nvSpPr>
          <p:cNvPr id="9" name="Shape 7"/>
          <p:cNvSpPr/>
          <p:nvPr/>
        </p:nvSpPr>
        <p:spPr>
          <a:xfrm>
            <a:off x="2477788" y="3373001"/>
            <a:ext cx="182880" cy="182880"/>
          </a:xfrm>
          <a:prstGeom prst="rect">
            <a:avLst/>
          </a:prstGeom>
          <a:noFill/>
          <a:ln w="1270">
            <a:solidFill>
              <a:srgbClr val="F94D4F"/>
            </a:solidFill>
            <a:prstDash val="solid"/>
          </a:ln>
        </p:spPr>
      </p:sp>
      <p:sp>
        <p:nvSpPr>
          <p:cNvPr id="10" name="Shape 8"/>
          <p:cNvSpPr/>
          <p:nvPr/>
        </p:nvSpPr>
        <p:spPr>
          <a:xfrm>
            <a:off x="6254230" y="1130501"/>
            <a:ext cx="182880" cy="182880"/>
          </a:xfrm>
          <a:prstGeom prst="rect">
            <a:avLst/>
          </a:prstGeom>
          <a:noFill/>
          <a:ln w="1270">
            <a:solidFill>
              <a:srgbClr val="7EBB8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When to Use Raster Images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Photographs: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Capturing realistic scenes and details.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Scanned Documents: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Digitizing physical documents.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Images with Complex Shading: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Images with gradients and subtle color variations.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Web Graphics (sometimes):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Optimized JPEGs and PNGs for web use.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351903" y="1203179"/>
            <a:ext cx="182880" cy="182880"/>
          </a:xfrm>
          <a:prstGeom prst="rect">
            <a:avLst/>
          </a:prstGeom>
          <a:noFill/>
          <a:ln w="1270">
            <a:solidFill>
              <a:srgbClr val="A37986"/>
            </a:solidFill>
            <a:prstDash val="solid"/>
          </a:ln>
        </p:spPr>
      </p:sp>
      <p:sp>
        <p:nvSpPr>
          <p:cNvPr id="7" name="Shape 5"/>
          <p:cNvSpPr/>
          <p:nvPr/>
        </p:nvSpPr>
        <p:spPr>
          <a:xfrm>
            <a:off x="2513042" y="4446278"/>
            <a:ext cx="182880" cy="182880"/>
          </a:xfrm>
          <a:prstGeom prst="rect">
            <a:avLst/>
          </a:prstGeom>
          <a:noFill/>
          <a:ln w="1270">
            <a:solidFill>
              <a:srgbClr val="AC1611"/>
            </a:solidFill>
            <a:prstDash val="solid"/>
          </a:ln>
        </p:spPr>
      </p:sp>
      <p:sp>
        <p:nvSpPr>
          <p:cNvPr id="8" name="Shape 6"/>
          <p:cNvSpPr/>
          <p:nvPr/>
        </p:nvSpPr>
        <p:spPr>
          <a:xfrm>
            <a:off x="7705010" y="3910393"/>
            <a:ext cx="182880" cy="182880"/>
          </a:xfrm>
          <a:prstGeom prst="triangle">
            <a:avLst/>
          </a:prstGeom>
          <a:noFill/>
          <a:ln w="1270">
            <a:solidFill>
              <a:srgbClr val="27FD0B"/>
            </a:solidFill>
            <a:prstDash val="solid"/>
          </a:ln>
        </p:spPr>
      </p:sp>
      <p:sp>
        <p:nvSpPr>
          <p:cNvPr id="9" name="Shape 7"/>
          <p:cNvSpPr/>
          <p:nvPr/>
        </p:nvSpPr>
        <p:spPr>
          <a:xfrm>
            <a:off x="6699493" y="4443266"/>
            <a:ext cx="182880" cy="182880"/>
          </a:xfrm>
          <a:prstGeom prst="sun">
            <a:avLst/>
          </a:prstGeom>
          <a:noFill/>
          <a:ln w="1270">
            <a:solidFill>
              <a:srgbClr val="2299D1"/>
            </a:solidFill>
            <a:prstDash val="solid"/>
          </a:ln>
        </p:spPr>
      </p:sp>
      <p:sp>
        <p:nvSpPr>
          <p:cNvPr id="10" name="Shape 8"/>
          <p:cNvSpPr/>
          <p:nvPr/>
        </p:nvSpPr>
        <p:spPr>
          <a:xfrm>
            <a:off x="2185754" y="1639402"/>
            <a:ext cx="182880" cy="182880"/>
          </a:xfrm>
          <a:prstGeom prst="rect">
            <a:avLst/>
          </a:prstGeom>
          <a:noFill/>
          <a:ln w="1270">
            <a:solidFill>
              <a:srgbClr val="9C1C8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Converting Between Vector and Raster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Vector to Raster (Rasterizing):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Converts a vector graphic into a pixel-based image. This is a one-way process – you lose the ability to infinitely scale the image without quality loss.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Raster to Vector (Tracing):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Converts a raster image into a vector graphic.  The results can vary depending on the complexity and quality of the original raster image.  Often requires manual cleanup and editing.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94406" y="4086022"/>
            <a:ext cx="182880" cy="182880"/>
          </a:xfrm>
          <a:prstGeom prst="rect">
            <a:avLst/>
          </a:prstGeom>
          <a:noFill/>
          <a:ln w="1270">
            <a:solidFill>
              <a:srgbClr val="EF2E95"/>
            </a:solidFill>
            <a:prstDash val="solid"/>
          </a:ln>
        </p:spPr>
      </p:sp>
      <p:sp>
        <p:nvSpPr>
          <p:cNvPr id="7" name="Shape 5"/>
          <p:cNvSpPr/>
          <p:nvPr/>
        </p:nvSpPr>
        <p:spPr>
          <a:xfrm>
            <a:off x="1192055" y="219806"/>
            <a:ext cx="182880" cy="182880"/>
          </a:xfrm>
          <a:prstGeom prst="sun">
            <a:avLst/>
          </a:prstGeom>
          <a:noFill/>
          <a:ln w="1270">
            <a:solidFill>
              <a:srgbClr val="1F7E34"/>
            </a:solidFill>
            <a:prstDash val="solid"/>
          </a:ln>
        </p:spPr>
      </p:sp>
      <p:sp>
        <p:nvSpPr>
          <p:cNvPr id="8" name="Shape 6"/>
          <p:cNvSpPr/>
          <p:nvPr/>
        </p:nvSpPr>
        <p:spPr>
          <a:xfrm>
            <a:off x="6031360" y="2103883"/>
            <a:ext cx="182880" cy="182880"/>
          </a:xfrm>
          <a:prstGeom prst="cube">
            <a:avLst/>
          </a:prstGeom>
          <a:noFill/>
          <a:ln w="1270">
            <a:solidFill>
              <a:srgbClr val="482366"/>
            </a:solidFill>
            <a:prstDash val="solid"/>
          </a:ln>
        </p:spPr>
      </p:sp>
      <p:sp>
        <p:nvSpPr>
          <p:cNvPr id="9" name="Shape 7"/>
          <p:cNvSpPr/>
          <p:nvPr/>
        </p:nvSpPr>
        <p:spPr>
          <a:xfrm>
            <a:off x="433630" y="3012342"/>
            <a:ext cx="182880" cy="182880"/>
          </a:xfrm>
          <a:prstGeom prst="rect">
            <a:avLst/>
          </a:prstGeom>
          <a:noFill/>
          <a:ln w="1270">
            <a:solidFill>
              <a:srgbClr val="D4A732"/>
            </a:solidFill>
            <a:prstDash val="solid"/>
          </a:ln>
        </p:spPr>
      </p:sp>
      <p:sp>
        <p:nvSpPr>
          <p:cNvPr id="10" name="Shape 8"/>
          <p:cNvSpPr/>
          <p:nvPr/>
        </p:nvSpPr>
        <p:spPr>
          <a:xfrm>
            <a:off x="1936154" y="74891"/>
            <a:ext cx="182880" cy="182880"/>
          </a:xfrm>
          <a:prstGeom prst="rect">
            <a:avLst/>
          </a:prstGeom>
          <a:noFill/>
          <a:ln w="1270">
            <a:solidFill>
              <a:srgbClr val="2EA93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Converting Raster to Vector: Considerations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raster images convert to vectors more easily.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Accuracy: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more complex the image, the less accurate the conversion.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Specialized software is needed for accurate conversion.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049988" y="1246967"/>
            <a:ext cx="182880" cy="182880"/>
          </a:xfrm>
          <a:prstGeom prst="sun">
            <a:avLst/>
          </a:prstGeom>
          <a:noFill/>
          <a:ln w="1270">
            <a:solidFill>
              <a:srgbClr val="9C11F3"/>
            </a:solidFill>
            <a:prstDash val="solid"/>
          </a:ln>
        </p:spPr>
      </p:sp>
      <p:sp>
        <p:nvSpPr>
          <p:cNvPr id="7" name="Shape 5"/>
          <p:cNvSpPr/>
          <p:nvPr/>
        </p:nvSpPr>
        <p:spPr>
          <a:xfrm>
            <a:off x="894438" y="2887930"/>
            <a:ext cx="182880" cy="182880"/>
          </a:xfrm>
          <a:prstGeom prst="sun">
            <a:avLst/>
          </a:prstGeom>
          <a:noFill/>
          <a:ln w="1270">
            <a:solidFill>
              <a:srgbClr val="F2D4F9"/>
            </a:solidFill>
            <a:prstDash val="solid"/>
          </a:ln>
        </p:spPr>
      </p:sp>
      <p:sp>
        <p:nvSpPr>
          <p:cNvPr id="8" name="Shape 6"/>
          <p:cNvSpPr/>
          <p:nvPr/>
        </p:nvSpPr>
        <p:spPr>
          <a:xfrm>
            <a:off x="7269498" y="2361233"/>
            <a:ext cx="182880" cy="182880"/>
          </a:xfrm>
          <a:prstGeom prst="rect">
            <a:avLst/>
          </a:prstGeom>
          <a:noFill/>
          <a:ln w="1270">
            <a:solidFill>
              <a:srgbClr val="D6607A"/>
            </a:solidFill>
            <a:prstDash val="solid"/>
          </a:ln>
        </p:spPr>
      </p:sp>
      <p:sp>
        <p:nvSpPr>
          <p:cNvPr id="9" name="Shape 7"/>
          <p:cNvSpPr/>
          <p:nvPr/>
        </p:nvSpPr>
        <p:spPr>
          <a:xfrm>
            <a:off x="6415424" y="3374797"/>
            <a:ext cx="182880" cy="182880"/>
          </a:xfrm>
          <a:prstGeom prst="rect">
            <a:avLst/>
          </a:prstGeom>
          <a:noFill/>
          <a:ln w="1270">
            <a:solidFill>
              <a:srgbClr val="F7C1DA"/>
            </a:solidFill>
            <a:prstDash val="solid"/>
          </a:ln>
        </p:spPr>
      </p:sp>
      <p:sp>
        <p:nvSpPr>
          <p:cNvPr id="10" name="Shape 8"/>
          <p:cNvSpPr/>
          <p:nvPr/>
        </p:nvSpPr>
        <p:spPr>
          <a:xfrm>
            <a:off x="141644" y="2663609"/>
            <a:ext cx="182880" cy="182880"/>
          </a:xfrm>
          <a:prstGeom prst="rect">
            <a:avLst/>
          </a:prstGeom>
          <a:noFill/>
          <a:ln w="1270">
            <a:solidFill>
              <a:srgbClr val="E4B61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Real-World Example: Website Logo</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Initial Design: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Created as a vector graphic (e.g., in Adobe Illustrator) for scalability.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Website Use: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Exported as an SVG for clear display on different screen sizes.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Favicon: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smaller, rasterized version (e.g., PNG or ICO) is used for the browser tab icon.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699364" y="372462"/>
            <a:ext cx="182880" cy="182880"/>
          </a:xfrm>
          <a:prstGeom prst="cube">
            <a:avLst/>
          </a:prstGeom>
          <a:noFill/>
          <a:ln w="1270">
            <a:solidFill>
              <a:srgbClr val="75743D"/>
            </a:solidFill>
            <a:prstDash val="solid"/>
          </a:ln>
        </p:spPr>
      </p:sp>
      <p:sp>
        <p:nvSpPr>
          <p:cNvPr id="7" name="Shape 5"/>
          <p:cNvSpPr/>
          <p:nvPr/>
        </p:nvSpPr>
        <p:spPr>
          <a:xfrm>
            <a:off x="975416" y="383550"/>
            <a:ext cx="182880" cy="182880"/>
          </a:xfrm>
          <a:prstGeom prst="rect">
            <a:avLst/>
          </a:prstGeom>
          <a:noFill/>
          <a:ln w="1270">
            <a:solidFill>
              <a:srgbClr val="B1D688"/>
            </a:solidFill>
            <a:prstDash val="solid"/>
          </a:ln>
        </p:spPr>
      </p:sp>
      <p:sp>
        <p:nvSpPr>
          <p:cNvPr id="8" name="Shape 6"/>
          <p:cNvSpPr/>
          <p:nvPr/>
        </p:nvSpPr>
        <p:spPr>
          <a:xfrm>
            <a:off x="5137016" y="2094926"/>
            <a:ext cx="182880" cy="182880"/>
          </a:xfrm>
          <a:prstGeom prst="rect">
            <a:avLst/>
          </a:prstGeom>
          <a:noFill/>
          <a:ln w="1270">
            <a:solidFill>
              <a:srgbClr val="5460E3"/>
            </a:solidFill>
            <a:prstDash val="solid"/>
          </a:ln>
        </p:spPr>
      </p:sp>
      <p:sp>
        <p:nvSpPr>
          <p:cNvPr id="9" name="Shape 7"/>
          <p:cNvSpPr/>
          <p:nvPr/>
        </p:nvSpPr>
        <p:spPr>
          <a:xfrm>
            <a:off x="7089659" y="99840"/>
            <a:ext cx="182880" cy="182880"/>
          </a:xfrm>
          <a:prstGeom prst="rect">
            <a:avLst/>
          </a:prstGeom>
          <a:noFill/>
          <a:ln w="1270">
            <a:solidFill>
              <a:srgbClr val="C4333F"/>
            </a:solidFill>
            <a:prstDash val="solid"/>
          </a:ln>
        </p:spPr>
      </p:sp>
      <p:sp>
        <p:nvSpPr>
          <p:cNvPr id="10" name="Shape 8"/>
          <p:cNvSpPr/>
          <p:nvPr/>
        </p:nvSpPr>
        <p:spPr>
          <a:xfrm>
            <a:off x="4741077" y="3244942"/>
            <a:ext cx="182880" cy="182880"/>
          </a:xfrm>
          <a:prstGeom prst="triangle">
            <a:avLst/>
          </a:prstGeom>
          <a:noFill/>
          <a:ln w="1270">
            <a:solidFill>
              <a:srgbClr val="F479F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Key Takeaway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Choosing between vector and raster depends on the type of image, its intended use, and the desired level of quality and scalability.  Understanding their differences allows for optimal image creation and usage.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396515" y="2800944"/>
            <a:ext cx="182880" cy="182880"/>
          </a:xfrm>
          <a:prstGeom prst="triangle">
            <a:avLst/>
          </a:prstGeom>
          <a:noFill/>
          <a:ln w="1270">
            <a:solidFill>
              <a:srgbClr val="5EC7A9"/>
            </a:solidFill>
            <a:prstDash val="solid"/>
          </a:ln>
        </p:spPr>
      </p:sp>
      <p:sp>
        <p:nvSpPr>
          <p:cNvPr id="7" name="Shape 5"/>
          <p:cNvSpPr/>
          <p:nvPr/>
        </p:nvSpPr>
        <p:spPr>
          <a:xfrm>
            <a:off x="4223440" y="667331"/>
            <a:ext cx="182880" cy="182880"/>
          </a:xfrm>
          <a:prstGeom prst="cube">
            <a:avLst/>
          </a:prstGeom>
          <a:noFill/>
          <a:ln w="1270">
            <a:solidFill>
              <a:srgbClr val="AE887B"/>
            </a:solidFill>
            <a:prstDash val="solid"/>
          </a:ln>
        </p:spPr>
      </p:sp>
      <p:sp>
        <p:nvSpPr>
          <p:cNvPr id="8" name="Shape 6"/>
          <p:cNvSpPr/>
          <p:nvPr/>
        </p:nvSpPr>
        <p:spPr>
          <a:xfrm>
            <a:off x="8054751" y="1961716"/>
            <a:ext cx="182880" cy="182880"/>
          </a:xfrm>
          <a:prstGeom prst="rect">
            <a:avLst/>
          </a:prstGeom>
          <a:noFill/>
          <a:ln w="1270">
            <a:solidFill>
              <a:srgbClr val="2CA098"/>
            </a:solidFill>
            <a:prstDash val="solid"/>
          </a:ln>
        </p:spPr>
      </p:sp>
      <p:sp>
        <p:nvSpPr>
          <p:cNvPr id="9" name="Shape 7"/>
          <p:cNvSpPr/>
          <p:nvPr/>
        </p:nvSpPr>
        <p:spPr>
          <a:xfrm>
            <a:off x="7771156" y="2619994"/>
            <a:ext cx="182880" cy="182880"/>
          </a:xfrm>
          <a:prstGeom prst="triangle">
            <a:avLst/>
          </a:prstGeom>
          <a:noFill/>
          <a:ln w="1270">
            <a:solidFill>
              <a:srgbClr val="04C434"/>
            </a:solidFill>
            <a:prstDash val="solid"/>
          </a:ln>
        </p:spPr>
      </p:sp>
      <p:sp>
        <p:nvSpPr>
          <p:cNvPr id="10" name="Shape 8"/>
          <p:cNvSpPr/>
          <p:nvPr/>
        </p:nvSpPr>
        <p:spPr>
          <a:xfrm>
            <a:off x="2510033" y="4372975"/>
            <a:ext cx="182880" cy="182880"/>
          </a:xfrm>
          <a:prstGeom prst="cube">
            <a:avLst/>
          </a:prstGeom>
          <a:noFill/>
          <a:ln w="1270">
            <a:solidFill>
              <a:srgbClr val="23B78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Summary: Vector vs. Raster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Raster: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Pixels, resolution-dependent, photos, complex images, large files.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Vector: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Equations, resolution-independent, logos, illustrations, small files.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844431" y="408398"/>
            <a:ext cx="182880" cy="182880"/>
          </a:xfrm>
          <a:prstGeom prst="sun">
            <a:avLst/>
          </a:prstGeom>
          <a:noFill/>
          <a:ln w="1270">
            <a:solidFill>
              <a:srgbClr val="A9B258"/>
            </a:solidFill>
            <a:prstDash val="solid"/>
          </a:ln>
        </p:spPr>
      </p:sp>
      <p:sp>
        <p:nvSpPr>
          <p:cNvPr id="7" name="Shape 5"/>
          <p:cNvSpPr/>
          <p:nvPr/>
        </p:nvSpPr>
        <p:spPr>
          <a:xfrm>
            <a:off x="5698932" y="3672108"/>
            <a:ext cx="182880" cy="182880"/>
          </a:xfrm>
          <a:prstGeom prst="cube">
            <a:avLst/>
          </a:prstGeom>
          <a:noFill/>
          <a:ln w="1270">
            <a:solidFill>
              <a:srgbClr val="B7E8F0"/>
            </a:solidFill>
            <a:prstDash val="solid"/>
          </a:ln>
        </p:spPr>
      </p:sp>
      <p:sp>
        <p:nvSpPr>
          <p:cNvPr id="8" name="Shape 6"/>
          <p:cNvSpPr/>
          <p:nvPr/>
        </p:nvSpPr>
        <p:spPr>
          <a:xfrm>
            <a:off x="5069333" y="1195627"/>
            <a:ext cx="182880" cy="182880"/>
          </a:xfrm>
          <a:prstGeom prst="triangle">
            <a:avLst/>
          </a:prstGeom>
          <a:noFill/>
          <a:ln w="1270">
            <a:solidFill>
              <a:srgbClr val="9AFD35"/>
            </a:solidFill>
            <a:prstDash val="solid"/>
          </a:ln>
        </p:spPr>
      </p:sp>
      <p:sp>
        <p:nvSpPr>
          <p:cNvPr id="9" name="Shape 7"/>
          <p:cNvSpPr/>
          <p:nvPr/>
        </p:nvSpPr>
        <p:spPr>
          <a:xfrm>
            <a:off x="6080838" y="2309360"/>
            <a:ext cx="182880" cy="182880"/>
          </a:xfrm>
          <a:prstGeom prst="rect">
            <a:avLst/>
          </a:prstGeom>
          <a:noFill/>
          <a:ln w="1270">
            <a:solidFill>
              <a:srgbClr val="A5AD9A"/>
            </a:solidFill>
            <a:prstDash val="solid"/>
          </a:ln>
        </p:spPr>
      </p:sp>
      <p:sp>
        <p:nvSpPr>
          <p:cNvPr id="10" name="Shape 8"/>
          <p:cNvSpPr/>
          <p:nvPr/>
        </p:nvSpPr>
        <p:spPr>
          <a:xfrm>
            <a:off x="7485364" y="1524304"/>
            <a:ext cx="182880" cy="182880"/>
          </a:xfrm>
          <a:prstGeom prst="triangle">
            <a:avLst/>
          </a:prstGeom>
          <a:noFill/>
          <a:ln w="1270">
            <a:solidFill>
              <a:srgbClr val="B0C2C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are Raster Images?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Raster images are made up of tiny squares called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pixels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like a mosaic made of colored tiles.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Each pixel has a specific color assigned to 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Popular examples: Photos, scans, and images from digital cameras.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915192" y="1471139"/>
            <a:ext cx="182880" cy="182880"/>
          </a:xfrm>
          <a:prstGeom prst="sun">
            <a:avLst/>
          </a:prstGeom>
          <a:noFill/>
          <a:ln w="1270">
            <a:solidFill>
              <a:srgbClr val="E91BB9"/>
            </a:solidFill>
            <a:prstDash val="solid"/>
          </a:ln>
        </p:spPr>
      </p:sp>
      <p:sp>
        <p:nvSpPr>
          <p:cNvPr id="7" name="Shape 5"/>
          <p:cNvSpPr/>
          <p:nvPr/>
        </p:nvSpPr>
        <p:spPr>
          <a:xfrm>
            <a:off x="7355789" y="2566536"/>
            <a:ext cx="182880" cy="182880"/>
          </a:xfrm>
          <a:prstGeom prst="cube">
            <a:avLst/>
          </a:prstGeom>
          <a:noFill/>
          <a:ln w="1270">
            <a:solidFill>
              <a:srgbClr val="954F85"/>
            </a:solidFill>
            <a:prstDash val="solid"/>
          </a:ln>
        </p:spPr>
      </p:sp>
      <p:sp>
        <p:nvSpPr>
          <p:cNvPr id="8" name="Shape 6"/>
          <p:cNvSpPr/>
          <p:nvPr/>
        </p:nvSpPr>
        <p:spPr>
          <a:xfrm>
            <a:off x="2841673" y="1696567"/>
            <a:ext cx="182880" cy="182880"/>
          </a:xfrm>
          <a:prstGeom prst="cube">
            <a:avLst/>
          </a:prstGeom>
          <a:noFill/>
          <a:ln w="1270">
            <a:solidFill>
              <a:srgbClr val="F913C9"/>
            </a:solidFill>
            <a:prstDash val="solid"/>
          </a:ln>
        </p:spPr>
      </p:sp>
      <p:sp>
        <p:nvSpPr>
          <p:cNvPr id="9" name="Shape 7"/>
          <p:cNvSpPr/>
          <p:nvPr/>
        </p:nvSpPr>
        <p:spPr>
          <a:xfrm>
            <a:off x="736316" y="2139365"/>
            <a:ext cx="182880" cy="182880"/>
          </a:xfrm>
          <a:prstGeom prst="rect">
            <a:avLst/>
          </a:prstGeom>
          <a:noFill/>
          <a:ln w="1270">
            <a:solidFill>
              <a:srgbClr val="91C0B5"/>
            </a:solidFill>
            <a:prstDash val="solid"/>
          </a:ln>
        </p:spPr>
      </p:sp>
      <p:sp>
        <p:nvSpPr>
          <p:cNvPr id="10" name="Shape 8"/>
          <p:cNvSpPr/>
          <p:nvPr/>
        </p:nvSpPr>
        <p:spPr>
          <a:xfrm>
            <a:off x="7277598" y="2375930"/>
            <a:ext cx="182880" cy="182880"/>
          </a:xfrm>
          <a:prstGeom prst="triangle">
            <a:avLst/>
          </a:prstGeom>
          <a:noFill/>
          <a:ln w="1270">
            <a:solidFill>
              <a:srgbClr val="718C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Questions?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Do you have any questions about working with Vector and Raster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657833" y="2677846"/>
            <a:ext cx="182880" cy="182880"/>
          </a:xfrm>
          <a:prstGeom prst="sun">
            <a:avLst/>
          </a:prstGeom>
          <a:noFill/>
          <a:ln w="1270">
            <a:solidFill>
              <a:srgbClr val="8C266A"/>
            </a:solidFill>
            <a:prstDash val="solid"/>
          </a:ln>
        </p:spPr>
      </p:sp>
      <p:sp>
        <p:nvSpPr>
          <p:cNvPr id="7" name="Shape 5"/>
          <p:cNvSpPr/>
          <p:nvPr/>
        </p:nvSpPr>
        <p:spPr>
          <a:xfrm>
            <a:off x="1873468" y="4406495"/>
            <a:ext cx="182880" cy="182880"/>
          </a:xfrm>
          <a:prstGeom prst="sun">
            <a:avLst/>
          </a:prstGeom>
          <a:noFill/>
          <a:ln w="1270">
            <a:solidFill>
              <a:srgbClr val="9E45CC"/>
            </a:solidFill>
            <a:prstDash val="solid"/>
          </a:ln>
        </p:spPr>
      </p:sp>
      <p:sp>
        <p:nvSpPr>
          <p:cNvPr id="8" name="Shape 6"/>
          <p:cNvSpPr/>
          <p:nvPr/>
        </p:nvSpPr>
        <p:spPr>
          <a:xfrm>
            <a:off x="5327237" y="4456187"/>
            <a:ext cx="182880" cy="182880"/>
          </a:xfrm>
          <a:prstGeom prst="triangle">
            <a:avLst/>
          </a:prstGeom>
          <a:noFill/>
          <a:ln w="1270">
            <a:solidFill>
              <a:srgbClr val="7E5D95"/>
            </a:solidFill>
            <a:prstDash val="solid"/>
          </a:ln>
        </p:spPr>
      </p:sp>
      <p:sp>
        <p:nvSpPr>
          <p:cNvPr id="9" name="Shape 7"/>
          <p:cNvSpPr/>
          <p:nvPr/>
        </p:nvSpPr>
        <p:spPr>
          <a:xfrm>
            <a:off x="7967694" y="719986"/>
            <a:ext cx="182880" cy="182880"/>
          </a:xfrm>
          <a:prstGeom prst="sun">
            <a:avLst/>
          </a:prstGeom>
          <a:noFill/>
          <a:ln w="1270">
            <a:solidFill>
              <a:srgbClr val="91FF7A"/>
            </a:solidFill>
            <a:prstDash val="solid"/>
          </a:ln>
        </p:spPr>
      </p:sp>
      <p:sp>
        <p:nvSpPr>
          <p:cNvPr id="10" name="Shape 8"/>
          <p:cNvSpPr/>
          <p:nvPr/>
        </p:nvSpPr>
        <p:spPr>
          <a:xfrm>
            <a:off x="7379008" y="1195517"/>
            <a:ext cx="182880" cy="182880"/>
          </a:xfrm>
          <a:prstGeom prst="rect">
            <a:avLst/>
          </a:prstGeom>
          <a:noFill/>
          <a:ln w="1270">
            <a:solidFill>
              <a:srgbClr val="BC7A5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Raster Image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Imagine a close-up of a digital photo. You'll start to see the individual pixels!  This pixelation becomes more obvious when you zoom in or scale up the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83339" y="4419426"/>
            <a:ext cx="182880" cy="182880"/>
          </a:xfrm>
          <a:prstGeom prst="rect">
            <a:avLst/>
          </a:prstGeom>
          <a:noFill/>
          <a:ln w="1270">
            <a:solidFill>
              <a:srgbClr val="1BC896"/>
            </a:solidFill>
            <a:prstDash val="solid"/>
          </a:ln>
        </p:spPr>
      </p:sp>
      <p:sp>
        <p:nvSpPr>
          <p:cNvPr id="7" name="Shape 5"/>
          <p:cNvSpPr/>
          <p:nvPr/>
        </p:nvSpPr>
        <p:spPr>
          <a:xfrm>
            <a:off x="6218236" y="254358"/>
            <a:ext cx="182880" cy="182880"/>
          </a:xfrm>
          <a:prstGeom prst="cube">
            <a:avLst/>
          </a:prstGeom>
          <a:noFill/>
          <a:ln w="1270">
            <a:solidFill>
              <a:srgbClr val="249027"/>
            </a:solidFill>
            <a:prstDash val="solid"/>
          </a:ln>
        </p:spPr>
      </p:sp>
      <p:sp>
        <p:nvSpPr>
          <p:cNvPr id="8" name="Shape 6"/>
          <p:cNvSpPr/>
          <p:nvPr/>
        </p:nvSpPr>
        <p:spPr>
          <a:xfrm>
            <a:off x="7340028" y="4329653"/>
            <a:ext cx="182880" cy="182880"/>
          </a:xfrm>
          <a:prstGeom prst="cube">
            <a:avLst/>
          </a:prstGeom>
          <a:noFill/>
          <a:ln w="1270">
            <a:solidFill>
              <a:srgbClr val="BD239A"/>
            </a:solidFill>
            <a:prstDash val="solid"/>
          </a:ln>
        </p:spPr>
      </p:sp>
      <p:sp>
        <p:nvSpPr>
          <p:cNvPr id="9" name="Shape 7"/>
          <p:cNvSpPr/>
          <p:nvPr/>
        </p:nvSpPr>
        <p:spPr>
          <a:xfrm>
            <a:off x="11816" y="2433600"/>
            <a:ext cx="182880" cy="182880"/>
          </a:xfrm>
          <a:prstGeom prst="sun">
            <a:avLst/>
          </a:prstGeom>
          <a:noFill/>
          <a:ln w="1270">
            <a:solidFill>
              <a:srgbClr val="41673F"/>
            </a:solidFill>
            <a:prstDash val="solid"/>
          </a:ln>
        </p:spPr>
      </p:sp>
      <p:sp>
        <p:nvSpPr>
          <p:cNvPr id="10" name="Shape 8"/>
          <p:cNvSpPr/>
          <p:nvPr/>
        </p:nvSpPr>
        <p:spPr>
          <a:xfrm>
            <a:off x="5778703" y="3031309"/>
            <a:ext cx="182880" cy="182880"/>
          </a:xfrm>
          <a:prstGeom prst="cube">
            <a:avLst/>
          </a:prstGeom>
          <a:noFill/>
          <a:ln w="1270">
            <a:solidFill>
              <a:srgbClr val="F7DAB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Understanding Vector Graphics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Vector graphics are created using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mathematical equations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equations define lines, curves, and shapes.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are not based on pixels.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like drawing with a precise compass and ruler.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29172" y="738589"/>
            <a:ext cx="182880" cy="182880"/>
          </a:xfrm>
          <a:prstGeom prst="triangle">
            <a:avLst/>
          </a:prstGeom>
          <a:noFill/>
          <a:ln w="1270">
            <a:solidFill>
              <a:srgbClr val="61E65B"/>
            </a:solidFill>
            <a:prstDash val="solid"/>
          </a:ln>
        </p:spPr>
      </p:sp>
      <p:sp>
        <p:nvSpPr>
          <p:cNvPr id="7" name="Shape 5"/>
          <p:cNvSpPr/>
          <p:nvPr/>
        </p:nvSpPr>
        <p:spPr>
          <a:xfrm>
            <a:off x="160875" y="2920749"/>
            <a:ext cx="182880" cy="182880"/>
          </a:xfrm>
          <a:prstGeom prst="cube">
            <a:avLst/>
          </a:prstGeom>
          <a:noFill/>
          <a:ln w="1270">
            <a:solidFill>
              <a:srgbClr val="360488"/>
            </a:solidFill>
            <a:prstDash val="solid"/>
          </a:ln>
        </p:spPr>
      </p:sp>
      <p:sp>
        <p:nvSpPr>
          <p:cNvPr id="8" name="Shape 6"/>
          <p:cNvSpPr/>
          <p:nvPr/>
        </p:nvSpPr>
        <p:spPr>
          <a:xfrm>
            <a:off x="6353313" y="4425456"/>
            <a:ext cx="182880" cy="182880"/>
          </a:xfrm>
          <a:prstGeom prst="cube">
            <a:avLst/>
          </a:prstGeom>
          <a:noFill/>
          <a:ln w="1270">
            <a:solidFill>
              <a:srgbClr val="B1C62E"/>
            </a:solidFill>
            <a:prstDash val="solid"/>
          </a:ln>
        </p:spPr>
      </p:sp>
      <p:sp>
        <p:nvSpPr>
          <p:cNvPr id="9" name="Shape 7"/>
          <p:cNvSpPr/>
          <p:nvPr/>
        </p:nvSpPr>
        <p:spPr>
          <a:xfrm>
            <a:off x="1579452" y="2108433"/>
            <a:ext cx="182880" cy="182880"/>
          </a:xfrm>
          <a:prstGeom prst="triangle">
            <a:avLst/>
          </a:prstGeom>
          <a:noFill/>
          <a:ln w="1270">
            <a:solidFill>
              <a:srgbClr val="DAF838"/>
            </a:solidFill>
            <a:prstDash val="solid"/>
          </a:ln>
        </p:spPr>
      </p:sp>
      <p:sp>
        <p:nvSpPr>
          <p:cNvPr id="10" name="Shape 8"/>
          <p:cNvSpPr/>
          <p:nvPr/>
        </p:nvSpPr>
        <p:spPr>
          <a:xfrm>
            <a:off x="1665250" y="3005279"/>
            <a:ext cx="182880" cy="182880"/>
          </a:xfrm>
          <a:prstGeom prst="cube">
            <a:avLst/>
          </a:prstGeom>
          <a:noFill/>
          <a:ln w="1270">
            <a:solidFill>
              <a:srgbClr val="480CE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Vector Graphic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Imagine a logo created in Adobe Illustrator. No matter how much you zoom in, the lines and curves remain crisp and sharp!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347363" y="1864371"/>
            <a:ext cx="182880" cy="182880"/>
          </a:xfrm>
          <a:prstGeom prst="cube">
            <a:avLst/>
          </a:prstGeom>
          <a:noFill/>
          <a:ln w="1270">
            <a:solidFill>
              <a:srgbClr val="7F533C"/>
            </a:solidFill>
            <a:prstDash val="solid"/>
          </a:ln>
        </p:spPr>
      </p:sp>
      <p:sp>
        <p:nvSpPr>
          <p:cNvPr id="7" name="Shape 5"/>
          <p:cNvSpPr/>
          <p:nvPr/>
        </p:nvSpPr>
        <p:spPr>
          <a:xfrm>
            <a:off x="2998526" y="1312325"/>
            <a:ext cx="182880" cy="182880"/>
          </a:xfrm>
          <a:prstGeom prst="cube">
            <a:avLst/>
          </a:prstGeom>
          <a:noFill/>
          <a:ln w="1270">
            <a:solidFill>
              <a:srgbClr val="F25800"/>
            </a:solidFill>
            <a:prstDash val="solid"/>
          </a:ln>
        </p:spPr>
      </p:sp>
      <p:sp>
        <p:nvSpPr>
          <p:cNvPr id="8" name="Shape 6"/>
          <p:cNvSpPr/>
          <p:nvPr/>
        </p:nvSpPr>
        <p:spPr>
          <a:xfrm>
            <a:off x="3459359" y="3178686"/>
            <a:ext cx="182880" cy="182880"/>
          </a:xfrm>
          <a:prstGeom prst="rect">
            <a:avLst/>
          </a:prstGeom>
          <a:noFill/>
          <a:ln w="1270">
            <a:solidFill>
              <a:srgbClr val="487194"/>
            </a:solidFill>
            <a:prstDash val="solid"/>
          </a:ln>
        </p:spPr>
      </p:sp>
      <p:sp>
        <p:nvSpPr>
          <p:cNvPr id="9" name="Shape 7"/>
          <p:cNvSpPr/>
          <p:nvPr/>
        </p:nvSpPr>
        <p:spPr>
          <a:xfrm>
            <a:off x="3197574" y="365054"/>
            <a:ext cx="182880" cy="182880"/>
          </a:xfrm>
          <a:prstGeom prst="rect">
            <a:avLst/>
          </a:prstGeom>
          <a:noFill/>
          <a:ln w="1270">
            <a:solidFill>
              <a:srgbClr val="035694"/>
            </a:solidFill>
            <a:prstDash val="solid"/>
          </a:ln>
        </p:spPr>
      </p:sp>
      <p:sp>
        <p:nvSpPr>
          <p:cNvPr id="10" name="Shape 8"/>
          <p:cNvSpPr/>
          <p:nvPr/>
        </p:nvSpPr>
        <p:spPr>
          <a:xfrm>
            <a:off x="4573017" y="1643954"/>
            <a:ext cx="182880" cy="182880"/>
          </a:xfrm>
          <a:prstGeom prst="cube">
            <a:avLst/>
          </a:prstGeom>
          <a:noFill/>
          <a:ln w="1270">
            <a:solidFill>
              <a:srgbClr val="C88C7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Differences: Pixel vs. Math</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Raster: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Pixel-based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Resolution-dependent (image quality degrades when scaled up)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Good for complex images with many colors and shades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Vector: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Equation-based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Resolution-independent (scales infinitely without loss of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Good for logos, illustrations, and text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719061" y="2351988"/>
            <a:ext cx="182880" cy="182880"/>
          </a:xfrm>
          <a:prstGeom prst="sun">
            <a:avLst/>
          </a:prstGeom>
          <a:noFill/>
          <a:ln w="1270">
            <a:solidFill>
              <a:srgbClr val="03AEA0"/>
            </a:solidFill>
            <a:prstDash val="solid"/>
          </a:ln>
        </p:spPr>
      </p:sp>
      <p:sp>
        <p:nvSpPr>
          <p:cNvPr id="7" name="Shape 5"/>
          <p:cNvSpPr/>
          <p:nvPr/>
        </p:nvSpPr>
        <p:spPr>
          <a:xfrm>
            <a:off x="3453483" y="1671614"/>
            <a:ext cx="182880" cy="182880"/>
          </a:xfrm>
          <a:prstGeom prst="sun">
            <a:avLst/>
          </a:prstGeom>
          <a:noFill/>
          <a:ln w="1270">
            <a:solidFill>
              <a:srgbClr val="288030"/>
            </a:solidFill>
            <a:prstDash val="solid"/>
          </a:ln>
        </p:spPr>
      </p:sp>
      <p:sp>
        <p:nvSpPr>
          <p:cNvPr id="8" name="Shape 6"/>
          <p:cNvSpPr/>
          <p:nvPr/>
        </p:nvSpPr>
        <p:spPr>
          <a:xfrm>
            <a:off x="2610731" y="2184206"/>
            <a:ext cx="182880" cy="182880"/>
          </a:xfrm>
          <a:prstGeom prst="rect">
            <a:avLst/>
          </a:prstGeom>
          <a:noFill/>
          <a:ln w="1270">
            <a:solidFill>
              <a:srgbClr val="E7E3EE"/>
            </a:solidFill>
            <a:prstDash val="solid"/>
          </a:ln>
        </p:spPr>
      </p:sp>
      <p:sp>
        <p:nvSpPr>
          <p:cNvPr id="9" name="Shape 7"/>
          <p:cNvSpPr/>
          <p:nvPr/>
        </p:nvSpPr>
        <p:spPr>
          <a:xfrm>
            <a:off x="5554136" y="788422"/>
            <a:ext cx="182880" cy="182880"/>
          </a:xfrm>
          <a:prstGeom prst="sun">
            <a:avLst/>
          </a:prstGeom>
          <a:noFill/>
          <a:ln w="1270">
            <a:solidFill>
              <a:srgbClr val="3ECA0F"/>
            </a:solidFill>
            <a:prstDash val="solid"/>
          </a:ln>
        </p:spPr>
      </p:sp>
      <p:sp>
        <p:nvSpPr>
          <p:cNvPr id="10" name="Shape 8"/>
          <p:cNvSpPr/>
          <p:nvPr/>
        </p:nvSpPr>
        <p:spPr>
          <a:xfrm>
            <a:off x="6890249" y="3800546"/>
            <a:ext cx="182880" cy="182880"/>
          </a:xfrm>
          <a:prstGeom prst="sun">
            <a:avLst/>
          </a:prstGeom>
          <a:noFill/>
          <a:ln w="1270">
            <a:solidFill>
              <a:srgbClr val="14637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Advantages of Raster Images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Detailed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Excellent for representing complex details, shading, and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Realistic Appearance: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Ideal for photographs and images that require a realistic look.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Easy to Capture: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Easily created with cameras and scanners.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928817" y="2713340"/>
            <a:ext cx="182880" cy="182880"/>
          </a:xfrm>
          <a:prstGeom prst="triangle">
            <a:avLst/>
          </a:prstGeom>
          <a:noFill/>
          <a:ln w="1270">
            <a:solidFill>
              <a:srgbClr val="D2E64F"/>
            </a:solidFill>
            <a:prstDash val="solid"/>
          </a:ln>
        </p:spPr>
      </p:sp>
      <p:sp>
        <p:nvSpPr>
          <p:cNvPr id="7" name="Shape 5"/>
          <p:cNvSpPr/>
          <p:nvPr/>
        </p:nvSpPr>
        <p:spPr>
          <a:xfrm>
            <a:off x="4809246" y="2676112"/>
            <a:ext cx="182880" cy="182880"/>
          </a:xfrm>
          <a:prstGeom prst="rect">
            <a:avLst/>
          </a:prstGeom>
          <a:noFill/>
          <a:ln w="1270">
            <a:solidFill>
              <a:srgbClr val="027880"/>
            </a:solidFill>
            <a:prstDash val="solid"/>
          </a:ln>
        </p:spPr>
      </p:sp>
      <p:sp>
        <p:nvSpPr>
          <p:cNvPr id="8" name="Shape 6"/>
          <p:cNvSpPr/>
          <p:nvPr/>
        </p:nvSpPr>
        <p:spPr>
          <a:xfrm>
            <a:off x="6002991" y="1273580"/>
            <a:ext cx="182880" cy="182880"/>
          </a:xfrm>
          <a:prstGeom prst="rect">
            <a:avLst/>
          </a:prstGeom>
          <a:noFill/>
          <a:ln w="1270">
            <a:solidFill>
              <a:srgbClr val="5C2240"/>
            </a:solidFill>
            <a:prstDash val="solid"/>
          </a:ln>
        </p:spPr>
      </p:sp>
      <p:sp>
        <p:nvSpPr>
          <p:cNvPr id="9" name="Shape 7"/>
          <p:cNvSpPr/>
          <p:nvPr/>
        </p:nvSpPr>
        <p:spPr>
          <a:xfrm>
            <a:off x="4561557" y="2785736"/>
            <a:ext cx="182880" cy="182880"/>
          </a:xfrm>
          <a:prstGeom prst="triangle">
            <a:avLst/>
          </a:prstGeom>
          <a:noFill/>
          <a:ln w="1270">
            <a:solidFill>
              <a:srgbClr val="1F2D57"/>
            </a:solidFill>
            <a:prstDash val="solid"/>
          </a:ln>
        </p:spPr>
      </p:sp>
      <p:sp>
        <p:nvSpPr>
          <p:cNvPr id="10" name="Shape 8"/>
          <p:cNvSpPr/>
          <p:nvPr/>
        </p:nvSpPr>
        <p:spPr>
          <a:xfrm>
            <a:off x="8086810" y="1185126"/>
            <a:ext cx="182880" cy="182880"/>
          </a:xfrm>
          <a:prstGeom prst="cube">
            <a:avLst/>
          </a:prstGeom>
          <a:noFill/>
          <a:ln w="1270">
            <a:solidFill>
              <a:srgbClr val="E43B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Disadvantages of Raster Images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Scaling Issues: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Lose quality and become pixelated when enlarged.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Large File Sizes: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have large file sizes, especially for high-resolution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Difficult to Edit: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Editing individual elements can be challenging.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153581" y="1711357"/>
            <a:ext cx="182880" cy="182880"/>
          </a:xfrm>
          <a:prstGeom prst="cube">
            <a:avLst/>
          </a:prstGeom>
          <a:noFill/>
          <a:ln w="1270">
            <a:solidFill>
              <a:srgbClr val="D51B03"/>
            </a:solidFill>
            <a:prstDash val="solid"/>
          </a:ln>
        </p:spPr>
      </p:sp>
      <p:sp>
        <p:nvSpPr>
          <p:cNvPr id="7" name="Shape 5"/>
          <p:cNvSpPr/>
          <p:nvPr/>
        </p:nvSpPr>
        <p:spPr>
          <a:xfrm>
            <a:off x="7143558" y="279798"/>
            <a:ext cx="182880" cy="182880"/>
          </a:xfrm>
          <a:prstGeom prst="triangle">
            <a:avLst/>
          </a:prstGeom>
          <a:noFill/>
          <a:ln w="1270">
            <a:solidFill>
              <a:srgbClr val="C106BD"/>
            </a:solidFill>
            <a:prstDash val="solid"/>
          </a:ln>
        </p:spPr>
      </p:sp>
      <p:sp>
        <p:nvSpPr>
          <p:cNvPr id="8" name="Shape 6"/>
          <p:cNvSpPr/>
          <p:nvPr/>
        </p:nvSpPr>
        <p:spPr>
          <a:xfrm>
            <a:off x="4184436" y="3331420"/>
            <a:ext cx="182880" cy="182880"/>
          </a:xfrm>
          <a:prstGeom prst="cube">
            <a:avLst/>
          </a:prstGeom>
          <a:noFill/>
          <a:ln w="1270">
            <a:solidFill>
              <a:srgbClr val="18A5C2"/>
            </a:solidFill>
            <a:prstDash val="solid"/>
          </a:ln>
        </p:spPr>
      </p:sp>
      <p:sp>
        <p:nvSpPr>
          <p:cNvPr id="9" name="Shape 7"/>
          <p:cNvSpPr/>
          <p:nvPr/>
        </p:nvSpPr>
        <p:spPr>
          <a:xfrm>
            <a:off x="2292797" y="2582783"/>
            <a:ext cx="182880" cy="182880"/>
          </a:xfrm>
          <a:prstGeom prst="triangle">
            <a:avLst/>
          </a:prstGeom>
          <a:noFill/>
          <a:ln w="1270">
            <a:solidFill>
              <a:srgbClr val="DD0723"/>
            </a:solidFill>
            <a:prstDash val="solid"/>
          </a:ln>
        </p:spPr>
      </p:sp>
      <p:sp>
        <p:nvSpPr>
          <p:cNvPr id="10" name="Shape 8"/>
          <p:cNvSpPr/>
          <p:nvPr/>
        </p:nvSpPr>
        <p:spPr>
          <a:xfrm>
            <a:off x="6856842" y="3293913"/>
            <a:ext cx="182880" cy="182880"/>
          </a:xfrm>
          <a:prstGeom prst="rect">
            <a:avLst/>
          </a:prstGeom>
          <a:noFill/>
          <a:ln w="1270">
            <a:solidFill>
              <a:srgbClr val="B666A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Advantages of Vector Graphics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be scaled up or down infinitely without losing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Small File Sizes: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Generally have smaller file sizes than raster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Easy to Edit: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Individual elements can be easily edited and modified.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2025-02-24T09:26:18Z</dcterms:created>
  <dcterms:modified xsi:type="dcterms:W3CDTF">2025-02-24T09:26:18Z</dcterms:modified>
</cp:coreProperties>
</file>