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889471" y="4010259"/>
            <a:ext cx="182880" cy="182880"/>
          </a:xfrm>
          <a:prstGeom prst="triangle">
            <a:avLst/>
          </a:prstGeom>
          <a:noFill/>
          <a:ln w="1270">
            <a:solidFill>
              <a:srgbClr val="D33EB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01870" y="2551500"/>
            <a:ext cx="182880" cy="182880"/>
          </a:xfrm>
          <a:prstGeom prst="triangle">
            <a:avLst/>
          </a:prstGeom>
          <a:noFill/>
          <a:ln w="1270">
            <a:solidFill>
              <a:srgbClr val="DCB26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93184" y="3642180"/>
            <a:ext cx="182880" cy="182880"/>
          </a:xfrm>
          <a:prstGeom prst="rect">
            <a:avLst/>
          </a:prstGeom>
          <a:noFill/>
          <a:ln w="1270">
            <a:solidFill>
              <a:srgbClr val="0BA09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74350" y="3817132"/>
            <a:ext cx="182880" cy="182880"/>
          </a:xfrm>
          <a:prstGeom prst="rect">
            <a:avLst/>
          </a:prstGeom>
          <a:noFill/>
          <a:ln w="1270">
            <a:solidFill>
              <a:srgbClr val="FCF8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57106" y="2034493"/>
            <a:ext cx="182880" cy="182880"/>
          </a:xfrm>
          <a:prstGeom prst="cube">
            <a:avLst/>
          </a:prstGeom>
          <a:noFill/>
          <a:ln w="1270">
            <a:solidFill>
              <a:srgbClr val="19A14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 Fundamentals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 the essential concepts of Cloud Computing, making it easy to understand for beginners and providing a refresher for experienced users.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Cloud Computing?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Cloud Services (IaaS, PaaS, SaaS)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Deployment Models (Public, Private, Hybrid)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and Challenges of the Cloud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Cloud Providers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Cloud Security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Started with the Cloud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48437" y="967898"/>
            <a:ext cx="182880" cy="182880"/>
          </a:xfrm>
          <a:prstGeom prst="rect">
            <a:avLst/>
          </a:prstGeom>
          <a:noFill/>
          <a:ln w="1270">
            <a:solidFill>
              <a:srgbClr val="E0AEC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88386" y="438276"/>
            <a:ext cx="182880" cy="182880"/>
          </a:xfrm>
          <a:prstGeom prst="triangle">
            <a:avLst/>
          </a:prstGeom>
          <a:noFill/>
          <a:ln w="1270">
            <a:solidFill>
              <a:srgbClr val="9851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02511" y="979154"/>
            <a:ext cx="182880" cy="182880"/>
          </a:xfrm>
          <a:prstGeom prst="triangle">
            <a:avLst/>
          </a:prstGeom>
          <a:noFill/>
          <a:ln w="1270">
            <a:solidFill>
              <a:srgbClr val="1FFDE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61253" y="2087446"/>
            <a:ext cx="182880" cy="182880"/>
          </a:xfrm>
          <a:prstGeom prst="cube">
            <a:avLst/>
          </a:prstGeom>
          <a:noFill/>
          <a:ln w="1270">
            <a:solidFill>
              <a:srgbClr val="3A33A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77071" y="125499"/>
            <a:ext cx="182880" cy="182880"/>
          </a:xfrm>
          <a:prstGeom prst="rect">
            <a:avLst/>
          </a:prstGeom>
          <a:noFill/>
          <a:ln w="1270">
            <a:solidFill>
              <a:srgbClr val="D93D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Deployment Models: Community Cloud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by several organizations with similar interests (e.g., a community of universities, government agencies).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managed internally or by a third-party.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collaborative environment and shared resources to meet specific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Research projects, industry-specific applications, data sharing within a consortium.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71888" y="125942"/>
            <a:ext cx="182880" cy="182880"/>
          </a:xfrm>
          <a:prstGeom prst="triangle">
            <a:avLst/>
          </a:prstGeom>
          <a:noFill/>
          <a:ln w="1270">
            <a:solidFill>
              <a:srgbClr val="0EA3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6107" y="1415659"/>
            <a:ext cx="182880" cy="182880"/>
          </a:xfrm>
          <a:prstGeom prst="cube">
            <a:avLst/>
          </a:prstGeom>
          <a:noFill/>
          <a:ln w="1270">
            <a:solidFill>
              <a:srgbClr val="3FD9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93978" y="509371"/>
            <a:ext cx="182880" cy="182880"/>
          </a:xfrm>
          <a:prstGeom prst="triangle">
            <a:avLst/>
          </a:prstGeom>
          <a:noFill/>
          <a:ln w="1270">
            <a:solidFill>
              <a:srgbClr val="47B5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62276" y="3973788"/>
            <a:ext cx="182880" cy="182880"/>
          </a:xfrm>
          <a:prstGeom prst="cube">
            <a:avLst/>
          </a:prstGeom>
          <a:noFill/>
          <a:ln w="1270">
            <a:solidFill>
              <a:srgbClr val="2BCC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81579" y="991381"/>
            <a:ext cx="182880" cy="182880"/>
          </a:xfrm>
          <a:prstGeom prst="rect">
            <a:avLst/>
          </a:prstGeom>
          <a:noFill/>
          <a:ln w="1270">
            <a:solidFill>
              <a:srgbClr val="FCFE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Cloud Computing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Savings: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Pay-as-you-go pricing, reduced infrastructure costs.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scale resources up or down based on demand.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Elasticity: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Automatically adjust resources to meet changing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Redundant infrastructure and disaster recovery capabilities.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resources from anywhere with an internet connection.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share and collaborate on data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97865" y="3682105"/>
            <a:ext cx="182880" cy="182880"/>
          </a:xfrm>
          <a:prstGeom prst="cube">
            <a:avLst/>
          </a:prstGeom>
          <a:noFill/>
          <a:ln w="1270">
            <a:solidFill>
              <a:srgbClr val="46712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36820" y="3883073"/>
            <a:ext cx="182880" cy="182880"/>
          </a:xfrm>
          <a:prstGeom prst="rect">
            <a:avLst/>
          </a:prstGeom>
          <a:noFill/>
          <a:ln w="1270">
            <a:solidFill>
              <a:srgbClr val="C559C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5330" y="2509920"/>
            <a:ext cx="182880" cy="182880"/>
          </a:xfrm>
          <a:prstGeom prst="cube">
            <a:avLst/>
          </a:prstGeom>
          <a:noFill/>
          <a:ln w="1270">
            <a:solidFill>
              <a:srgbClr val="9E55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44097" y="1091419"/>
            <a:ext cx="182880" cy="182880"/>
          </a:xfrm>
          <a:prstGeom prst="cube">
            <a:avLst/>
          </a:prstGeom>
          <a:noFill/>
          <a:ln w="1270">
            <a:solidFill>
              <a:srgbClr val="CD1C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60256" y="2365140"/>
            <a:ext cx="182880" cy="182880"/>
          </a:xfrm>
          <a:prstGeom prst="triangle">
            <a:avLst/>
          </a:prstGeom>
          <a:noFill/>
          <a:ln w="1270">
            <a:solidFill>
              <a:srgbClr val="D6514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Cloud Computing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data and applications in the cloud.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Meeting regulatory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Vendor Lock-in: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Difficulty migrating between cloud providers.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Managing cloud resources and infrastructure.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Downtime: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Potential for service disruptions.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Ensuring data privacy and control.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35793" y="1111678"/>
            <a:ext cx="182880" cy="182880"/>
          </a:xfrm>
          <a:prstGeom prst="cube">
            <a:avLst/>
          </a:prstGeom>
          <a:noFill/>
          <a:ln w="1270">
            <a:solidFill>
              <a:srgbClr val="91C9F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40336" y="1270501"/>
            <a:ext cx="182880" cy="182880"/>
          </a:xfrm>
          <a:prstGeom prst="rect">
            <a:avLst/>
          </a:prstGeom>
          <a:noFill/>
          <a:ln w="1270">
            <a:solidFill>
              <a:srgbClr val="D5E3F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5011" y="2651500"/>
            <a:ext cx="182880" cy="182880"/>
          </a:xfrm>
          <a:prstGeom prst="cube">
            <a:avLst/>
          </a:prstGeom>
          <a:noFill/>
          <a:ln w="1270">
            <a:solidFill>
              <a:srgbClr val="1BB5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17388" y="4410674"/>
            <a:ext cx="182880" cy="182880"/>
          </a:xfrm>
          <a:prstGeom prst="triangle">
            <a:avLst/>
          </a:prstGeom>
          <a:noFill/>
          <a:ln w="1270">
            <a:solidFill>
              <a:srgbClr val="80FAA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35010" y="829691"/>
            <a:ext cx="182880" cy="182880"/>
          </a:xfrm>
          <a:prstGeom prst="triangle">
            <a:avLst/>
          </a:prstGeom>
          <a:noFill/>
          <a:ln w="1270">
            <a:solidFill>
              <a:srgbClr val="2139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Cloud Providers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Amazon Web Services (AWS):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leading cloud provider, offering a wide range of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Microsoft Azure: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comprehensive cloud platform with strong integration with Microsoft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Cloud Platform (GCP):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Focuses on data analytics, machine learning, and containerization.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Other Providers: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IBM Cloud, Oracle Cloud, Alibaba Cloud, DigitalOcean.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43651" y="2458221"/>
            <a:ext cx="182880" cy="182880"/>
          </a:xfrm>
          <a:prstGeom prst="triangle">
            <a:avLst/>
          </a:prstGeom>
          <a:noFill/>
          <a:ln w="1270">
            <a:solidFill>
              <a:srgbClr val="5D20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85984" y="1563589"/>
            <a:ext cx="182880" cy="182880"/>
          </a:xfrm>
          <a:prstGeom prst="cube">
            <a:avLst/>
          </a:prstGeom>
          <a:noFill/>
          <a:ln w="1270">
            <a:solidFill>
              <a:srgbClr val="E52E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53247" y="3572665"/>
            <a:ext cx="182880" cy="182880"/>
          </a:xfrm>
          <a:prstGeom prst="cube">
            <a:avLst/>
          </a:prstGeom>
          <a:noFill/>
          <a:ln w="1270">
            <a:solidFill>
              <a:srgbClr val="D2A14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036" y="2486894"/>
            <a:ext cx="182880" cy="182880"/>
          </a:xfrm>
          <a:prstGeom prst="triangle">
            <a:avLst/>
          </a:prstGeom>
          <a:noFill/>
          <a:ln w="1270">
            <a:solidFill>
              <a:srgbClr val="7B21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20118" y="3970044"/>
            <a:ext cx="182880" cy="182880"/>
          </a:xfrm>
          <a:prstGeom prst="rect">
            <a:avLst/>
          </a:prstGeom>
          <a:noFill/>
          <a:ln w="1270">
            <a:solidFill>
              <a:srgbClr val="59B1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Cloud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Identity and Access Management (IAM):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Controlling who has access to what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data at rest and in transit.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Securing network traffic and preventing unauthorized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Audits: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Regularly reviewing security controls and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Adhering to industry standards and regulations.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Responsibility Model: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what security tasks are handled by the provider and which are your responsibility.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405902" y="3985133"/>
            <a:ext cx="182880" cy="182880"/>
          </a:xfrm>
          <a:prstGeom prst="sun">
            <a:avLst/>
          </a:prstGeom>
          <a:noFill/>
          <a:ln w="1270">
            <a:solidFill>
              <a:srgbClr val="9C065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37198" y="3618021"/>
            <a:ext cx="182880" cy="182880"/>
          </a:xfrm>
          <a:prstGeom prst="triangle">
            <a:avLst/>
          </a:prstGeom>
          <a:noFill/>
          <a:ln w="1270">
            <a:solidFill>
              <a:srgbClr val="9F94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9288" y="3565990"/>
            <a:ext cx="182880" cy="182880"/>
          </a:xfrm>
          <a:prstGeom prst="rect">
            <a:avLst/>
          </a:prstGeom>
          <a:noFill/>
          <a:ln w="1270">
            <a:solidFill>
              <a:srgbClr val="0E3E4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01566" y="3377202"/>
            <a:ext cx="182880" cy="182880"/>
          </a:xfrm>
          <a:prstGeom prst="cube">
            <a:avLst/>
          </a:prstGeom>
          <a:noFill/>
          <a:ln w="1270">
            <a:solidFill>
              <a:srgbClr val="B66C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75185" y="3179027"/>
            <a:ext cx="182880" cy="182880"/>
          </a:xfrm>
          <a:prstGeom prst="triangle">
            <a:avLst/>
          </a:prstGeom>
          <a:noFill/>
          <a:ln w="1270">
            <a:solidFill>
              <a:srgbClr val="C94A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Shared Responsibility Model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cloud computing, security is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responsibility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between the cloud provider and the customer.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Provider's Responsibility: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Securing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infrastructure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cloud (hardware, software, networking, and facilities).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Customer's Responsibility: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Securing what you put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cloud (data, applications, operating systems, access control).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specific responsibilities vary depending on the type of cloud service (IaaS, PaaS, SaaS).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93163" y="1427501"/>
            <a:ext cx="182880" cy="182880"/>
          </a:xfrm>
          <a:prstGeom prst="sun">
            <a:avLst/>
          </a:prstGeom>
          <a:noFill/>
          <a:ln w="1270">
            <a:solidFill>
              <a:srgbClr val="0959C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79683" y="2496802"/>
            <a:ext cx="182880" cy="182880"/>
          </a:xfrm>
          <a:prstGeom prst="triangle">
            <a:avLst/>
          </a:prstGeom>
          <a:noFill/>
          <a:ln w="1270">
            <a:solidFill>
              <a:srgbClr val="F1E0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36346" y="3233078"/>
            <a:ext cx="182880" cy="182880"/>
          </a:xfrm>
          <a:prstGeom prst="triangle">
            <a:avLst/>
          </a:prstGeom>
          <a:noFill/>
          <a:ln w="1270">
            <a:solidFill>
              <a:srgbClr val="FAF9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78102" y="2756575"/>
            <a:ext cx="182880" cy="182880"/>
          </a:xfrm>
          <a:prstGeom prst="triangle">
            <a:avLst/>
          </a:prstGeom>
          <a:noFill/>
          <a:ln w="1270">
            <a:solidFill>
              <a:srgbClr val="3186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93145" y="4359275"/>
            <a:ext cx="182880" cy="182880"/>
          </a:xfrm>
          <a:prstGeom prst="rect">
            <a:avLst/>
          </a:prstGeom>
          <a:noFill/>
          <a:ln w="1270">
            <a:solidFill>
              <a:srgbClr val="C7023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the Cloud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Your Needs: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are you trying to achieve with the cloud?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Cloud Provider: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Select a provider that meets your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Small: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Begin with a pilot project or a small workload.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the Basics: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 the core concepts of cloud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Advantage of Free Tiers: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providers offer free tiers to experiment with their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 security best practices from the beginning.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Certifications: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cloud certifications to enhance your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73568" y="2963553"/>
            <a:ext cx="182880" cy="182880"/>
          </a:xfrm>
          <a:prstGeom prst="cube">
            <a:avLst/>
          </a:prstGeom>
          <a:noFill/>
          <a:ln w="1270">
            <a:solidFill>
              <a:srgbClr val="57144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25628" y="1987603"/>
            <a:ext cx="182880" cy="182880"/>
          </a:xfrm>
          <a:prstGeom prst="rect">
            <a:avLst/>
          </a:prstGeom>
          <a:noFill/>
          <a:ln w="1270">
            <a:solidFill>
              <a:srgbClr val="DC45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50723" y="2922726"/>
            <a:ext cx="182880" cy="182880"/>
          </a:xfrm>
          <a:prstGeom prst="sun">
            <a:avLst/>
          </a:prstGeom>
          <a:noFill/>
          <a:ln w="1270">
            <a:solidFill>
              <a:srgbClr val="59D8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64099" y="15821"/>
            <a:ext cx="182880" cy="182880"/>
          </a:xfrm>
          <a:prstGeom prst="triangle">
            <a:avLst/>
          </a:prstGeom>
          <a:noFill/>
          <a:ln w="1270">
            <a:solidFill>
              <a:srgbClr val="B5874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96777" y="1247540"/>
            <a:ext cx="182880" cy="182880"/>
          </a:xfrm>
          <a:prstGeom prst="cube">
            <a:avLst/>
          </a:prstGeom>
          <a:noFill/>
          <a:ln w="1270">
            <a:solidFill>
              <a:srgbClr val="B9440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 Use Cases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Hosting: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Hosting websites and web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and Backup: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Storing data securely and backing it up for disaster recovery.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Processing and analyzing large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Development and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and testing applications in a cloud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Disaster Recovery: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Replicating data and applications to the cloud for business continuity.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and managing IoT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94504" y="3379604"/>
            <a:ext cx="182880" cy="182880"/>
          </a:xfrm>
          <a:prstGeom prst="sun">
            <a:avLst/>
          </a:prstGeom>
          <a:noFill/>
          <a:ln w="1270">
            <a:solidFill>
              <a:srgbClr val="F5A5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34507" y="1616678"/>
            <a:ext cx="182880" cy="182880"/>
          </a:xfrm>
          <a:prstGeom prst="rect">
            <a:avLst/>
          </a:prstGeom>
          <a:noFill/>
          <a:ln w="1270">
            <a:solidFill>
              <a:srgbClr val="7A88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31446" y="1913275"/>
            <a:ext cx="182880" cy="182880"/>
          </a:xfrm>
          <a:prstGeom prst="rect">
            <a:avLst/>
          </a:prstGeom>
          <a:noFill/>
          <a:ln w="1270">
            <a:solidFill>
              <a:srgbClr val="BCEB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58213" y="3012858"/>
            <a:ext cx="182880" cy="182880"/>
          </a:xfrm>
          <a:prstGeom prst="cube">
            <a:avLst/>
          </a:prstGeom>
          <a:noFill/>
          <a:ln w="1270">
            <a:solidFill>
              <a:srgbClr val="77C2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10484" y="2138504"/>
            <a:ext cx="182880" cy="182880"/>
          </a:xfrm>
          <a:prstGeom prst="triangle">
            <a:avLst/>
          </a:prstGeom>
          <a:noFill/>
          <a:ln w="1270">
            <a:solidFill>
              <a:srgbClr val="D6883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Cloud Computing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Serverless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 on code without managing servers.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Bringing computation closer to the data source.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and Machine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Cloud platforms are driving AI and ML innovation.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Multi-Cloud and Hybrid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Organizations will increasingly use multiple cloud providers and hybrid cloud deployments.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Containerization and Kubernetes: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Increased adoption for application portability and orchestration.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 in the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to quantum computing resources is becoming available through the cloud.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65369" y="1681696"/>
            <a:ext cx="182880" cy="182880"/>
          </a:xfrm>
          <a:prstGeom prst="sun">
            <a:avLst/>
          </a:prstGeom>
          <a:noFill/>
          <a:ln w="1270">
            <a:solidFill>
              <a:srgbClr val="C24E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65380" y="3124648"/>
            <a:ext cx="182880" cy="182880"/>
          </a:xfrm>
          <a:prstGeom prst="cube">
            <a:avLst/>
          </a:prstGeom>
          <a:noFill/>
          <a:ln w="1270">
            <a:solidFill>
              <a:srgbClr val="9095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22531" y="50531"/>
            <a:ext cx="182880" cy="182880"/>
          </a:xfrm>
          <a:prstGeom prst="triangle">
            <a:avLst/>
          </a:prstGeom>
          <a:noFill/>
          <a:ln w="1270">
            <a:solidFill>
              <a:srgbClr val="FBD4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19697" y="3822179"/>
            <a:ext cx="182880" cy="182880"/>
          </a:xfrm>
          <a:prstGeom prst="rect">
            <a:avLst/>
          </a:prstGeom>
          <a:noFill/>
          <a:ln w="1270">
            <a:solidFill>
              <a:srgbClr val="01389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9516" y="2304893"/>
            <a:ext cx="182880" cy="182880"/>
          </a:xfrm>
          <a:prstGeom prst="triangle">
            <a:avLst/>
          </a:prstGeom>
          <a:noFill/>
          <a:ln w="1270">
            <a:solidFill>
              <a:srgbClr val="3DAA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Native Applications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Cloud-native applications are designed to take full advantage of the cloud computing model. They are typically: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Containerized: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containers (like Docker) for packaging and deployment.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Microservices-based: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Built as a collection of small, independent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DevOps-oriented: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automation and continuous delivery pipelines.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Scalable and Resilient: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to handle failures and scale automatically.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API-driven: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Communicating through well-defined APIs.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92676" y="3148816"/>
            <a:ext cx="182880" cy="182880"/>
          </a:xfrm>
          <a:prstGeom prst="cube">
            <a:avLst/>
          </a:prstGeom>
          <a:noFill/>
          <a:ln w="1270">
            <a:solidFill>
              <a:srgbClr val="657A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87922" y="3392560"/>
            <a:ext cx="182880" cy="182880"/>
          </a:xfrm>
          <a:prstGeom prst="sun">
            <a:avLst/>
          </a:prstGeom>
          <a:noFill/>
          <a:ln w="1270">
            <a:solidFill>
              <a:srgbClr val="4E893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85407" y="4209666"/>
            <a:ext cx="182880" cy="182880"/>
          </a:xfrm>
          <a:prstGeom prst="sun">
            <a:avLst/>
          </a:prstGeom>
          <a:noFill/>
          <a:ln w="1270">
            <a:solidFill>
              <a:srgbClr val="1585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96891" y="483730"/>
            <a:ext cx="182880" cy="182880"/>
          </a:xfrm>
          <a:prstGeom prst="triangle">
            <a:avLst/>
          </a:prstGeom>
          <a:noFill/>
          <a:ln w="1270">
            <a:solidFill>
              <a:srgbClr val="01C8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17594" y="829566"/>
            <a:ext cx="182880" cy="182880"/>
          </a:xfrm>
          <a:prstGeom prst="rect">
            <a:avLst/>
          </a:prstGeom>
          <a:noFill/>
          <a:ln w="1270">
            <a:solidFill>
              <a:srgbClr val="217E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Cloud Computing?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accessing your files, software, and computing power over the internet instead of from your own computer or server.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Delivering computing services—including servers, storage, databases, networking, software, analytics, and intelligence—over the Internet (“the cloud”).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On-demand access to shared pools of configurable computing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Paying only for what you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renting electricity: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only pay for the power you consume.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21950" y="79341"/>
            <a:ext cx="182880" cy="182880"/>
          </a:xfrm>
          <a:prstGeom prst="sun">
            <a:avLst/>
          </a:prstGeom>
          <a:noFill/>
          <a:ln w="1270">
            <a:solidFill>
              <a:srgbClr val="4B58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58051" y="3102238"/>
            <a:ext cx="182880" cy="182880"/>
          </a:xfrm>
          <a:prstGeom prst="cube">
            <a:avLst/>
          </a:prstGeom>
          <a:noFill/>
          <a:ln w="1270">
            <a:solidFill>
              <a:srgbClr val="41D4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65152" y="2045507"/>
            <a:ext cx="182880" cy="182880"/>
          </a:xfrm>
          <a:prstGeom prst="cube">
            <a:avLst/>
          </a:prstGeom>
          <a:noFill/>
          <a:ln w="1270">
            <a:solidFill>
              <a:srgbClr val="858F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34181" y="1430619"/>
            <a:ext cx="182880" cy="182880"/>
          </a:xfrm>
          <a:prstGeom prst="triangle">
            <a:avLst/>
          </a:prstGeom>
          <a:noFill/>
          <a:ln w="1270">
            <a:solidFill>
              <a:srgbClr val="0CE0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45382" y="4415165"/>
            <a:ext cx="182880" cy="182880"/>
          </a:xfrm>
          <a:prstGeom prst="cube">
            <a:avLst/>
          </a:prstGeom>
          <a:noFill/>
          <a:ln w="1270">
            <a:solidFill>
              <a:srgbClr val="9B736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is a powerful technology that is transforming the way businesses operate.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offers numerous benefits, including cost savings, scalability, and agility.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 understanding the fundamentals of cloud computing, you can leverage its power to achieve your business goals.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cloud is constantly evolving, so continuous learning is essential.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54146" y="4290070"/>
            <a:ext cx="182880" cy="182880"/>
          </a:xfrm>
          <a:prstGeom prst="triangle">
            <a:avLst/>
          </a:prstGeom>
          <a:noFill/>
          <a:ln w="1270">
            <a:solidFill>
              <a:srgbClr val="EBD6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08293" y="2698009"/>
            <a:ext cx="182880" cy="182880"/>
          </a:xfrm>
          <a:prstGeom prst="rect">
            <a:avLst/>
          </a:prstGeom>
          <a:noFill/>
          <a:ln w="1270">
            <a:solidFill>
              <a:srgbClr val="714E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04713" y="2970010"/>
            <a:ext cx="182880" cy="182880"/>
          </a:xfrm>
          <a:prstGeom prst="triangle">
            <a:avLst/>
          </a:prstGeom>
          <a:noFill/>
          <a:ln w="1270">
            <a:solidFill>
              <a:srgbClr val="6860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69441" y="2007028"/>
            <a:ext cx="182880" cy="182880"/>
          </a:xfrm>
          <a:prstGeom prst="sun">
            <a:avLst/>
          </a:prstGeom>
          <a:noFill/>
          <a:ln w="1270">
            <a:solidFill>
              <a:srgbClr val="81C81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68844" y="1250971"/>
            <a:ext cx="182880" cy="182880"/>
          </a:xfrm>
          <a:prstGeom prst="triangle">
            <a:avLst/>
          </a:prstGeom>
          <a:noFill/>
          <a:ln w="1270">
            <a:solidFill>
              <a:srgbClr val="9EE5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Characteristics of Cloud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On-demand self-service: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Users can provision resources whenever they need them, without requiring human interaction with a service provider.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Broad network access: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Resources are available over the network and accessible through standard mechanisms.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 pooling: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Provider's computing resources are pooled to serve multiple customers, with resources dynamically assigned and reassigned according to demand.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Rapid elasticity: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Capabilities can be elastically provisioned and released, in some cases automatically, to scale rapidly with demand.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service: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 systems automatically control and optimize resource use by leveraging a metering capability.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57617" y="578250"/>
            <a:ext cx="182880" cy="182880"/>
          </a:xfrm>
          <a:prstGeom prst="sun">
            <a:avLst/>
          </a:prstGeom>
          <a:noFill/>
          <a:ln w="1270">
            <a:solidFill>
              <a:srgbClr val="0392F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0195" y="1836560"/>
            <a:ext cx="182880" cy="182880"/>
          </a:xfrm>
          <a:prstGeom prst="triangle">
            <a:avLst/>
          </a:prstGeom>
          <a:noFill/>
          <a:ln w="1270">
            <a:solidFill>
              <a:srgbClr val="C853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8631" y="774650"/>
            <a:ext cx="182880" cy="182880"/>
          </a:xfrm>
          <a:prstGeom prst="cube">
            <a:avLst/>
          </a:prstGeom>
          <a:noFill/>
          <a:ln w="1270">
            <a:solidFill>
              <a:srgbClr val="47EE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2160" y="416838"/>
            <a:ext cx="182880" cy="182880"/>
          </a:xfrm>
          <a:prstGeom prst="cube">
            <a:avLst/>
          </a:prstGeom>
          <a:noFill/>
          <a:ln w="1270">
            <a:solidFill>
              <a:srgbClr val="2A4E3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2124" y="3685165"/>
            <a:ext cx="182880" cy="182880"/>
          </a:xfrm>
          <a:prstGeom prst="rect">
            <a:avLst/>
          </a:prstGeom>
          <a:noFill/>
          <a:ln w="1270">
            <a:solidFill>
              <a:srgbClr val="17F3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Cloud Services: IaaS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IaaS: Infrastructure as a Service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access to fundamental computing resources – virtual machines, storage,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manage the operating system, applications, and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provider manages the underlying infrastructure.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Imagine renting a server in a data center. You're responsible for installing and managing everything on that server.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flexibility and control. Good for migrating existing on-premise workloads.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90663" y="578052"/>
            <a:ext cx="182880" cy="182880"/>
          </a:xfrm>
          <a:prstGeom prst="sun">
            <a:avLst/>
          </a:prstGeom>
          <a:noFill/>
          <a:ln w="1270">
            <a:solidFill>
              <a:srgbClr val="31C0E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13658" y="160559"/>
            <a:ext cx="182880" cy="182880"/>
          </a:xfrm>
          <a:prstGeom prst="triangle">
            <a:avLst/>
          </a:prstGeom>
          <a:noFill/>
          <a:ln w="1270">
            <a:solidFill>
              <a:srgbClr val="26EB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21957" y="3424263"/>
            <a:ext cx="182880" cy="182880"/>
          </a:xfrm>
          <a:prstGeom prst="cube">
            <a:avLst/>
          </a:prstGeom>
          <a:noFill/>
          <a:ln w="1270">
            <a:solidFill>
              <a:srgbClr val="7A498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64397" y="3962624"/>
            <a:ext cx="182880" cy="182880"/>
          </a:xfrm>
          <a:prstGeom prst="rect">
            <a:avLst/>
          </a:prstGeom>
          <a:noFill/>
          <a:ln w="1270">
            <a:solidFill>
              <a:srgbClr val="BEA0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749" y="1528537"/>
            <a:ext cx="182880" cy="182880"/>
          </a:xfrm>
          <a:prstGeom prst="sun">
            <a:avLst/>
          </a:prstGeom>
          <a:noFill/>
          <a:ln w="1270">
            <a:solidFill>
              <a:srgbClr val="285B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Cloud Services: PaaS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PaaS: Platform as a Service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platform for developing, running, and managing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manage the applications and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provider manages the OS, servers, networking, and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 service where you can easily deploy and manage your web application without worrying about the underlying server setup.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development cycles, reduced management overhead. Good for building and deploying web and mobile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90786" y="1537931"/>
            <a:ext cx="182880" cy="182880"/>
          </a:xfrm>
          <a:prstGeom prst="sun">
            <a:avLst/>
          </a:prstGeom>
          <a:noFill/>
          <a:ln w="1270">
            <a:solidFill>
              <a:srgbClr val="7712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54664" y="4134550"/>
            <a:ext cx="182880" cy="182880"/>
          </a:xfrm>
          <a:prstGeom prst="cube">
            <a:avLst/>
          </a:prstGeom>
          <a:noFill/>
          <a:ln w="1270">
            <a:solidFill>
              <a:srgbClr val="FC82E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3667" y="4140936"/>
            <a:ext cx="182880" cy="182880"/>
          </a:xfrm>
          <a:prstGeom prst="cube">
            <a:avLst/>
          </a:prstGeom>
          <a:noFill/>
          <a:ln w="1270">
            <a:solidFill>
              <a:srgbClr val="65B0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3420" y="2157475"/>
            <a:ext cx="182880" cy="182880"/>
          </a:xfrm>
          <a:prstGeom prst="triangle">
            <a:avLst/>
          </a:prstGeom>
          <a:noFill/>
          <a:ln w="1270">
            <a:solidFill>
              <a:srgbClr val="0B1A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10753" y="1970027"/>
            <a:ext cx="182880" cy="182880"/>
          </a:xfrm>
          <a:prstGeom prst="sun">
            <a:avLst/>
          </a:prstGeom>
          <a:noFill/>
          <a:ln w="1270">
            <a:solidFill>
              <a:srgbClr val="56A91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Cloud Services: SaaS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SaaS: Software as a Service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access to software applications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use the application.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provider manages everything else.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Gmail, Salesforce, or Dropbox. You just use the software; the provider handles all the infrastructure and updates.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Easy to use, no maintenance required, pay-as-you-go pricing.  Good for readily available software needs (CRM, email, etc.).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40217" y="205630"/>
            <a:ext cx="182880" cy="182880"/>
          </a:xfrm>
          <a:prstGeom prst="rect">
            <a:avLst/>
          </a:prstGeom>
          <a:noFill/>
          <a:ln w="1270">
            <a:solidFill>
              <a:srgbClr val="E51DC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19653" y="4174818"/>
            <a:ext cx="182880" cy="182880"/>
          </a:xfrm>
          <a:prstGeom prst="rect">
            <a:avLst/>
          </a:prstGeom>
          <a:noFill/>
          <a:ln w="1270">
            <a:solidFill>
              <a:srgbClr val="8CC07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63971" y="3624788"/>
            <a:ext cx="182880" cy="182880"/>
          </a:xfrm>
          <a:prstGeom prst="cube">
            <a:avLst/>
          </a:prstGeom>
          <a:noFill/>
          <a:ln w="1270">
            <a:solidFill>
              <a:srgbClr val="4C6A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28348" y="4504970"/>
            <a:ext cx="182880" cy="182880"/>
          </a:xfrm>
          <a:prstGeom prst="sun">
            <a:avLst/>
          </a:prstGeom>
          <a:noFill/>
          <a:ln w="1270">
            <a:solidFill>
              <a:srgbClr val="117D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82353" y="3953205"/>
            <a:ext cx="182880" cy="182880"/>
          </a:xfrm>
          <a:prstGeom prst="rect">
            <a:avLst/>
          </a:prstGeom>
          <a:noFill/>
          <a:ln w="1270">
            <a:solidFill>
              <a:srgbClr val="9294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Deployment Models: Public Cloud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Owned and operated by a third-party cloud provider.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are available to the general public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Offers scalability, cost-effectiveness, and pay-as-you-go pricing.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AWS, Azure, Google Cloud Platform.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Websites, email, development/testing environments, applications with fluctuating demand.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77764" y="4004747"/>
            <a:ext cx="182880" cy="182880"/>
          </a:xfrm>
          <a:prstGeom prst="cube">
            <a:avLst/>
          </a:prstGeom>
          <a:noFill/>
          <a:ln w="1270">
            <a:solidFill>
              <a:srgbClr val="4879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34909" y="1169440"/>
            <a:ext cx="182880" cy="182880"/>
          </a:xfrm>
          <a:prstGeom prst="triangle">
            <a:avLst/>
          </a:prstGeom>
          <a:noFill/>
          <a:ln w="1270">
            <a:solidFill>
              <a:srgbClr val="B119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91047" y="829371"/>
            <a:ext cx="182880" cy="182880"/>
          </a:xfrm>
          <a:prstGeom prst="triangle">
            <a:avLst/>
          </a:prstGeom>
          <a:noFill/>
          <a:ln w="1270">
            <a:solidFill>
              <a:srgbClr val="9B79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0193" y="2829707"/>
            <a:ext cx="182880" cy="182880"/>
          </a:xfrm>
          <a:prstGeom prst="sun">
            <a:avLst/>
          </a:prstGeom>
          <a:noFill/>
          <a:ln w="1270">
            <a:solidFill>
              <a:srgbClr val="15D7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47036" y="1877258"/>
            <a:ext cx="182880" cy="182880"/>
          </a:xfrm>
          <a:prstGeom prst="triangle">
            <a:avLst/>
          </a:prstGeom>
          <a:noFill/>
          <a:ln w="1270">
            <a:solidFill>
              <a:srgbClr val="82F7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Deployment Models: Private Cloud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Private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Infrastructure is dedicated to a single organization.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hosted on-premise or by a third-party provider.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Offers greater control, security, and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Organizations with strict security, compliance, or performance requirements, such as financial institutions or healthcare providers.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54287" y="3027838"/>
            <a:ext cx="182880" cy="182880"/>
          </a:xfrm>
          <a:prstGeom prst="sun">
            <a:avLst/>
          </a:prstGeom>
          <a:noFill/>
          <a:ln w="1270">
            <a:solidFill>
              <a:srgbClr val="3911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1223" y="2755273"/>
            <a:ext cx="182880" cy="182880"/>
          </a:xfrm>
          <a:prstGeom prst="sun">
            <a:avLst/>
          </a:prstGeom>
          <a:noFill/>
          <a:ln w="1270">
            <a:solidFill>
              <a:srgbClr val="2F630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14111" y="182266"/>
            <a:ext cx="182880" cy="182880"/>
          </a:xfrm>
          <a:prstGeom prst="triangle">
            <a:avLst/>
          </a:prstGeom>
          <a:noFill/>
          <a:ln w="1270">
            <a:solidFill>
              <a:srgbClr val="ABAB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0601" y="1213890"/>
            <a:ext cx="182880" cy="182880"/>
          </a:xfrm>
          <a:prstGeom prst="sun">
            <a:avLst/>
          </a:prstGeom>
          <a:noFill/>
          <a:ln w="1270">
            <a:solidFill>
              <a:srgbClr val="CCF3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86293" y="2817903"/>
            <a:ext cx="182880" cy="182880"/>
          </a:xfrm>
          <a:prstGeom prst="rect">
            <a:avLst/>
          </a:prstGeom>
          <a:noFill/>
          <a:ln w="1270">
            <a:solidFill>
              <a:srgbClr val="5F93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Deployment Models: Hybrid Cloud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Hybrid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Combination of public and private clouds.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organizations to leverage the benefits of both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for bursting, disaster recovery, or phased migration.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Organizations that need to keep sensitive data on-premise but want to leverage public cloud for scalability and cost-effectiveness.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2025-02-24T11:05:51Z</dcterms:created>
  <dcterms:modified xsi:type="dcterms:W3CDTF">2025-02-24T11:05:51Z</dcterms:modified>
</cp:coreProperties>
</file>