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3002861" y="1981921"/>
            <a:ext cx="182880" cy="182880"/>
          </a:xfrm>
          <a:prstGeom prst="sun">
            <a:avLst/>
          </a:prstGeom>
          <a:noFill/>
          <a:ln w="1270">
            <a:solidFill>
              <a:srgbClr val="F80D9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59322" y="2449739"/>
            <a:ext cx="182880" cy="182880"/>
          </a:xfrm>
          <a:prstGeom prst="sun">
            <a:avLst/>
          </a:prstGeom>
          <a:noFill/>
          <a:ln w="1270">
            <a:solidFill>
              <a:srgbClr val="F4DB8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35902" y="2314637"/>
            <a:ext cx="182880" cy="182880"/>
          </a:xfrm>
          <a:prstGeom prst="rect">
            <a:avLst/>
          </a:prstGeom>
          <a:noFill/>
          <a:ln w="1270">
            <a:solidFill>
              <a:srgbClr val="C569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49672" y="3713496"/>
            <a:ext cx="182880" cy="182880"/>
          </a:xfrm>
          <a:prstGeom prst="rect">
            <a:avLst/>
          </a:prstGeom>
          <a:noFill/>
          <a:ln w="1270">
            <a:solidFill>
              <a:srgbClr val="ABD7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16171" y="3937896"/>
            <a:ext cx="182880" cy="182880"/>
          </a:xfrm>
          <a:prstGeom prst="cube">
            <a:avLst/>
          </a:prstGeom>
          <a:noFill/>
          <a:ln w="1270">
            <a:solidFill>
              <a:srgbClr val="FDD93E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Components of a Computer System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 the fundamental components that make up a computer system. We will explore both hardware and software aspects.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 Components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Components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Firmware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 Together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599371" y="873499"/>
            <a:ext cx="182880" cy="182880"/>
          </a:xfrm>
          <a:prstGeom prst="cube">
            <a:avLst/>
          </a:prstGeom>
          <a:noFill/>
          <a:ln w="1270">
            <a:solidFill>
              <a:srgbClr val="7724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45790" y="389189"/>
            <a:ext cx="182880" cy="182880"/>
          </a:xfrm>
          <a:prstGeom prst="rect">
            <a:avLst/>
          </a:prstGeom>
          <a:noFill/>
          <a:ln w="1270">
            <a:solidFill>
              <a:srgbClr val="5334F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06173" y="2164156"/>
            <a:ext cx="182880" cy="182880"/>
          </a:xfrm>
          <a:prstGeom prst="cube">
            <a:avLst/>
          </a:prstGeom>
          <a:noFill/>
          <a:ln w="1270">
            <a:solidFill>
              <a:srgbClr val="7B71F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55844" y="1380189"/>
            <a:ext cx="182880" cy="182880"/>
          </a:xfrm>
          <a:prstGeom prst="triangle">
            <a:avLst/>
          </a:prstGeom>
          <a:noFill/>
          <a:ln w="1270">
            <a:solidFill>
              <a:srgbClr val="34E2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30168" y="3114270"/>
            <a:ext cx="182880" cy="182880"/>
          </a:xfrm>
          <a:prstGeom prst="rect">
            <a:avLst/>
          </a:prstGeom>
          <a:noFill/>
          <a:ln w="1270">
            <a:solidFill>
              <a:srgbClr val="04093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Software: The Instructions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is a set of instructions that tells the hardware what to do.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Two main categories: System Software and Application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47422" y="4202980"/>
            <a:ext cx="182880" cy="182880"/>
          </a:xfrm>
          <a:prstGeom prst="cube">
            <a:avLst/>
          </a:prstGeom>
          <a:noFill/>
          <a:ln w="1270">
            <a:solidFill>
              <a:srgbClr val="E696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04865" y="1479675"/>
            <a:ext cx="182880" cy="182880"/>
          </a:xfrm>
          <a:prstGeom prst="rect">
            <a:avLst/>
          </a:prstGeom>
          <a:noFill/>
          <a:ln w="1270">
            <a:solidFill>
              <a:srgbClr val="0554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79005" y="1019603"/>
            <a:ext cx="182880" cy="182880"/>
          </a:xfrm>
          <a:prstGeom prst="sun">
            <a:avLst/>
          </a:prstGeom>
          <a:noFill/>
          <a:ln w="1270">
            <a:solidFill>
              <a:srgbClr val="E3BA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19806" y="2960126"/>
            <a:ext cx="182880" cy="182880"/>
          </a:xfrm>
          <a:prstGeom prst="sun">
            <a:avLst/>
          </a:prstGeom>
          <a:noFill/>
          <a:ln w="1270">
            <a:solidFill>
              <a:srgbClr val="AD5D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79885" y="689008"/>
            <a:ext cx="182880" cy="182880"/>
          </a:xfrm>
          <a:prstGeom prst="rect">
            <a:avLst/>
          </a:prstGeom>
          <a:noFill/>
          <a:ln w="1270">
            <a:solidFill>
              <a:srgbClr val="2692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Software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software manages the computer's hardware and provides a platform for applications to run.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Operating Systems (Windows, macOS, Linux), Utilities (antivirus, disk defragmenter).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27702" y="2831563"/>
            <a:ext cx="182880" cy="182880"/>
          </a:xfrm>
          <a:prstGeom prst="cube">
            <a:avLst/>
          </a:prstGeom>
          <a:noFill/>
          <a:ln w="1270">
            <a:solidFill>
              <a:srgbClr val="79578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53959" y="1860009"/>
            <a:ext cx="182880" cy="182880"/>
          </a:xfrm>
          <a:prstGeom prst="cube">
            <a:avLst/>
          </a:prstGeom>
          <a:noFill/>
          <a:ln w="1270">
            <a:solidFill>
              <a:srgbClr val="FC155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56611" y="2731382"/>
            <a:ext cx="182880" cy="182880"/>
          </a:xfrm>
          <a:prstGeom prst="cube">
            <a:avLst/>
          </a:prstGeom>
          <a:noFill/>
          <a:ln w="1270">
            <a:solidFill>
              <a:srgbClr val="A7BF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00814" y="848116"/>
            <a:ext cx="182880" cy="182880"/>
          </a:xfrm>
          <a:prstGeom prst="rect">
            <a:avLst/>
          </a:prstGeom>
          <a:noFill/>
          <a:ln w="1270">
            <a:solidFill>
              <a:srgbClr val="5FAE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2793" y="3957277"/>
            <a:ext cx="182880" cy="182880"/>
          </a:xfrm>
          <a:prstGeom prst="cube">
            <a:avLst/>
          </a:prstGeom>
          <a:noFill/>
          <a:ln w="1270">
            <a:solidFill>
              <a:srgbClr val="F997E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 (OS)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is the most important system software. It manages resources, provides a user interface, and allows applications to interact with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Windows, macOS, Linux, Android, iOS.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63342" y="2970890"/>
            <a:ext cx="182880" cy="182880"/>
          </a:xfrm>
          <a:prstGeom prst="sun">
            <a:avLst/>
          </a:prstGeom>
          <a:noFill/>
          <a:ln w="1270">
            <a:solidFill>
              <a:srgbClr val="4007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9745" y="1924983"/>
            <a:ext cx="182880" cy="182880"/>
          </a:xfrm>
          <a:prstGeom prst="rect">
            <a:avLst/>
          </a:prstGeom>
          <a:noFill/>
          <a:ln w="1270">
            <a:solidFill>
              <a:srgbClr val="5221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53764" y="2737876"/>
            <a:ext cx="182880" cy="182880"/>
          </a:xfrm>
          <a:prstGeom prst="rect">
            <a:avLst/>
          </a:prstGeom>
          <a:noFill/>
          <a:ln w="1270">
            <a:solidFill>
              <a:srgbClr val="5A8CF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4061" y="3147221"/>
            <a:ext cx="182880" cy="182880"/>
          </a:xfrm>
          <a:prstGeom prst="rect">
            <a:avLst/>
          </a:prstGeom>
          <a:noFill/>
          <a:ln w="1270">
            <a:solidFill>
              <a:srgbClr val="4455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05141" y="1662536"/>
            <a:ext cx="182880" cy="182880"/>
          </a:xfrm>
          <a:prstGeom prst="cube">
            <a:avLst/>
          </a:prstGeom>
          <a:noFill/>
          <a:ln w="1270">
            <a:solidFill>
              <a:srgbClr val="87044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Software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software (or apps) performs specific tasks for the user.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Word processors, Web browsers, Games, Image editors.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63387" y="4285805"/>
            <a:ext cx="182880" cy="182880"/>
          </a:xfrm>
          <a:prstGeom prst="triangle">
            <a:avLst/>
          </a:prstGeom>
          <a:noFill/>
          <a:ln w="1270">
            <a:solidFill>
              <a:srgbClr val="81B0B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47049" y="3339857"/>
            <a:ext cx="182880" cy="182880"/>
          </a:xfrm>
          <a:prstGeom prst="rect">
            <a:avLst/>
          </a:prstGeom>
          <a:noFill/>
          <a:ln w="1270">
            <a:solidFill>
              <a:srgbClr val="C784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43314" y="3949572"/>
            <a:ext cx="182880" cy="182880"/>
          </a:xfrm>
          <a:prstGeom prst="cube">
            <a:avLst/>
          </a:prstGeom>
          <a:noFill/>
          <a:ln w="1270">
            <a:solidFill>
              <a:srgbClr val="F6F92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42033" y="2564794"/>
            <a:ext cx="182880" cy="182880"/>
          </a:xfrm>
          <a:prstGeom prst="triangle">
            <a:avLst/>
          </a:prstGeom>
          <a:noFill/>
          <a:ln w="1270">
            <a:solidFill>
              <a:srgbClr val="760E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18319" y="607362"/>
            <a:ext cx="182880" cy="182880"/>
          </a:xfrm>
          <a:prstGeom prst="triangle">
            <a:avLst/>
          </a:prstGeom>
          <a:noFill/>
          <a:ln w="1270">
            <a:solidFill>
              <a:srgbClr val="4590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Applications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*Microsoft Word: For creating and editing documents.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*Google Chrome: For browsing the internet.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*Adobe Photoshop: For editing images.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*Video Games: For entertainment.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86225" y="1222277"/>
            <a:ext cx="182880" cy="182880"/>
          </a:xfrm>
          <a:prstGeom prst="sun">
            <a:avLst/>
          </a:prstGeom>
          <a:noFill/>
          <a:ln w="1270">
            <a:solidFill>
              <a:srgbClr val="7162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50128" y="3625761"/>
            <a:ext cx="182880" cy="182880"/>
          </a:xfrm>
          <a:prstGeom prst="sun">
            <a:avLst/>
          </a:prstGeom>
          <a:noFill/>
          <a:ln w="1270">
            <a:solidFill>
              <a:srgbClr val="F8DD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24352" y="2566452"/>
            <a:ext cx="182880" cy="182880"/>
          </a:xfrm>
          <a:prstGeom prst="triangle">
            <a:avLst/>
          </a:prstGeom>
          <a:noFill/>
          <a:ln w="1270">
            <a:solidFill>
              <a:srgbClr val="9FAFC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83323" y="1338769"/>
            <a:ext cx="182880" cy="182880"/>
          </a:xfrm>
          <a:prstGeom prst="cube">
            <a:avLst/>
          </a:prstGeom>
          <a:noFill/>
          <a:ln w="1270">
            <a:solidFill>
              <a:srgbClr val="4324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56936" y="1014709"/>
            <a:ext cx="182880" cy="182880"/>
          </a:xfrm>
          <a:prstGeom prst="triangle">
            <a:avLst/>
          </a:prstGeom>
          <a:noFill/>
          <a:ln w="1270">
            <a:solidFill>
              <a:srgbClr val="A2DFC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Firmware: The Bridge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Firmware is a type of software that is embedded in hardware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basic instructions for the device to operate.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stored in read-only memory (ROM) or flash memory.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BIOS/UEFI in the motherboard.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35068" y="1930458"/>
            <a:ext cx="182880" cy="182880"/>
          </a:xfrm>
          <a:prstGeom prst="triangle">
            <a:avLst/>
          </a:prstGeom>
          <a:noFill/>
          <a:ln w="1270">
            <a:solidFill>
              <a:srgbClr val="B3B03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91140" y="2035774"/>
            <a:ext cx="182880" cy="182880"/>
          </a:xfrm>
          <a:prstGeom prst="sun">
            <a:avLst/>
          </a:prstGeom>
          <a:noFill/>
          <a:ln w="1270">
            <a:solidFill>
              <a:srgbClr val="A50E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85606" y="930189"/>
            <a:ext cx="182880" cy="182880"/>
          </a:xfrm>
          <a:prstGeom prst="rect">
            <a:avLst/>
          </a:prstGeom>
          <a:noFill/>
          <a:ln w="1270">
            <a:solidFill>
              <a:srgbClr val="A9B5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93629" y="81848"/>
            <a:ext cx="182880" cy="182880"/>
          </a:xfrm>
          <a:prstGeom prst="rect">
            <a:avLst/>
          </a:prstGeom>
          <a:noFill/>
          <a:ln w="1270">
            <a:solidFill>
              <a:srgbClr val="93EB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16102" y="1840290"/>
            <a:ext cx="182880" cy="182880"/>
          </a:xfrm>
          <a:prstGeom prst="sun">
            <a:avLst/>
          </a:prstGeom>
          <a:noFill/>
          <a:ln w="1270">
            <a:solidFill>
              <a:srgbClr val="4F987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BIOS/UEFI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BIOS (Basic Input/Output System) or UEFI (Unified Extensible Firmware Interface) is firmware on the motherboard.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Initializes the hardware during startup.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Loads the operating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basic interface for configuring hardware settings.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80670" y="2225571"/>
            <a:ext cx="182880" cy="182880"/>
          </a:xfrm>
          <a:prstGeom prst="cube">
            <a:avLst/>
          </a:prstGeom>
          <a:noFill/>
          <a:ln w="1270">
            <a:solidFill>
              <a:srgbClr val="8CB3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68530" y="27113"/>
            <a:ext cx="182880" cy="182880"/>
          </a:xfrm>
          <a:prstGeom prst="rect">
            <a:avLst/>
          </a:prstGeom>
          <a:noFill/>
          <a:ln w="1270">
            <a:solidFill>
              <a:srgbClr val="F2A5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24784" y="2168742"/>
            <a:ext cx="182880" cy="182880"/>
          </a:xfrm>
          <a:prstGeom prst="cube">
            <a:avLst/>
          </a:prstGeom>
          <a:noFill/>
          <a:ln w="1270">
            <a:solidFill>
              <a:srgbClr val="44CF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42499" y="3816947"/>
            <a:ext cx="182880" cy="182880"/>
          </a:xfrm>
          <a:prstGeom prst="sun">
            <a:avLst/>
          </a:prstGeom>
          <a:noFill/>
          <a:ln w="1270">
            <a:solidFill>
              <a:srgbClr val="D1D64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94984" y="407568"/>
            <a:ext cx="182880" cy="182880"/>
          </a:xfrm>
          <a:prstGeom prst="rect">
            <a:avLst/>
          </a:prstGeom>
          <a:noFill/>
          <a:ln w="1270">
            <a:solidFill>
              <a:srgbClr val="2070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Hardware and Software Work Together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 provides the physical platform, while software provides the instructions.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acts as an intermediary, managing hardware resources and allowing applications to run.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interacts with software, which interacts with the OS, which then controls the hardware.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50129" y="1677255"/>
            <a:ext cx="182880" cy="182880"/>
          </a:xfrm>
          <a:prstGeom prst="cube">
            <a:avLst/>
          </a:prstGeom>
          <a:noFill/>
          <a:ln w="1270">
            <a:solidFill>
              <a:srgbClr val="7741F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37678" y="2037971"/>
            <a:ext cx="182880" cy="182880"/>
          </a:xfrm>
          <a:prstGeom prst="rect">
            <a:avLst/>
          </a:prstGeom>
          <a:noFill/>
          <a:ln w="1270">
            <a:solidFill>
              <a:srgbClr val="DB83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92308" y="1754056"/>
            <a:ext cx="182880" cy="182880"/>
          </a:xfrm>
          <a:prstGeom prst="cube">
            <a:avLst/>
          </a:prstGeom>
          <a:noFill/>
          <a:ln w="1270">
            <a:solidFill>
              <a:srgbClr val="EBD4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38370" y="524420"/>
            <a:ext cx="182880" cy="182880"/>
          </a:xfrm>
          <a:prstGeom prst="cube">
            <a:avLst/>
          </a:prstGeom>
          <a:noFill/>
          <a:ln w="1270">
            <a:solidFill>
              <a:srgbClr val="96F3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58820" y="3501446"/>
            <a:ext cx="182880" cy="182880"/>
          </a:xfrm>
          <a:prstGeom prst="sun">
            <a:avLst/>
          </a:prstGeom>
          <a:noFill/>
          <a:ln w="1270">
            <a:solidFill>
              <a:srgbClr val="18AE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Input -&gt; Processing -&gt; Output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fundamental process that a computer performs can be summarized 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Receiving data from input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Manipulating the data using the CPU.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Displaying or transmitting the results through output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16384" y="2527706"/>
            <a:ext cx="182880" cy="182880"/>
          </a:xfrm>
          <a:prstGeom prst="rect">
            <a:avLst/>
          </a:prstGeom>
          <a:noFill/>
          <a:ln w="1270">
            <a:solidFill>
              <a:srgbClr val="D922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32008" y="1189017"/>
            <a:ext cx="182880" cy="182880"/>
          </a:xfrm>
          <a:prstGeom prst="cube">
            <a:avLst/>
          </a:prstGeom>
          <a:noFill/>
          <a:ln w="1270">
            <a:solidFill>
              <a:srgbClr val="B185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31352" y="270158"/>
            <a:ext cx="182880" cy="182880"/>
          </a:xfrm>
          <a:prstGeom prst="sun">
            <a:avLst/>
          </a:prstGeom>
          <a:noFill/>
          <a:ln w="1270">
            <a:solidFill>
              <a:srgbClr val="438B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25837" y="4146493"/>
            <a:ext cx="182880" cy="182880"/>
          </a:xfrm>
          <a:prstGeom prst="rect">
            <a:avLst/>
          </a:prstGeom>
          <a:noFill/>
          <a:ln w="1270">
            <a:solidFill>
              <a:srgbClr val="E8FBE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39898" y="288339"/>
            <a:ext cx="182880" cy="182880"/>
          </a:xfrm>
          <a:prstGeom prst="triangle">
            <a:avLst/>
          </a:prstGeom>
          <a:noFill/>
          <a:ln w="1270">
            <a:solidFill>
              <a:srgbClr val="97685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Representation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use binary code (0s and 1s) to represent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Bits: single binary digit (0 or 1).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Bytes: 8 bits.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Kilobytes (KB), Megabytes (MB), Gigabytes (GB), Terabytes (TB) are used to measure storage capacity.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656564" y="1526714"/>
            <a:ext cx="182880" cy="182880"/>
          </a:xfrm>
          <a:prstGeom prst="triangle">
            <a:avLst/>
          </a:prstGeom>
          <a:noFill/>
          <a:ln w="1270">
            <a:solidFill>
              <a:srgbClr val="39DC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62954" y="1437196"/>
            <a:ext cx="182880" cy="182880"/>
          </a:xfrm>
          <a:prstGeom prst="rect">
            <a:avLst/>
          </a:prstGeom>
          <a:noFill/>
          <a:ln w="1270">
            <a:solidFill>
              <a:srgbClr val="3705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9116" y="2678536"/>
            <a:ext cx="182880" cy="182880"/>
          </a:xfrm>
          <a:prstGeom prst="rect">
            <a:avLst/>
          </a:prstGeom>
          <a:noFill/>
          <a:ln w="1270">
            <a:solidFill>
              <a:srgbClr val="4FE7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06010" y="614124"/>
            <a:ext cx="182880" cy="182880"/>
          </a:xfrm>
          <a:prstGeom prst="rect">
            <a:avLst/>
          </a:prstGeom>
          <a:noFill/>
          <a:ln w="1270">
            <a:solidFill>
              <a:srgbClr val="36C0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35503" y="3773617"/>
            <a:ext cx="182880" cy="182880"/>
          </a:xfrm>
          <a:prstGeom prst="triangle">
            <a:avLst/>
          </a:prstGeom>
          <a:noFill/>
          <a:ln w="1270">
            <a:solidFill>
              <a:srgbClr val="67E06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Computer System?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computer system is a set of integrated devices that input, process, store, and output data. It can perform a variety of tasks based on instructions provided through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team: each part has a specific role, and they all work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78253" y="375138"/>
            <a:ext cx="182880" cy="182880"/>
          </a:xfrm>
          <a:prstGeom prst="cube">
            <a:avLst/>
          </a:prstGeom>
          <a:noFill/>
          <a:ln w="1270">
            <a:solidFill>
              <a:srgbClr val="17C8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26189" y="2782623"/>
            <a:ext cx="182880" cy="182880"/>
          </a:xfrm>
          <a:prstGeom prst="sun">
            <a:avLst/>
          </a:prstGeom>
          <a:noFill/>
          <a:ln w="1270">
            <a:solidFill>
              <a:srgbClr val="FCC9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97915" y="2292411"/>
            <a:ext cx="182880" cy="182880"/>
          </a:xfrm>
          <a:prstGeom prst="rect">
            <a:avLst/>
          </a:prstGeom>
          <a:noFill/>
          <a:ln w="1270">
            <a:solidFill>
              <a:srgbClr val="EB14B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87887" y="1238016"/>
            <a:ext cx="182880" cy="182880"/>
          </a:xfrm>
          <a:prstGeom prst="rect">
            <a:avLst/>
          </a:prstGeom>
          <a:noFill/>
          <a:ln w="1270">
            <a:solidFill>
              <a:srgbClr val="9F73F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55476" y="3894348"/>
            <a:ext cx="182880" cy="182880"/>
          </a:xfrm>
          <a:prstGeom prst="sun">
            <a:avLst/>
          </a:prstGeom>
          <a:noFill/>
          <a:ln w="1270">
            <a:solidFill>
              <a:srgbClr val="B4D7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can connect to networks to share data and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Interface Card (NIC) allows a computer to connect to a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Protocols (like TCP/IP) define how computers communicate over a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96741" y="1884695"/>
            <a:ext cx="182880" cy="182880"/>
          </a:xfrm>
          <a:prstGeom prst="cube">
            <a:avLst/>
          </a:prstGeom>
          <a:noFill/>
          <a:ln w="1270">
            <a:solidFill>
              <a:srgbClr val="27C7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46365" y="3318590"/>
            <a:ext cx="182880" cy="182880"/>
          </a:xfrm>
          <a:prstGeom prst="cube">
            <a:avLst/>
          </a:prstGeom>
          <a:noFill/>
          <a:ln w="1270">
            <a:solidFill>
              <a:srgbClr val="FA02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94582" y="80816"/>
            <a:ext cx="182880" cy="182880"/>
          </a:xfrm>
          <a:prstGeom prst="rect">
            <a:avLst/>
          </a:prstGeom>
          <a:noFill/>
          <a:ln w="1270">
            <a:solidFill>
              <a:srgbClr val="2D51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80270" y="3219023"/>
            <a:ext cx="182880" cy="182880"/>
          </a:xfrm>
          <a:prstGeom prst="rect">
            <a:avLst/>
          </a:prstGeom>
          <a:noFill/>
          <a:ln w="1270">
            <a:solidFill>
              <a:srgbClr val="91345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51687" y="4226647"/>
            <a:ext cx="182880" cy="182880"/>
          </a:xfrm>
          <a:prstGeom prst="sun">
            <a:avLst/>
          </a:prstGeom>
          <a:noFill/>
          <a:ln w="1270">
            <a:solidFill>
              <a:srgbClr val="52F9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Recap: Key Components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Physical components (CPU, RAM, Storage, Input/Output).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Instructions (Operating System, Applications).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Firmware: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Embedded software (BIOS/UEFI).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components work together to enable computers to perform a wide range of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87045" y="736846"/>
            <a:ext cx="182880" cy="182880"/>
          </a:xfrm>
          <a:prstGeom prst="triangle">
            <a:avLst/>
          </a:prstGeom>
          <a:noFill/>
          <a:ln w="1270">
            <a:solidFill>
              <a:srgbClr val="FBE9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24739" y="1506316"/>
            <a:ext cx="182880" cy="182880"/>
          </a:xfrm>
          <a:prstGeom prst="cube">
            <a:avLst/>
          </a:prstGeom>
          <a:noFill/>
          <a:ln w="1270">
            <a:solidFill>
              <a:srgbClr val="BDCE8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72969" y="1460739"/>
            <a:ext cx="182880" cy="182880"/>
          </a:xfrm>
          <a:prstGeom prst="cube">
            <a:avLst/>
          </a:prstGeom>
          <a:noFill/>
          <a:ln w="1270">
            <a:solidFill>
              <a:srgbClr val="33D1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35633" y="1619586"/>
            <a:ext cx="182880" cy="182880"/>
          </a:xfrm>
          <a:prstGeom prst="triangle">
            <a:avLst/>
          </a:prstGeom>
          <a:noFill/>
          <a:ln w="1270">
            <a:solidFill>
              <a:srgbClr val="9EA3D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80334" y="874233"/>
            <a:ext cx="182880" cy="182880"/>
          </a:xfrm>
          <a:prstGeom prst="rect">
            <a:avLst/>
          </a:prstGeom>
          <a:noFill/>
          <a:ln w="1270">
            <a:solidFill>
              <a:srgbClr val="4D8B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our overview of the components of a computer system. Understanding these basics is crucial for anyone working with or using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35472" y="1237201"/>
            <a:ext cx="182880" cy="182880"/>
          </a:xfrm>
          <a:prstGeom prst="triangle">
            <a:avLst/>
          </a:prstGeom>
          <a:noFill/>
          <a:ln w="1270">
            <a:solidFill>
              <a:srgbClr val="EFFB7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22629" y="979315"/>
            <a:ext cx="182880" cy="182880"/>
          </a:xfrm>
          <a:prstGeom prst="cube">
            <a:avLst/>
          </a:prstGeom>
          <a:noFill/>
          <a:ln w="1270">
            <a:solidFill>
              <a:srgbClr val="B921E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54169" y="3675158"/>
            <a:ext cx="182880" cy="182880"/>
          </a:xfrm>
          <a:prstGeom prst="cube">
            <a:avLst/>
          </a:prstGeom>
          <a:noFill/>
          <a:ln w="1270">
            <a:solidFill>
              <a:srgbClr val="364B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48013" y="1597221"/>
            <a:ext cx="182880" cy="182880"/>
          </a:xfrm>
          <a:prstGeom prst="cube">
            <a:avLst/>
          </a:prstGeom>
          <a:noFill/>
          <a:ln w="1270">
            <a:solidFill>
              <a:srgbClr val="7D8F2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63781" y="3074040"/>
            <a:ext cx="182880" cy="182880"/>
          </a:xfrm>
          <a:prstGeom prst="rect">
            <a:avLst/>
          </a:prstGeom>
          <a:noFill/>
          <a:ln w="1270">
            <a:solidFill>
              <a:srgbClr val="6908D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Hardware: The Physical Parts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Hardware refers to the physical components of a computer that you can see and touch.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include: CPU, Memory, Storage, Input/Output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72986" y="1944425"/>
            <a:ext cx="182880" cy="182880"/>
          </a:xfrm>
          <a:prstGeom prst="cube">
            <a:avLst/>
          </a:prstGeom>
          <a:noFill/>
          <a:ln w="1270">
            <a:solidFill>
              <a:srgbClr val="2E0EC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84348" y="2020683"/>
            <a:ext cx="182880" cy="182880"/>
          </a:xfrm>
          <a:prstGeom prst="sun">
            <a:avLst/>
          </a:prstGeom>
          <a:noFill/>
          <a:ln w="1270">
            <a:solidFill>
              <a:srgbClr val="E128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93243" y="3204259"/>
            <a:ext cx="182880" cy="182880"/>
          </a:xfrm>
          <a:prstGeom prst="rect">
            <a:avLst/>
          </a:prstGeom>
          <a:noFill/>
          <a:ln w="1270">
            <a:solidFill>
              <a:srgbClr val="6AD9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27261" y="3064445"/>
            <a:ext cx="182880" cy="182880"/>
          </a:xfrm>
          <a:prstGeom prst="sun">
            <a:avLst/>
          </a:prstGeom>
          <a:noFill/>
          <a:ln w="1270">
            <a:solidFill>
              <a:srgbClr val="AE446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38829" y="3107677"/>
            <a:ext cx="182880" cy="182880"/>
          </a:xfrm>
          <a:prstGeom prst="triangle">
            <a:avLst/>
          </a:prstGeom>
          <a:noFill/>
          <a:ln w="1270">
            <a:solidFill>
              <a:srgbClr val="6061A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Central Processing Unit (CPU)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CPU is the 'brain' of the computer. It executes instructions and performs calculations.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Also known as the processor.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Speed is measured in GHz (gigahertz).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manufacturers: Intel, AMD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59966" y="505788"/>
            <a:ext cx="182880" cy="182880"/>
          </a:xfrm>
          <a:prstGeom prst="sun">
            <a:avLst/>
          </a:prstGeom>
          <a:noFill/>
          <a:ln w="1270">
            <a:solidFill>
              <a:srgbClr val="337B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72245" y="849858"/>
            <a:ext cx="182880" cy="182880"/>
          </a:xfrm>
          <a:prstGeom prst="sun">
            <a:avLst/>
          </a:prstGeom>
          <a:noFill/>
          <a:ln w="1270">
            <a:solidFill>
              <a:srgbClr val="0531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11281" y="506334"/>
            <a:ext cx="182880" cy="182880"/>
          </a:xfrm>
          <a:prstGeom prst="triangle">
            <a:avLst/>
          </a:prstGeom>
          <a:noFill/>
          <a:ln w="1270">
            <a:solidFill>
              <a:srgbClr val="335F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75171" y="396470"/>
            <a:ext cx="182880" cy="182880"/>
          </a:xfrm>
          <a:prstGeom prst="sun">
            <a:avLst/>
          </a:prstGeom>
          <a:noFill/>
          <a:ln w="1270">
            <a:solidFill>
              <a:srgbClr val="CC3E3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78392" y="2684749"/>
            <a:ext cx="182880" cy="182880"/>
          </a:xfrm>
          <a:prstGeom prst="cube">
            <a:avLst/>
          </a:prstGeom>
          <a:noFill/>
          <a:ln w="1270">
            <a:solidFill>
              <a:srgbClr val="6A39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Memory (RAM)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Random Access Memory (RAM) is temporary storage for data that the CPU is actively using.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than hard drives.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is lost when the power is turned off.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RAM = better performance for running multiple programs.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47339" y="144196"/>
            <a:ext cx="182880" cy="182880"/>
          </a:xfrm>
          <a:prstGeom prst="cube">
            <a:avLst/>
          </a:prstGeom>
          <a:noFill/>
          <a:ln w="1270">
            <a:solidFill>
              <a:srgbClr val="A20D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35365" y="1950209"/>
            <a:ext cx="182880" cy="182880"/>
          </a:xfrm>
          <a:prstGeom prst="cube">
            <a:avLst/>
          </a:prstGeom>
          <a:noFill/>
          <a:ln w="1270">
            <a:solidFill>
              <a:srgbClr val="2115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47720" y="3665116"/>
            <a:ext cx="182880" cy="182880"/>
          </a:xfrm>
          <a:prstGeom prst="sun">
            <a:avLst/>
          </a:prstGeom>
          <a:noFill/>
          <a:ln w="1270">
            <a:solidFill>
              <a:srgbClr val="C15A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1040" y="1175521"/>
            <a:ext cx="182880" cy="182880"/>
          </a:xfrm>
          <a:prstGeom prst="sun">
            <a:avLst/>
          </a:prstGeom>
          <a:noFill/>
          <a:ln w="1270">
            <a:solidFill>
              <a:srgbClr val="7A4CB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44798" y="469888"/>
            <a:ext cx="182880" cy="182880"/>
          </a:xfrm>
          <a:prstGeom prst="triangle">
            <a:avLst/>
          </a:prstGeom>
          <a:noFill/>
          <a:ln w="1270">
            <a:solidFill>
              <a:srgbClr val="1DC3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Storage Devices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Storage devices store data permanently.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Hard Disk Drives (HDDs), Solid State Drives (SSDs).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HDDs: Traditional, slower, more affordable for large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SSDs: Faster, more expensive, becoming more common.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08488" y="1629975"/>
            <a:ext cx="182880" cy="182880"/>
          </a:xfrm>
          <a:prstGeom prst="cube">
            <a:avLst/>
          </a:prstGeom>
          <a:noFill/>
          <a:ln w="1270">
            <a:solidFill>
              <a:srgbClr val="14F8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60256" y="501324"/>
            <a:ext cx="182880" cy="182880"/>
          </a:xfrm>
          <a:prstGeom prst="sun">
            <a:avLst/>
          </a:prstGeom>
          <a:noFill/>
          <a:ln w="1270">
            <a:solidFill>
              <a:srgbClr val="8800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10130" y="3266900"/>
            <a:ext cx="182880" cy="182880"/>
          </a:xfrm>
          <a:prstGeom prst="rect">
            <a:avLst/>
          </a:prstGeom>
          <a:noFill/>
          <a:ln w="1270">
            <a:solidFill>
              <a:srgbClr val="56CA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50339" y="3929178"/>
            <a:ext cx="182880" cy="182880"/>
          </a:xfrm>
          <a:prstGeom prst="cube">
            <a:avLst/>
          </a:prstGeom>
          <a:noFill/>
          <a:ln w="1270">
            <a:solidFill>
              <a:srgbClr val="AB6E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05567" y="1810219"/>
            <a:ext cx="182880" cy="182880"/>
          </a:xfrm>
          <a:prstGeom prst="triangle">
            <a:avLst/>
          </a:prstGeom>
          <a:noFill/>
          <a:ln w="1270">
            <a:solidFill>
              <a:srgbClr val="6BBC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Input Devices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 devices allow you to enter data and instructions into the computer.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Keyboard, Mouse, Microphone, Scanner, Webcam.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06272" y="94991"/>
            <a:ext cx="182880" cy="182880"/>
          </a:xfrm>
          <a:prstGeom prst="cube">
            <a:avLst/>
          </a:prstGeom>
          <a:noFill/>
          <a:ln w="1270">
            <a:solidFill>
              <a:srgbClr val="24D0D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36307" y="3656401"/>
            <a:ext cx="182880" cy="182880"/>
          </a:xfrm>
          <a:prstGeom prst="rect">
            <a:avLst/>
          </a:prstGeom>
          <a:noFill/>
          <a:ln w="1270">
            <a:solidFill>
              <a:srgbClr val="E522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73224" y="4036861"/>
            <a:ext cx="182880" cy="182880"/>
          </a:xfrm>
          <a:prstGeom prst="triangle">
            <a:avLst/>
          </a:prstGeom>
          <a:noFill/>
          <a:ln w="1270">
            <a:solidFill>
              <a:srgbClr val="91E7D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16698" y="235099"/>
            <a:ext cx="182880" cy="182880"/>
          </a:xfrm>
          <a:prstGeom prst="sun">
            <a:avLst/>
          </a:prstGeom>
          <a:noFill/>
          <a:ln w="1270">
            <a:solidFill>
              <a:srgbClr val="6DCE3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64396" y="3410270"/>
            <a:ext cx="182880" cy="182880"/>
          </a:xfrm>
          <a:prstGeom prst="triangle">
            <a:avLst/>
          </a:prstGeom>
          <a:noFill/>
          <a:ln w="1270">
            <a:solidFill>
              <a:srgbClr val="F24A3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Output Devices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 devices display or present information from the computer.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Monitor, Printer, Speakers, Projector.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922518" y="2374406"/>
            <a:ext cx="182880" cy="182880"/>
          </a:xfrm>
          <a:prstGeom prst="triangle">
            <a:avLst/>
          </a:prstGeom>
          <a:noFill/>
          <a:ln w="1270">
            <a:solidFill>
              <a:srgbClr val="29F26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91202" y="4362600"/>
            <a:ext cx="182880" cy="182880"/>
          </a:xfrm>
          <a:prstGeom prst="triangle">
            <a:avLst/>
          </a:prstGeom>
          <a:noFill/>
          <a:ln w="1270">
            <a:solidFill>
              <a:srgbClr val="974F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76510" y="3301785"/>
            <a:ext cx="182880" cy="182880"/>
          </a:xfrm>
          <a:prstGeom prst="triangle">
            <a:avLst/>
          </a:prstGeom>
          <a:noFill/>
          <a:ln w="1270">
            <a:solidFill>
              <a:srgbClr val="6A182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52351" y="2210792"/>
            <a:ext cx="182880" cy="182880"/>
          </a:xfrm>
          <a:prstGeom prst="rect">
            <a:avLst/>
          </a:prstGeom>
          <a:noFill/>
          <a:ln w="1270">
            <a:solidFill>
              <a:srgbClr val="A6E9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61960" y="814490"/>
            <a:ext cx="182880" cy="182880"/>
          </a:xfrm>
          <a:prstGeom prst="sun">
            <a:avLst/>
          </a:prstGeom>
          <a:noFill/>
          <a:ln w="1270">
            <a:solidFill>
              <a:srgbClr val="3147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Motherboard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Motherboard is the main circuit board that connects all the hardware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pathways for communication between CPU, RAM, storage, etc.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motherboards support different types of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2025-02-24T10:47:20Z</dcterms:created>
  <dcterms:modified xsi:type="dcterms:W3CDTF">2025-02-24T10:47:20Z</dcterms:modified>
</cp:coreProperties>
</file>