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3695995" y="1556956"/>
            <a:ext cx="182880" cy="182880"/>
          </a:xfrm>
          <a:prstGeom prst="cube">
            <a:avLst/>
          </a:prstGeom>
          <a:noFill/>
          <a:ln w="1270">
            <a:solidFill>
              <a:srgbClr val="040E6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26272" y="4309934"/>
            <a:ext cx="182880" cy="182880"/>
          </a:xfrm>
          <a:prstGeom prst="triangle">
            <a:avLst/>
          </a:prstGeom>
          <a:noFill/>
          <a:ln w="1270">
            <a:solidFill>
              <a:srgbClr val="DED19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210110" y="2152696"/>
            <a:ext cx="182880" cy="182880"/>
          </a:xfrm>
          <a:prstGeom prst="cube">
            <a:avLst/>
          </a:prstGeom>
          <a:noFill/>
          <a:ln w="1270">
            <a:solidFill>
              <a:srgbClr val="4B7D9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39641" y="44462"/>
            <a:ext cx="182880" cy="182880"/>
          </a:xfrm>
          <a:prstGeom prst="rect">
            <a:avLst/>
          </a:prstGeom>
          <a:noFill/>
          <a:ln w="1270">
            <a:solidFill>
              <a:srgbClr val="3CC9C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91451" y="4488711"/>
            <a:ext cx="182880" cy="182880"/>
          </a:xfrm>
          <a:prstGeom prst="triangle">
            <a:avLst/>
          </a:prstGeom>
          <a:noFill/>
          <a:ln w="1270">
            <a:solidFill>
              <a:srgbClr val="F4A5ED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Storage Solutions: A Comprehensive Overview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 to Data Storage Solutions! We'll be covering: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Introduction to Data Storage: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Understanding the basics.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Storage: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HDD, SSD, Cloud, NAS, and more.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Pros and Cons: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Evaluating different storage options.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Choosing the Right Solution: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Matching storage to your needs.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Future Trends: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What's next in data storage.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226814" y="3782181"/>
            <a:ext cx="182880" cy="182880"/>
          </a:xfrm>
          <a:prstGeom prst="triangle">
            <a:avLst/>
          </a:prstGeom>
          <a:noFill/>
          <a:ln w="1270">
            <a:solidFill>
              <a:srgbClr val="52966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16879" y="4084495"/>
            <a:ext cx="182880" cy="182880"/>
          </a:xfrm>
          <a:prstGeom prst="rect">
            <a:avLst/>
          </a:prstGeom>
          <a:noFill/>
          <a:ln w="1270">
            <a:solidFill>
              <a:srgbClr val="274D8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066952" y="1779108"/>
            <a:ext cx="182880" cy="182880"/>
          </a:xfrm>
          <a:prstGeom prst="triangle">
            <a:avLst/>
          </a:prstGeom>
          <a:noFill/>
          <a:ln w="1270">
            <a:solidFill>
              <a:srgbClr val="93B90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69237" y="2557773"/>
            <a:ext cx="182880" cy="182880"/>
          </a:xfrm>
          <a:prstGeom prst="rect">
            <a:avLst/>
          </a:prstGeom>
          <a:noFill/>
          <a:ln w="1270">
            <a:solidFill>
              <a:srgbClr val="545AE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193820" y="2131114"/>
            <a:ext cx="182880" cy="182880"/>
          </a:xfrm>
          <a:prstGeom prst="cube">
            <a:avLst/>
          </a:prstGeom>
          <a:noFill/>
          <a:ln w="1270">
            <a:solidFill>
              <a:srgbClr val="561BC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Comparing Storage Options: Key Considerations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When choosing a storage solution, consider these factors: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Capacity: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much data do you need to store?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Speed: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quickly do you need to access the data?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Portability: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Do you need to move the data around?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important is it to protect your data?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Cost: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 is your budget?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Reliability: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important is data redundancy and uptime?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032395" y="943967"/>
            <a:ext cx="182880" cy="182880"/>
          </a:xfrm>
          <a:prstGeom prst="sun">
            <a:avLst/>
          </a:prstGeom>
          <a:noFill/>
          <a:ln w="1270">
            <a:solidFill>
              <a:srgbClr val="DEBA8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66164" y="633287"/>
            <a:ext cx="182880" cy="182880"/>
          </a:xfrm>
          <a:prstGeom prst="sun">
            <a:avLst/>
          </a:prstGeom>
          <a:noFill/>
          <a:ln w="1270">
            <a:solidFill>
              <a:srgbClr val="3F442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169870" y="3345944"/>
            <a:ext cx="182880" cy="182880"/>
          </a:xfrm>
          <a:prstGeom prst="rect">
            <a:avLst/>
          </a:prstGeom>
          <a:noFill/>
          <a:ln w="1270">
            <a:solidFill>
              <a:srgbClr val="359AA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794653" y="3470646"/>
            <a:ext cx="182880" cy="182880"/>
          </a:xfrm>
          <a:prstGeom prst="sun">
            <a:avLst/>
          </a:prstGeom>
          <a:noFill/>
          <a:ln w="1270">
            <a:solidFill>
              <a:srgbClr val="ED975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54344" y="3726255"/>
            <a:ext cx="182880" cy="182880"/>
          </a:xfrm>
          <a:prstGeom prst="triangle">
            <a:avLst/>
          </a:prstGeom>
          <a:noFill/>
          <a:ln w="1270">
            <a:solidFill>
              <a:srgbClr val="DF8ED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Choosing the Right Solution: Examples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general home use: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HDD for bulk storage, SSD for operating system and applications, cloud storage for backups.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a photographer: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SSD for editing, external HDD for archiving photos, cloud storage for sharing with clients.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a small business: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NAS for file sharing, cloud storage for offsite backups.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developers: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SSD for fast compilation, cloud storage for version control and collaboration.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657003" y="1146648"/>
            <a:ext cx="182880" cy="182880"/>
          </a:xfrm>
          <a:prstGeom prst="rect">
            <a:avLst/>
          </a:prstGeom>
          <a:noFill/>
          <a:ln w="1270">
            <a:solidFill>
              <a:srgbClr val="DBA3A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36637" y="443009"/>
            <a:ext cx="182880" cy="182880"/>
          </a:xfrm>
          <a:prstGeom prst="triangle">
            <a:avLst/>
          </a:prstGeom>
          <a:noFill/>
          <a:ln w="1270">
            <a:solidFill>
              <a:srgbClr val="1706D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04076" y="257598"/>
            <a:ext cx="182880" cy="182880"/>
          </a:xfrm>
          <a:prstGeom prst="sun">
            <a:avLst/>
          </a:prstGeom>
          <a:noFill/>
          <a:ln w="1270">
            <a:solidFill>
              <a:srgbClr val="D1AC6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341988" y="4346971"/>
            <a:ext cx="182880" cy="182880"/>
          </a:xfrm>
          <a:prstGeom prst="sun">
            <a:avLst/>
          </a:prstGeom>
          <a:noFill/>
          <a:ln w="1270">
            <a:solidFill>
              <a:srgbClr val="27E74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031123" y="3186865"/>
            <a:ext cx="182880" cy="182880"/>
          </a:xfrm>
          <a:prstGeom prst="triangle">
            <a:avLst/>
          </a:prstGeom>
          <a:noFill/>
          <a:ln w="1270">
            <a:solidFill>
              <a:srgbClr val="A5688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Storage Security: Protecting Your Information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storage is not just about capacity and speed; security is paramount.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Encryption: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Encrypting your data protects it from unauthorized access.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Password Protection: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Strong passwords are crucial.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 Control: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Limit access to sensitive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Backup and Recovery: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Have a plan in place to recover data in case of loss or damage.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Regular Security Audits: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Identify and address vulnerabilities.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679146" y="3777723"/>
            <a:ext cx="182880" cy="182880"/>
          </a:xfrm>
          <a:prstGeom prst="cube">
            <a:avLst/>
          </a:prstGeom>
          <a:noFill/>
          <a:ln w="1270">
            <a:solidFill>
              <a:srgbClr val="07614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22190" y="3974393"/>
            <a:ext cx="182880" cy="182880"/>
          </a:xfrm>
          <a:prstGeom prst="rect">
            <a:avLst/>
          </a:prstGeom>
          <a:noFill/>
          <a:ln w="1270">
            <a:solidFill>
              <a:srgbClr val="AFF01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21074" y="615270"/>
            <a:ext cx="182880" cy="182880"/>
          </a:xfrm>
          <a:prstGeom prst="cube">
            <a:avLst/>
          </a:prstGeom>
          <a:noFill/>
          <a:ln w="1270">
            <a:solidFill>
              <a:srgbClr val="691DB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58243" y="1272715"/>
            <a:ext cx="182880" cy="182880"/>
          </a:xfrm>
          <a:prstGeom prst="rect">
            <a:avLst/>
          </a:prstGeom>
          <a:noFill/>
          <a:ln w="1270">
            <a:solidFill>
              <a:srgbClr val="47F2C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130654" y="3994659"/>
            <a:ext cx="182880" cy="182880"/>
          </a:xfrm>
          <a:prstGeom prst="sun">
            <a:avLst/>
          </a:prstGeom>
          <a:noFill/>
          <a:ln w="1270">
            <a:solidFill>
              <a:srgbClr val="D2F47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RAID: Redundant Array of Independent Disks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RAID combines multiple physical drives into a single logical unit to improve performance, redundancy, or both.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RAID 0 (striping):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Increased speed, but no redundancy.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RAID 1 (mirroring):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Data is duplicated on multiple drives for redundancy.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RAID 5 (striping with parity):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Balances speed, capacity, and redundancy.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RAID 10 (RAID 1+0):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 performance and redundancy.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Note: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RAID is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substitute for backups!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225587" y="1038330"/>
            <a:ext cx="182880" cy="182880"/>
          </a:xfrm>
          <a:prstGeom prst="rect">
            <a:avLst/>
          </a:prstGeom>
          <a:noFill/>
          <a:ln w="1270">
            <a:solidFill>
              <a:srgbClr val="20205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65867" y="3842459"/>
            <a:ext cx="182880" cy="182880"/>
          </a:xfrm>
          <a:prstGeom prst="triangle">
            <a:avLst/>
          </a:prstGeom>
          <a:noFill/>
          <a:ln w="1270">
            <a:solidFill>
              <a:srgbClr val="46B0E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98455" y="2528906"/>
            <a:ext cx="182880" cy="182880"/>
          </a:xfrm>
          <a:prstGeom prst="cube">
            <a:avLst/>
          </a:prstGeom>
          <a:noFill/>
          <a:ln w="1270">
            <a:solidFill>
              <a:srgbClr val="B5029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21003" y="954772"/>
            <a:ext cx="182880" cy="182880"/>
          </a:xfrm>
          <a:prstGeom prst="triangle">
            <a:avLst/>
          </a:prstGeom>
          <a:noFill/>
          <a:ln w="1270">
            <a:solidFill>
              <a:srgbClr val="CE89B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22074" y="740255"/>
            <a:ext cx="182880" cy="182880"/>
          </a:xfrm>
          <a:prstGeom prst="triangle">
            <a:avLst/>
          </a:prstGeom>
          <a:noFill/>
          <a:ln w="1270">
            <a:solidFill>
              <a:srgbClr val="FB305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Backup Strategies: Safeguarding Your Data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solid backup strategy is essential to prevent data loss.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3-2-1 Rule: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Keep 3 copies of your data, on 2 different media, with 1 copy offsite.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Full Backups: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Back up all your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Incremental Backups: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Back up only the changes since the last backup.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Differential Backups: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Back up all the changes since the last full backup.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Backup: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convenient and reliable way to back up your data offsite.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030609" y="4072495"/>
            <a:ext cx="182880" cy="182880"/>
          </a:xfrm>
          <a:prstGeom prst="triangle">
            <a:avLst/>
          </a:prstGeom>
          <a:noFill/>
          <a:ln w="1270">
            <a:solidFill>
              <a:srgbClr val="95A81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23312" y="2776258"/>
            <a:ext cx="182880" cy="182880"/>
          </a:xfrm>
          <a:prstGeom prst="triangle">
            <a:avLst/>
          </a:prstGeom>
          <a:noFill/>
          <a:ln w="1270">
            <a:solidFill>
              <a:srgbClr val="4C098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12364" y="368550"/>
            <a:ext cx="182880" cy="182880"/>
          </a:xfrm>
          <a:prstGeom prst="rect">
            <a:avLst/>
          </a:prstGeom>
          <a:noFill/>
          <a:ln w="1270">
            <a:solidFill>
              <a:srgbClr val="3DA5E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93188" y="4096315"/>
            <a:ext cx="182880" cy="182880"/>
          </a:xfrm>
          <a:prstGeom prst="rect">
            <a:avLst/>
          </a:prstGeom>
          <a:noFill/>
          <a:ln w="1270">
            <a:solidFill>
              <a:srgbClr val="356AE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5319" y="1595285"/>
            <a:ext cx="182880" cy="182880"/>
          </a:xfrm>
          <a:prstGeom prst="triangle">
            <a:avLst/>
          </a:prstGeom>
          <a:noFill/>
          <a:ln w="1270">
            <a:solidFill>
              <a:srgbClr val="45458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Archiving: Long-Term Storage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Archiving is the process of moving data that is no longer actively used to a separate storage location for long-term retention.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Purpose: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Free up space on primary storage, comply with regulations, maintain historical records.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Media: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Optical discs, tape, cloud storage.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Data integrity, accessibility, cost.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182862" y="1284206"/>
            <a:ext cx="182880" cy="182880"/>
          </a:xfrm>
          <a:prstGeom prst="cube">
            <a:avLst/>
          </a:prstGeom>
          <a:noFill/>
          <a:ln w="1270">
            <a:solidFill>
              <a:srgbClr val="7ADA1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17767" y="1163059"/>
            <a:ext cx="182880" cy="182880"/>
          </a:xfrm>
          <a:prstGeom prst="cube">
            <a:avLst/>
          </a:prstGeom>
          <a:noFill/>
          <a:ln w="1270">
            <a:solidFill>
              <a:srgbClr val="097B5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683956" y="3060581"/>
            <a:ext cx="182880" cy="182880"/>
          </a:xfrm>
          <a:prstGeom prst="sun">
            <a:avLst/>
          </a:prstGeom>
          <a:noFill/>
          <a:ln w="1270">
            <a:solidFill>
              <a:srgbClr val="C6AD3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749771" y="2155093"/>
            <a:ext cx="182880" cy="182880"/>
          </a:xfrm>
          <a:prstGeom prst="rect">
            <a:avLst/>
          </a:prstGeom>
          <a:noFill/>
          <a:ln w="1270">
            <a:solidFill>
              <a:srgbClr val="74E22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47011" y="567571"/>
            <a:ext cx="182880" cy="182880"/>
          </a:xfrm>
          <a:prstGeom prst="sun">
            <a:avLst/>
          </a:prstGeom>
          <a:noFill/>
          <a:ln w="1270">
            <a:solidFill>
              <a:srgbClr val="55FF0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Data Storage: What's Next?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storage technology is constantly evolving.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Higher Capacity Drives: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Expect to see even larger HDDs and SSDs.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Faster Storage Technologies: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New technologies like NVMe and Optane are pushing the boundaries of speed.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Affordable Cloud Storage: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Competition is driving down the cost of cloud storage.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Edge Computing: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Bringing storage and processing closer to the data source.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DNA Storage: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Exploring the potential of storing data in DNA.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51658" y="4555779"/>
            <a:ext cx="182880" cy="182880"/>
          </a:xfrm>
          <a:prstGeom prst="rect">
            <a:avLst/>
          </a:prstGeom>
          <a:noFill/>
          <a:ln w="1270">
            <a:solidFill>
              <a:srgbClr val="47E7E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07480" y="3041324"/>
            <a:ext cx="182880" cy="182880"/>
          </a:xfrm>
          <a:prstGeom prst="rect">
            <a:avLst/>
          </a:prstGeom>
          <a:noFill/>
          <a:ln w="1270">
            <a:solidFill>
              <a:srgbClr val="76A29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31289" y="6973"/>
            <a:ext cx="182880" cy="182880"/>
          </a:xfrm>
          <a:prstGeom prst="triangle">
            <a:avLst/>
          </a:prstGeom>
          <a:noFill/>
          <a:ln w="1270">
            <a:solidFill>
              <a:srgbClr val="7640A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318887" y="507847"/>
            <a:ext cx="182880" cy="182880"/>
          </a:xfrm>
          <a:prstGeom prst="rect">
            <a:avLst/>
          </a:prstGeom>
          <a:noFill/>
          <a:ln w="1270">
            <a:solidFill>
              <a:srgbClr val="4CD4E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730188" y="107633"/>
            <a:ext cx="182880" cy="182880"/>
          </a:xfrm>
          <a:prstGeom prst="sun">
            <a:avLst/>
          </a:prstGeom>
          <a:noFill/>
          <a:ln w="1270">
            <a:solidFill>
              <a:srgbClr val="0BFD4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Takeaways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storage is essential for individuals and organizations.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the right storage solution based on your specific needs.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Implement a robust backup and recovery strategy.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Prioritize data security.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Stay informed about emerging storage technologies.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345275" y="1836662"/>
            <a:ext cx="182880" cy="182880"/>
          </a:xfrm>
          <a:prstGeom prst="triangle">
            <a:avLst/>
          </a:prstGeom>
          <a:noFill/>
          <a:ln w="1270">
            <a:solidFill>
              <a:srgbClr val="6F94E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26388" y="2031889"/>
            <a:ext cx="182880" cy="182880"/>
          </a:xfrm>
          <a:prstGeom prst="cube">
            <a:avLst/>
          </a:prstGeom>
          <a:noFill/>
          <a:ln w="1270">
            <a:solidFill>
              <a:srgbClr val="A539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835002" y="585061"/>
            <a:ext cx="182880" cy="182880"/>
          </a:xfrm>
          <a:prstGeom prst="cube">
            <a:avLst/>
          </a:prstGeom>
          <a:noFill/>
          <a:ln w="1270">
            <a:solidFill>
              <a:srgbClr val="EA96D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31699" y="22289"/>
            <a:ext cx="182880" cy="182880"/>
          </a:xfrm>
          <a:prstGeom prst="cube">
            <a:avLst/>
          </a:prstGeom>
          <a:noFill/>
          <a:ln w="1270">
            <a:solidFill>
              <a:srgbClr val="DB087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183150" y="2297201"/>
            <a:ext cx="182880" cy="182880"/>
          </a:xfrm>
          <a:prstGeom prst="rect">
            <a:avLst/>
          </a:prstGeom>
          <a:noFill/>
          <a:ln w="1270">
            <a:solidFill>
              <a:srgbClr val="B9CEC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Questions?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your time! Do you have any questions about data storage solutions?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04131" y="64908"/>
            <a:ext cx="182880" cy="182880"/>
          </a:xfrm>
          <a:prstGeom prst="rect">
            <a:avLst/>
          </a:prstGeom>
          <a:noFill/>
          <a:ln w="1270">
            <a:solidFill>
              <a:srgbClr val="E16F3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76839" y="254116"/>
            <a:ext cx="182880" cy="182880"/>
          </a:xfrm>
          <a:prstGeom prst="cube">
            <a:avLst/>
          </a:prstGeom>
          <a:noFill/>
          <a:ln w="1270">
            <a:solidFill>
              <a:srgbClr val="25746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25954" y="137799"/>
            <a:ext cx="182880" cy="182880"/>
          </a:xfrm>
          <a:prstGeom prst="rect">
            <a:avLst/>
          </a:prstGeom>
          <a:noFill/>
          <a:ln w="1270">
            <a:solidFill>
              <a:srgbClr val="99464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956979" y="2529113"/>
            <a:ext cx="182880" cy="182880"/>
          </a:xfrm>
          <a:prstGeom prst="triangle">
            <a:avLst/>
          </a:prstGeom>
          <a:noFill/>
          <a:ln w="1270">
            <a:solidFill>
              <a:srgbClr val="B4EA3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224655" y="1015970"/>
            <a:ext cx="182880" cy="182880"/>
          </a:xfrm>
          <a:prstGeom prst="rect">
            <a:avLst/>
          </a:prstGeom>
          <a:noFill/>
          <a:ln w="1270">
            <a:solidFill>
              <a:srgbClr val="1680D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Data Storage?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storage is simply the process of saving information (data) for later use.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a digital filing cabinet.  It allows us to: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information safe and organized.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 data when needed.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Share data with others (depending on the storage type).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Run applications and operating systems.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927719" y="4554357"/>
            <a:ext cx="182880" cy="182880"/>
          </a:xfrm>
          <a:prstGeom prst="rect">
            <a:avLst/>
          </a:prstGeom>
          <a:noFill/>
          <a:ln w="1270">
            <a:solidFill>
              <a:srgbClr val="171F5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53439" y="3714199"/>
            <a:ext cx="182880" cy="182880"/>
          </a:xfrm>
          <a:prstGeom prst="cube">
            <a:avLst/>
          </a:prstGeom>
          <a:noFill/>
          <a:ln w="1270">
            <a:solidFill>
              <a:srgbClr val="D5140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830431" y="376538"/>
            <a:ext cx="182880" cy="182880"/>
          </a:xfrm>
          <a:prstGeom prst="cube">
            <a:avLst/>
          </a:prstGeom>
          <a:noFill/>
          <a:ln w="1270">
            <a:solidFill>
              <a:srgbClr val="8A5E8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568905" y="2976054"/>
            <a:ext cx="182880" cy="182880"/>
          </a:xfrm>
          <a:prstGeom prst="triangle">
            <a:avLst/>
          </a:prstGeom>
          <a:noFill/>
          <a:ln w="1270">
            <a:solidFill>
              <a:srgbClr val="11E68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748186" y="788040"/>
            <a:ext cx="182880" cy="182880"/>
          </a:xfrm>
          <a:prstGeom prst="rect">
            <a:avLst/>
          </a:prstGeom>
          <a:noFill/>
          <a:ln w="1270">
            <a:solidFill>
              <a:srgbClr val="AF89D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Data Storage: Internal (On-Premise)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These storage solutions reside directly within your computer or network.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Hard Disk Drives (HDDs):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Traditional mechanical storage.  Spinning platters and read/write heads.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Solid State Drives (SSDs):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Flash memory-based storage.  Faster and more durable than HDDs.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 Attached Storage (NAS):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Centralized file storage on your local network. Accessed via WiFi or Ethernet.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904606" y="400445"/>
            <a:ext cx="182880" cy="182880"/>
          </a:xfrm>
          <a:prstGeom prst="triangle">
            <a:avLst/>
          </a:prstGeom>
          <a:noFill/>
          <a:ln w="1270">
            <a:solidFill>
              <a:srgbClr val="83330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53606" y="3818383"/>
            <a:ext cx="182880" cy="182880"/>
          </a:xfrm>
          <a:prstGeom prst="rect">
            <a:avLst/>
          </a:prstGeom>
          <a:noFill/>
          <a:ln w="1270">
            <a:solidFill>
              <a:srgbClr val="43BC7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992778" y="3071511"/>
            <a:ext cx="182880" cy="182880"/>
          </a:xfrm>
          <a:prstGeom prst="cube">
            <a:avLst/>
          </a:prstGeom>
          <a:noFill/>
          <a:ln w="1270">
            <a:solidFill>
              <a:srgbClr val="4D672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738187" y="965801"/>
            <a:ext cx="182880" cy="182880"/>
          </a:xfrm>
          <a:prstGeom prst="rect">
            <a:avLst/>
          </a:prstGeom>
          <a:noFill/>
          <a:ln w="1270">
            <a:solidFill>
              <a:srgbClr val="F5F0D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01679" y="1228799"/>
            <a:ext cx="182880" cy="182880"/>
          </a:xfrm>
          <a:prstGeom prst="cube">
            <a:avLst/>
          </a:prstGeom>
          <a:noFill/>
          <a:ln w="1270">
            <a:solidFill>
              <a:srgbClr val="D2674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Hard Disk Drives (HDDs): The Workhorse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they work: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Data is stored magnetically on spinning platters.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 capacity (terabytes).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Lower cost per gigabyte.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Slower read/write speeds.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susceptible to physical damage.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Noisier than SSDs.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Best For: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Archiving large files, general-purpose storage where speed isn't critical.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901875" y="3396684"/>
            <a:ext cx="182880" cy="182880"/>
          </a:xfrm>
          <a:prstGeom prst="rect">
            <a:avLst/>
          </a:prstGeom>
          <a:noFill/>
          <a:ln w="1270">
            <a:solidFill>
              <a:srgbClr val="5264A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65363" y="3171086"/>
            <a:ext cx="182880" cy="182880"/>
          </a:xfrm>
          <a:prstGeom prst="rect">
            <a:avLst/>
          </a:prstGeom>
          <a:noFill/>
          <a:ln w="1270">
            <a:solidFill>
              <a:srgbClr val="80D37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282667" y="1835900"/>
            <a:ext cx="182880" cy="182880"/>
          </a:xfrm>
          <a:prstGeom prst="sun">
            <a:avLst/>
          </a:prstGeom>
          <a:noFill/>
          <a:ln w="1270">
            <a:solidFill>
              <a:srgbClr val="2F94E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66457" y="3726034"/>
            <a:ext cx="182880" cy="182880"/>
          </a:xfrm>
          <a:prstGeom prst="triangle">
            <a:avLst/>
          </a:prstGeom>
          <a:noFill/>
          <a:ln w="1270">
            <a:solidFill>
              <a:srgbClr val="31EAC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67789" y="2720803"/>
            <a:ext cx="182880" cy="182880"/>
          </a:xfrm>
          <a:prstGeom prst="cube">
            <a:avLst/>
          </a:prstGeom>
          <a:noFill/>
          <a:ln w="1270">
            <a:solidFill>
              <a:srgbClr val="85611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Solid State Drives (SSDs): The Speed Demon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they work: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Data is stored electronically in flash memory.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Significantly faster read/write speeds.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durable (no moving parts).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Quieter operation.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Higher cost per gigabyte.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Potentially limited write cycles (though improving).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Best For: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Operating systems, applications, and frequently accessed files.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320862" y="74785"/>
            <a:ext cx="182880" cy="182880"/>
          </a:xfrm>
          <a:prstGeom prst="sun">
            <a:avLst/>
          </a:prstGeom>
          <a:noFill/>
          <a:ln w="1270">
            <a:solidFill>
              <a:srgbClr val="1FCC5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378835" y="2330696"/>
            <a:ext cx="182880" cy="182880"/>
          </a:xfrm>
          <a:prstGeom prst="triangle">
            <a:avLst/>
          </a:prstGeom>
          <a:noFill/>
          <a:ln w="1270">
            <a:solidFill>
              <a:srgbClr val="AEF21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877562" y="3313167"/>
            <a:ext cx="182880" cy="182880"/>
          </a:xfrm>
          <a:prstGeom prst="sun">
            <a:avLst/>
          </a:prstGeom>
          <a:noFill/>
          <a:ln w="1270">
            <a:solidFill>
              <a:srgbClr val="AF130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396389" y="830304"/>
            <a:ext cx="182880" cy="182880"/>
          </a:xfrm>
          <a:prstGeom prst="triangle">
            <a:avLst/>
          </a:prstGeom>
          <a:noFill/>
          <a:ln w="1270">
            <a:solidFill>
              <a:srgbClr val="8459F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315706" y="990735"/>
            <a:ext cx="182880" cy="182880"/>
          </a:xfrm>
          <a:prstGeom prst="rect">
            <a:avLst/>
          </a:prstGeom>
          <a:noFill/>
          <a:ln w="1270">
            <a:solidFill>
              <a:srgbClr val="4DD28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Network Attached Storage (NAS): Your Private Cloud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it is: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storage device connected to your network, allowing multiple devices to access files.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Centralized storage for multiple users.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redundancy (RAID configurations).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Remote access capabilities.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Requires network infrastructure.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 be more complex to set up and maintain.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Initial investment in hardware.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Best For: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Small businesses, home media servers, collaboration.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806071" y="2755262"/>
            <a:ext cx="182880" cy="182880"/>
          </a:xfrm>
          <a:prstGeom prst="rect">
            <a:avLst/>
          </a:prstGeom>
          <a:noFill/>
          <a:ln w="1270">
            <a:solidFill>
              <a:srgbClr val="5EC8A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155641" y="4504628"/>
            <a:ext cx="182880" cy="182880"/>
          </a:xfrm>
          <a:prstGeom prst="cube">
            <a:avLst/>
          </a:prstGeom>
          <a:noFill/>
          <a:ln w="1270">
            <a:solidFill>
              <a:srgbClr val="7D8A0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328439" y="1249360"/>
            <a:ext cx="182880" cy="182880"/>
          </a:xfrm>
          <a:prstGeom prst="cube">
            <a:avLst/>
          </a:prstGeom>
          <a:noFill/>
          <a:ln w="1270">
            <a:solidFill>
              <a:srgbClr val="F8BDF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912651" y="357845"/>
            <a:ext cx="182880" cy="182880"/>
          </a:xfrm>
          <a:prstGeom prst="sun">
            <a:avLst/>
          </a:prstGeom>
          <a:noFill/>
          <a:ln w="1270">
            <a:solidFill>
              <a:srgbClr val="7DA0F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17948" y="2706630"/>
            <a:ext cx="182880" cy="182880"/>
          </a:xfrm>
          <a:prstGeom prst="rect">
            <a:avLst/>
          </a:prstGeom>
          <a:noFill/>
          <a:ln w="1270">
            <a:solidFill>
              <a:srgbClr val="92413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Data Storage: External (Off-Premise/Cloud)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These storage solutions reside on servers managed by a third party.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Storage: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Data stored on remote servers accessible over the internet.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External Hard Drives/SSDs: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Portable storage that connects to your computer via USB.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446305" y="748565"/>
            <a:ext cx="182880" cy="182880"/>
          </a:xfrm>
          <a:prstGeom prst="rect">
            <a:avLst/>
          </a:prstGeom>
          <a:noFill/>
          <a:ln w="1270">
            <a:solidFill>
              <a:srgbClr val="88B87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6189" y="1132630"/>
            <a:ext cx="182880" cy="182880"/>
          </a:xfrm>
          <a:prstGeom prst="sun">
            <a:avLst/>
          </a:prstGeom>
          <a:noFill/>
          <a:ln w="1270">
            <a:solidFill>
              <a:srgbClr val="8D3B4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87625" y="3720405"/>
            <a:ext cx="182880" cy="182880"/>
          </a:xfrm>
          <a:prstGeom prst="cube">
            <a:avLst/>
          </a:prstGeom>
          <a:noFill/>
          <a:ln w="1270">
            <a:solidFill>
              <a:srgbClr val="BB487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54085" y="4218771"/>
            <a:ext cx="182880" cy="182880"/>
          </a:xfrm>
          <a:prstGeom prst="cube">
            <a:avLst/>
          </a:prstGeom>
          <a:noFill/>
          <a:ln w="1270">
            <a:solidFill>
              <a:srgbClr val="8D8EB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746575" y="2109779"/>
            <a:ext cx="182880" cy="182880"/>
          </a:xfrm>
          <a:prstGeom prst="rect">
            <a:avLst/>
          </a:prstGeom>
          <a:noFill/>
          <a:ln w="1270">
            <a:solidFill>
              <a:srgbClr val="98A6C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Cloud Storage: Infinite Possibilities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it works: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Data is stored on a network of servers managed by a provider (e.g., AWS, Google Cloud, Azure).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Scalability: Easily increase or decrease storage capacity.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Accessibility: Access your data from anywhere with an internet connection.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Redundancy: Data is typically replicated across multiple servers for data protection.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Collaboration: Easier to share files with others.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Reliance on internet connectivity.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 concerns (though providers invest heavily in security).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Cost can increase with usage.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Best For: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Backup, file sharing, collaboration, applications.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381319" y="3330994"/>
            <a:ext cx="182880" cy="182880"/>
          </a:xfrm>
          <a:prstGeom prst="sun">
            <a:avLst/>
          </a:prstGeom>
          <a:noFill/>
          <a:ln w="1270">
            <a:solidFill>
              <a:srgbClr val="DFAF8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08316" y="601575"/>
            <a:ext cx="182880" cy="182880"/>
          </a:xfrm>
          <a:prstGeom prst="rect">
            <a:avLst/>
          </a:prstGeom>
          <a:noFill/>
          <a:ln w="1270">
            <a:solidFill>
              <a:srgbClr val="68A91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24" y="361555"/>
            <a:ext cx="182880" cy="182880"/>
          </a:xfrm>
          <a:prstGeom prst="sun">
            <a:avLst/>
          </a:prstGeom>
          <a:noFill/>
          <a:ln w="1270">
            <a:solidFill>
              <a:srgbClr val="19AFE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806950" y="3674366"/>
            <a:ext cx="182880" cy="182880"/>
          </a:xfrm>
          <a:prstGeom prst="rect">
            <a:avLst/>
          </a:prstGeom>
          <a:noFill/>
          <a:ln w="1270">
            <a:solidFill>
              <a:srgbClr val="9BD55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870059" y="2577843"/>
            <a:ext cx="182880" cy="182880"/>
          </a:xfrm>
          <a:prstGeom prst="cube">
            <a:avLst/>
          </a:prstGeom>
          <a:noFill/>
          <a:ln w="1270">
            <a:solidFill>
              <a:srgbClr val="F9F53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External Hard Drives/SSDs: Portable Convenience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they are: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Drives enclosed in a portable casing, connected via USB.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Portability: Easy to move data between computers.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Simple to use: Plug and play.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Relatively inexpensive for HDDs.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Less durable than internal drives (especially HDDs).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Slower transfer speeds than internal SSDs (potentially).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 be easily lost or stolen.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Best For: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Backups, transferring large files, expanding storage on laptops.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2025-02-24T11:10:19Z</dcterms:created>
  <dcterms:modified xsi:type="dcterms:W3CDTF">2025-02-24T11:10:19Z</dcterms:modified>
</cp:coreProperties>
</file>