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6729416" y="2829901"/>
            <a:ext cx="182880" cy="182880"/>
          </a:xfrm>
          <a:prstGeom prst="triangle">
            <a:avLst/>
          </a:prstGeom>
          <a:noFill/>
          <a:ln w="1270">
            <a:solidFill>
              <a:srgbClr val="12C0F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483748" y="2071180"/>
            <a:ext cx="182880" cy="182880"/>
          </a:xfrm>
          <a:prstGeom prst="rect">
            <a:avLst/>
          </a:prstGeom>
          <a:noFill/>
          <a:ln w="1270">
            <a:solidFill>
              <a:srgbClr val="A7BE0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766669" y="4540893"/>
            <a:ext cx="182880" cy="182880"/>
          </a:xfrm>
          <a:prstGeom prst="cube">
            <a:avLst/>
          </a:prstGeom>
          <a:noFill/>
          <a:ln w="1270">
            <a:solidFill>
              <a:srgbClr val="2E11B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47961" y="2369399"/>
            <a:ext cx="182880" cy="182880"/>
          </a:xfrm>
          <a:prstGeom prst="rect">
            <a:avLst/>
          </a:prstGeom>
          <a:noFill/>
          <a:ln w="1270">
            <a:solidFill>
              <a:srgbClr val="0E50D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71870" y="1009449"/>
            <a:ext cx="182880" cy="182880"/>
          </a:xfrm>
          <a:prstGeom prst="cube">
            <a:avLst/>
          </a:prstGeom>
          <a:noFill/>
          <a:ln w="1270">
            <a:solidFill>
              <a:srgbClr val="C2685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E-commerce Basics: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 concepts of e-commerce, from understanding the basics to setting up your own online store.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We'll Explore: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E-commerce?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E-commerce Models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 E-commerce Components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Payment Gateways &amp; Security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Shipping &amp; Fulfillment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Marketing Your Online Store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SEO for E-commerce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Service Best Practices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18202" y="654529"/>
            <a:ext cx="182880" cy="182880"/>
          </a:xfrm>
          <a:prstGeom prst="triangle">
            <a:avLst/>
          </a:prstGeom>
          <a:noFill/>
          <a:ln w="1270">
            <a:solidFill>
              <a:srgbClr val="543C5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43856" y="3836226"/>
            <a:ext cx="182880" cy="182880"/>
          </a:xfrm>
          <a:prstGeom prst="sun">
            <a:avLst/>
          </a:prstGeom>
          <a:noFill/>
          <a:ln w="1270">
            <a:solidFill>
              <a:srgbClr val="8CE63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34724" y="1848582"/>
            <a:ext cx="182880" cy="182880"/>
          </a:xfrm>
          <a:prstGeom prst="triangle">
            <a:avLst/>
          </a:prstGeom>
          <a:noFill/>
          <a:ln w="1270">
            <a:solidFill>
              <a:srgbClr val="2566F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4752" y="89337"/>
            <a:ext cx="182880" cy="182880"/>
          </a:xfrm>
          <a:prstGeom prst="sun">
            <a:avLst/>
          </a:prstGeom>
          <a:noFill/>
          <a:ln w="1270">
            <a:solidFill>
              <a:srgbClr val="DC636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01988" y="3409533"/>
            <a:ext cx="182880" cy="182880"/>
          </a:xfrm>
          <a:prstGeom prst="rect">
            <a:avLst/>
          </a:prstGeom>
          <a:noFill/>
          <a:ln w="1270">
            <a:solidFill>
              <a:srgbClr val="767DF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Service Best Practices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Happy customers are repeat customers!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Prompt Responses: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Answer inquiries quickly and efficiently.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Helpful and Friendly Support: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 excellent customer service.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 Returns and Exchanges: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the process hassle-free.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Proactive 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Keep customers informed about their orders.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Gather Feedback: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Ask for reviews and use feedback to improve your business.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175069" y="2419981"/>
            <a:ext cx="182880" cy="182880"/>
          </a:xfrm>
          <a:prstGeom prst="rect">
            <a:avLst/>
          </a:prstGeom>
          <a:noFill/>
          <a:ln w="1270">
            <a:solidFill>
              <a:srgbClr val="53679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26314" y="2743164"/>
            <a:ext cx="182880" cy="182880"/>
          </a:xfrm>
          <a:prstGeom prst="sun">
            <a:avLst/>
          </a:prstGeom>
          <a:noFill/>
          <a:ln w="1270">
            <a:solidFill>
              <a:srgbClr val="9F307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32366" y="4227929"/>
            <a:ext cx="182880" cy="182880"/>
          </a:xfrm>
          <a:prstGeom prst="cube">
            <a:avLst/>
          </a:prstGeom>
          <a:noFill/>
          <a:ln w="1270">
            <a:solidFill>
              <a:srgbClr val="7D61E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55590" y="4015895"/>
            <a:ext cx="182880" cy="182880"/>
          </a:xfrm>
          <a:prstGeom prst="cube">
            <a:avLst/>
          </a:prstGeom>
          <a:noFill/>
          <a:ln w="1270">
            <a:solidFill>
              <a:srgbClr val="8C139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32144" y="3727804"/>
            <a:ext cx="182880" cy="182880"/>
          </a:xfrm>
          <a:prstGeom prst="triangle">
            <a:avLst/>
          </a:prstGeom>
          <a:noFill/>
          <a:ln w="1270">
            <a:solidFill>
              <a:srgbClr val="67B67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Legal Considerations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sure your e-commerce business adheres to the law.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Terms of Service: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Outline the rules and regulations of using your website.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Privacy Policy: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Explain how you collect, use, and protect customer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Return Policy: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Clearly state your return and refund policies.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Sales Tax: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Collect and remit sales tax as required by law.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Protection: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Comply with data protection regulations (e.g., GDPR).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13003" y="2903745"/>
            <a:ext cx="182880" cy="182880"/>
          </a:xfrm>
          <a:prstGeom prst="triangle">
            <a:avLst/>
          </a:prstGeom>
          <a:noFill/>
          <a:ln w="1270">
            <a:solidFill>
              <a:srgbClr val="4F832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58414" y="574406"/>
            <a:ext cx="182880" cy="182880"/>
          </a:xfrm>
          <a:prstGeom prst="rect">
            <a:avLst/>
          </a:prstGeom>
          <a:noFill/>
          <a:ln w="1270">
            <a:solidFill>
              <a:srgbClr val="12C80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84472" y="1644953"/>
            <a:ext cx="182880" cy="182880"/>
          </a:xfrm>
          <a:prstGeom prst="rect">
            <a:avLst/>
          </a:prstGeom>
          <a:noFill/>
          <a:ln w="1270">
            <a:solidFill>
              <a:srgbClr val="8169D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44616" y="3530380"/>
            <a:ext cx="182880" cy="182880"/>
          </a:xfrm>
          <a:prstGeom prst="triangle">
            <a:avLst/>
          </a:prstGeom>
          <a:noFill/>
          <a:ln w="1270">
            <a:solidFill>
              <a:srgbClr val="AB148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33397" y="4525320"/>
            <a:ext cx="182880" cy="182880"/>
          </a:xfrm>
          <a:prstGeom prst="cube">
            <a:avLst/>
          </a:prstGeom>
          <a:noFill/>
          <a:ln w="1270">
            <a:solidFill>
              <a:srgbClr val="5A7EA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Your Performance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Track key metrics to understand what's working and what's not.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Metrics: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 Traffic: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Number of visitors to your website.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Conversion Rate: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Percentage of visitors who make a purchase.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Average Order Value: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Average amount spent per order.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Acquisition Cost (CAC):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Cost of acquiring a new customer.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Lifetime Value (CLTV):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Total revenue you expect to generate from a customer over their lifetime.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082851" y="3966255"/>
            <a:ext cx="182880" cy="182880"/>
          </a:xfrm>
          <a:prstGeom prst="cube">
            <a:avLst/>
          </a:prstGeom>
          <a:noFill/>
          <a:ln w="1270">
            <a:solidFill>
              <a:srgbClr val="3131F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52942" y="4526937"/>
            <a:ext cx="182880" cy="182880"/>
          </a:xfrm>
          <a:prstGeom prst="rect">
            <a:avLst/>
          </a:prstGeom>
          <a:noFill/>
          <a:ln w="1270">
            <a:solidFill>
              <a:srgbClr val="CB57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94792" y="296639"/>
            <a:ext cx="182880" cy="182880"/>
          </a:xfrm>
          <a:prstGeom prst="sun">
            <a:avLst/>
          </a:prstGeom>
          <a:noFill/>
          <a:ln w="1270">
            <a:solidFill>
              <a:srgbClr val="1A65F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26964" y="2558671"/>
            <a:ext cx="182880" cy="182880"/>
          </a:xfrm>
          <a:prstGeom prst="cube">
            <a:avLst/>
          </a:prstGeom>
          <a:noFill/>
          <a:ln w="1270">
            <a:solidFill>
              <a:srgbClr val="DA58E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42860" y="457269"/>
            <a:ext cx="182880" cy="182880"/>
          </a:xfrm>
          <a:prstGeom prst="sun">
            <a:avLst/>
          </a:prstGeom>
          <a:noFill/>
          <a:ln w="1270">
            <a:solidFill>
              <a:srgbClr val="23C2A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Inventory Management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track of your stock to avoid overselling or running out of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Inventory Management 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First-In, First-Out (FIFO):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Sell older inventory first.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Just-In-Time (JIT):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Order inventory only when needed.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ABC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Categorize inventory based on value and prioritize management efforts.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8453" y="3388028"/>
            <a:ext cx="182880" cy="182880"/>
          </a:xfrm>
          <a:prstGeom prst="triangle">
            <a:avLst/>
          </a:prstGeom>
          <a:noFill/>
          <a:ln w="1270">
            <a:solidFill>
              <a:srgbClr val="35D7B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15096" y="1761599"/>
            <a:ext cx="182880" cy="182880"/>
          </a:xfrm>
          <a:prstGeom prst="sun">
            <a:avLst/>
          </a:prstGeom>
          <a:noFill/>
          <a:ln w="1270">
            <a:solidFill>
              <a:srgbClr val="7A4CF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50641" y="2088673"/>
            <a:ext cx="182880" cy="182880"/>
          </a:xfrm>
          <a:prstGeom prst="triangle">
            <a:avLst/>
          </a:prstGeom>
          <a:noFill/>
          <a:ln w="1270">
            <a:solidFill>
              <a:srgbClr val="AB636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96139" y="3301413"/>
            <a:ext cx="182880" cy="182880"/>
          </a:xfrm>
          <a:prstGeom prst="sun">
            <a:avLst/>
          </a:prstGeom>
          <a:noFill/>
          <a:ln w="1270">
            <a:solidFill>
              <a:srgbClr val="296B3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41465" y="521206"/>
            <a:ext cx="182880" cy="182880"/>
          </a:xfrm>
          <a:prstGeom prst="rect">
            <a:avLst/>
          </a:prstGeom>
          <a:noFill/>
          <a:ln w="1270">
            <a:solidFill>
              <a:srgbClr val="72B35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Mobile E-commerce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customers shop on their phones, so ensure a good mobile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Optimization Tips: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Responsive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Website adapts to different screen sizes.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 Loading Times: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Optimize images and code for speed.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 Navigation: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Simple and intuitive interface.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Payment Options: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Offer convenient mobile payment methods (e.g., Apple Pay, Google Pay).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18108" y="3991490"/>
            <a:ext cx="182880" cy="182880"/>
          </a:xfrm>
          <a:prstGeom prst="triangle">
            <a:avLst/>
          </a:prstGeom>
          <a:noFill/>
          <a:ln w="1270">
            <a:solidFill>
              <a:srgbClr val="A4142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27714" y="809427"/>
            <a:ext cx="182880" cy="182880"/>
          </a:xfrm>
          <a:prstGeom prst="triangle">
            <a:avLst/>
          </a:prstGeom>
          <a:noFill/>
          <a:ln w="1270">
            <a:solidFill>
              <a:srgbClr val="EB87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58465" y="3611588"/>
            <a:ext cx="182880" cy="182880"/>
          </a:xfrm>
          <a:prstGeom prst="sun">
            <a:avLst/>
          </a:prstGeom>
          <a:noFill/>
          <a:ln w="1270">
            <a:solidFill>
              <a:srgbClr val="B1534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12181" y="475118"/>
            <a:ext cx="182880" cy="182880"/>
          </a:xfrm>
          <a:prstGeom prst="sun">
            <a:avLst/>
          </a:prstGeom>
          <a:noFill/>
          <a:ln w="1270">
            <a:solidFill>
              <a:srgbClr val="23E2F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59721" y="2538875"/>
            <a:ext cx="182880" cy="182880"/>
          </a:xfrm>
          <a:prstGeom prst="triangle">
            <a:avLst/>
          </a:prstGeom>
          <a:noFill/>
          <a:ln w="1270">
            <a:solidFill>
              <a:srgbClr val="8497A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Product Photography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High-quality images are essential for showcasing your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Great Product Photos: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good lighting: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Natural light is often best.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 multiple angles: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Give customers a complete view.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clean background: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distractions.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 scale: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Help customers understand the size of the product.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a 360-degree view: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enhanced interactivity.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23459" y="1121059"/>
            <a:ext cx="182880" cy="182880"/>
          </a:xfrm>
          <a:prstGeom prst="cube">
            <a:avLst/>
          </a:prstGeom>
          <a:noFill/>
          <a:ln w="1270">
            <a:solidFill>
              <a:srgbClr val="BAAF4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17083" y="1840279"/>
            <a:ext cx="182880" cy="182880"/>
          </a:xfrm>
          <a:prstGeom prst="triangle">
            <a:avLst/>
          </a:prstGeom>
          <a:noFill/>
          <a:ln w="1270">
            <a:solidFill>
              <a:srgbClr val="A006D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19758" y="1597967"/>
            <a:ext cx="182880" cy="182880"/>
          </a:xfrm>
          <a:prstGeom prst="cube">
            <a:avLst/>
          </a:prstGeom>
          <a:noFill/>
          <a:ln w="1270">
            <a:solidFill>
              <a:srgbClr val="4CED0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6807" y="2853937"/>
            <a:ext cx="182880" cy="182880"/>
          </a:xfrm>
          <a:prstGeom prst="cube">
            <a:avLst/>
          </a:prstGeom>
          <a:noFill/>
          <a:ln w="1270">
            <a:solidFill>
              <a:srgbClr val="82514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4996" y="3583598"/>
            <a:ext cx="182880" cy="182880"/>
          </a:xfrm>
          <a:prstGeom prst="triangle">
            <a:avLst/>
          </a:prstGeom>
          <a:noFill/>
          <a:ln w="1270">
            <a:solidFill>
              <a:srgbClr val="7DCE1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Trust and Credibility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Customers are more likely to buy from a trustworthy source.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Ways to Build Trust: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Display customer reviews and testimonials: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Social proof is powerful.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Offer a secure checkout: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Assure customers their information is safe.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clear contact information: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it easy for customers to reach you.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Offer a money-back guarantee: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Reduce risk for customers.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transparent about your policies: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Clearly state your shipping, return, and privacy policies.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94607" y="1905775"/>
            <a:ext cx="182880" cy="182880"/>
          </a:xfrm>
          <a:prstGeom prst="triangle">
            <a:avLst/>
          </a:prstGeom>
          <a:noFill/>
          <a:ln w="1270">
            <a:solidFill>
              <a:srgbClr val="0FB1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87085" y="4445272"/>
            <a:ext cx="182880" cy="182880"/>
          </a:xfrm>
          <a:prstGeom prst="cube">
            <a:avLst/>
          </a:prstGeom>
          <a:noFill/>
          <a:ln w="1270">
            <a:solidFill>
              <a:srgbClr val="1B712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38827" y="3396587"/>
            <a:ext cx="182880" cy="182880"/>
          </a:xfrm>
          <a:prstGeom prst="sun">
            <a:avLst/>
          </a:prstGeom>
          <a:noFill/>
          <a:ln w="1270">
            <a:solidFill>
              <a:srgbClr val="C4DAA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05629" y="2837947"/>
            <a:ext cx="182880" cy="182880"/>
          </a:xfrm>
          <a:prstGeom prst="sun">
            <a:avLst/>
          </a:prstGeom>
          <a:noFill/>
          <a:ln w="1270">
            <a:solidFill>
              <a:srgbClr val="31DBE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36390" y="1491103"/>
            <a:ext cx="182880" cy="182880"/>
          </a:xfrm>
          <a:prstGeom prst="rect">
            <a:avLst/>
          </a:prstGeom>
          <a:noFill/>
          <a:ln w="1270">
            <a:solidFill>
              <a:srgbClr val="8346B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Analytics to Improve Your Store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 analytics tools provide valuable insights into customer behavior.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Analytics to Track: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Bounce Rate: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Percentage of visitors who leave after viewing only one page.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 on Site: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How long visitors spend on your website.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Pages per Session: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Number of pages visitors view per session.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Exit Pages: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Pages where visitors leave your website.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like Google Analytics can help you monitor these metrics.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267004" y="3094615"/>
            <a:ext cx="182880" cy="182880"/>
          </a:xfrm>
          <a:prstGeom prst="cube">
            <a:avLst/>
          </a:prstGeom>
          <a:noFill/>
          <a:ln w="1270">
            <a:solidFill>
              <a:srgbClr val="01B41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62007" y="868944"/>
            <a:ext cx="182880" cy="182880"/>
          </a:xfrm>
          <a:prstGeom prst="rect">
            <a:avLst/>
          </a:prstGeom>
          <a:noFill/>
          <a:ln w="1270">
            <a:solidFill>
              <a:srgbClr val="EC630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20284" y="4183714"/>
            <a:ext cx="182880" cy="182880"/>
          </a:xfrm>
          <a:prstGeom prst="cube">
            <a:avLst/>
          </a:prstGeom>
          <a:noFill/>
          <a:ln w="1270">
            <a:solidFill>
              <a:srgbClr val="DE242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9166" y="2746158"/>
            <a:ext cx="182880" cy="182880"/>
          </a:xfrm>
          <a:prstGeom prst="sun">
            <a:avLst/>
          </a:prstGeom>
          <a:noFill/>
          <a:ln w="1270">
            <a:solidFill>
              <a:srgbClr val="42DCF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93477" y="3684510"/>
            <a:ext cx="182880" cy="182880"/>
          </a:xfrm>
          <a:prstGeom prst="sun">
            <a:avLst/>
          </a:prstGeom>
          <a:noFill/>
          <a:ln w="1270">
            <a:solidFill>
              <a:srgbClr val="E5E48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Email Marketing Automation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Automated email sequences can help you nurture leads and drive sales.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Automated Emails: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Emails: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Greet new subscribers and introduce your brand.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Abandoned Cart Emails: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Remind customers about items left in their cart.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Order Confirmation Emails: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Confirm orders and provide tracking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Post-Purchase Emails: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Ask for reviews and offer related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02611" y="1188559"/>
            <a:ext cx="182880" cy="182880"/>
          </a:xfrm>
          <a:prstGeom prst="cube">
            <a:avLst/>
          </a:prstGeom>
          <a:noFill/>
          <a:ln w="1270">
            <a:solidFill>
              <a:srgbClr val="60373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55466" y="3585863"/>
            <a:ext cx="182880" cy="182880"/>
          </a:xfrm>
          <a:prstGeom prst="cube">
            <a:avLst/>
          </a:prstGeom>
          <a:noFill/>
          <a:ln w="1270">
            <a:solidFill>
              <a:srgbClr val="FCA8C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52162" y="90940"/>
            <a:ext cx="182880" cy="182880"/>
          </a:xfrm>
          <a:prstGeom prst="sun">
            <a:avLst/>
          </a:prstGeom>
          <a:noFill/>
          <a:ln w="1270">
            <a:solidFill>
              <a:srgbClr val="92F1F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60841" y="989799"/>
            <a:ext cx="182880" cy="182880"/>
          </a:xfrm>
          <a:prstGeom prst="rect">
            <a:avLst/>
          </a:prstGeom>
          <a:noFill/>
          <a:ln w="1270">
            <a:solidFill>
              <a:srgbClr val="3E305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7313" y="3489248"/>
            <a:ext cx="182880" cy="182880"/>
          </a:xfrm>
          <a:prstGeom prst="sun">
            <a:avLst/>
          </a:prstGeom>
          <a:noFill/>
          <a:ln w="1270">
            <a:solidFill>
              <a:srgbClr val="58511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Updated with E-commerce Trends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E-commerce is constantly evolving; stay informed to remain competitive.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Ways to Keep Up-to-Date: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 industry blogs and news 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Stay updated on new technologies and strategies.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e-commerce conferences and webinars: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 from experts in the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industry leaders on social media: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Get insights and inspiration.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with other e-commerce professionals: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Share ideas and learn from each other.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281951" y="469253"/>
            <a:ext cx="182880" cy="182880"/>
          </a:xfrm>
          <a:prstGeom prst="triangle">
            <a:avLst/>
          </a:prstGeom>
          <a:noFill/>
          <a:ln w="1270">
            <a:solidFill>
              <a:srgbClr val="5E864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83234" y="3068853"/>
            <a:ext cx="182880" cy="182880"/>
          </a:xfrm>
          <a:prstGeom prst="cube">
            <a:avLst/>
          </a:prstGeom>
          <a:noFill/>
          <a:ln w="1270">
            <a:solidFill>
              <a:srgbClr val="615A7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80313" y="609361"/>
            <a:ext cx="182880" cy="182880"/>
          </a:xfrm>
          <a:prstGeom prst="cube">
            <a:avLst/>
          </a:prstGeom>
          <a:noFill/>
          <a:ln w="1270">
            <a:solidFill>
              <a:srgbClr val="981DE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57511" y="626927"/>
            <a:ext cx="182880" cy="182880"/>
          </a:xfrm>
          <a:prstGeom prst="triangle">
            <a:avLst/>
          </a:prstGeom>
          <a:noFill/>
          <a:ln w="1270">
            <a:solidFill>
              <a:srgbClr val="8F565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54088" y="3686669"/>
            <a:ext cx="182880" cy="182880"/>
          </a:xfrm>
          <a:prstGeom prst="cube">
            <a:avLst/>
          </a:prstGeom>
          <a:noFill/>
          <a:ln w="1270">
            <a:solidFill>
              <a:srgbClr val="7CEA0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E-commerce?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E-commerce, short for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electronic commerce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is the buying and selling of goods and services over the internet.  It's essentially shopping online!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digital marketplace.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way to reach customers globally.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convenient way for customers to shop 24/7.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33263" y="2989278"/>
            <a:ext cx="182880" cy="182880"/>
          </a:xfrm>
          <a:prstGeom prst="cube">
            <a:avLst/>
          </a:prstGeom>
          <a:noFill/>
          <a:ln w="1270">
            <a:solidFill>
              <a:srgbClr val="EBF1A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69990" y="2426276"/>
            <a:ext cx="182880" cy="182880"/>
          </a:xfrm>
          <a:prstGeom prst="cube">
            <a:avLst/>
          </a:prstGeom>
          <a:noFill/>
          <a:ln w="1270">
            <a:solidFill>
              <a:srgbClr val="F2BA5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05895" y="4221026"/>
            <a:ext cx="182880" cy="182880"/>
          </a:xfrm>
          <a:prstGeom prst="triangle">
            <a:avLst/>
          </a:prstGeom>
          <a:noFill/>
          <a:ln w="1270">
            <a:solidFill>
              <a:srgbClr val="8F21A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97620" y="2924019"/>
            <a:ext cx="182880" cy="182880"/>
          </a:xfrm>
          <a:prstGeom prst="triangle">
            <a:avLst/>
          </a:prstGeom>
          <a:noFill/>
          <a:ln w="1270">
            <a:solidFill>
              <a:srgbClr val="D6BBE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27123" y="2743193"/>
            <a:ext cx="182880" cy="182880"/>
          </a:xfrm>
          <a:prstGeom prst="sun">
            <a:avLst/>
          </a:prstGeom>
          <a:noFill/>
          <a:ln w="1270">
            <a:solidFill>
              <a:srgbClr val="B319F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Your E-commerce Journey Begins!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Congratulations! You've now covered the basics of e-commerce.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Takeaways: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E-commerce offers huge opportunities for businesses of all sizes.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fundamentals is crucial for success.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learning and adaptation are essential in the ever-evolving world of e-commerce.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Now, go build your online store!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211162" y="2624016"/>
            <a:ext cx="182880" cy="182880"/>
          </a:xfrm>
          <a:prstGeom prst="sun">
            <a:avLst/>
          </a:prstGeom>
          <a:noFill/>
          <a:ln w="1270">
            <a:solidFill>
              <a:srgbClr val="C446A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23568" y="1371343"/>
            <a:ext cx="182880" cy="182880"/>
          </a:xfrm>
          <a:prstGeom prst="triangle">
            <a:avLst/>
          </a:prstGeom>
          <a:noFill/>
          <a:ln w="1270">
            <a:solidFill>
              <a:srgbClr val="E77C6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11251" y="3850193"/>
            <a:ext cx="182880" cy="182880"/>
          </a:xfrm>
          <a:prstGeom prst="triangle">
            <a:avLst/>
          </a:prstGeom>
          <a:noFill/>
          <a:ln w="1270">
            <a:solidFill>
              <a:srgbClr val="4B578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25472" y="1314708"/>
            <a:ext cx="182880" cy="182880"/>
          </a:xfrm>
          <a:prstGeom prst="rect">
            <a:avLst/>
          </a:prstGeom>
          <a:noFill/>
          <a:ln w="1270">
            <a:solidFill>
              <a:srgbClr val="3EDE2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58694" y="942271"/>
            <a:ext cx="182880" cy="182880"/>
          </a:xfrm>
          <a:prstGeom prst="rect">
            <a:avLst/>
          </a:prstGeom>
          <a:noFill/>
          <a:ln w="1270">
            <a:solidFill>
              <a:srgbClr val="2B38B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E-commerce Models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several common e-commerce models: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B2C (Business-to-Consumer):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Businesses selling directly to individual customers (e.g., Amazon selling to you).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B2B (Business-to-Business):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Businesses selling to other businesses (e.g., a software company selling to a retail store).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C2C (Consumer-to-Consumer):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Individuals selling to other individuals (e.g., eBay, Craigslist).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C2B (Consumer-to-Business):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Individuals selling services or products to businesses (e.g., a freelance writer selling content to a company).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15079" y="3198095"/>
            <a:ext cx="182880" cy="182880"/>
          </a:xfrm>
          <a:prstGeom prst="rect">
            <a:avLst/>
          </a:prstGeom>
          <a:noFill/>
          <a:ln w="1270">
            <a:solidFill>
              <a:srgbClr val="947B1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60285" y="1606592"/>
            <a:ext cx="182880" cy="182880"/>
          </a:xfrm>
          <a:prstGeom prst="cube">
            <a:avLst/>
          </a:prstGeom>
          <a:noFill/>
          <a:ln w="1270">
            <a:solidFill>
              <a:srgbClr val="B2A66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63151" y="2425449"/>
            <a:ext cx="182880" cy="182880"/>
          </a:xfrm>
          <a:prstGeom prst="sun">
            <a:avLst/>
          </a:prstGeom>
          <a:noFill/>
          <a:ln w="1270">
            <a:solidFill>
              <a:srgbClr val="A8CF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15336" y="1696226"/>
            <a:ext cx="182880" cy="182880"/>
          </a:xfrm>
          <a:prstGeom prst="triangle">
            <a:avLst/>
          </a:prstGeom>
          <a:noFill/>
          <a:ln w="1270">
            <a:solidFill>
              <a:srgbClr val="CDCE8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62751" y="1999227"/>
            <a:ext cx="182880" cy="182880"/>
          </a:xfrm>
          <a:prstGeom prst="cube">
            <a:avLst/>
          </a:prstGeom>
          <a:noFill/>
          <a:ln w="1270">
            <a:solidFill>
              <a:srgbClr val="2006F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E-commerce Components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 run an e-commerce business, you'll need: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Online Store: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Your virtual storefront (website).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 Listings: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Clear and detailed information about your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Shopping Cart: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Allows customers to collect items before checkout.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Payment Gateway: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Securely processes online payments.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Order Management System: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Tracks orders, inventory, and shipments.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Support System: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assistance to customers.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974278" y="1728854"/>
            <a:ext cx="182880" cy="182880"/>
          </a:xfrm>
          <a:prstGeom prst="sun">
            <a:avLst/>
          </a:prstGeom>
          <a:noFill/>
          <a:ln w="1270">
            <a:solidFill>
              <a:srgbClr val="C43E4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1446" y="189235"/>
            <a:ext cx="182880" cy="182880"/>
          </a:xfrm>
          <a:prstGeom prst="sun">
            <a:avLst/>
          </a:prstGeom>
          <a:noFill/>
          <a:ln w="1270">
            <a:solidFill>
              <a:srgbClr val="B4D1C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27476" y="2422264"/>
            <a:ext cx="182880" cy="182880"/>
          </a:xfrm>
          <a:prstGeom prst="triangle">
            <a:avLst/>
          </a:prstGeom>
          <a:noFill/>
          <a:ln w="1270">
            <a:solidFill>
              <a:srgbClr val="10152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5677" y="392321"/>
            <a:ext cx="182880" cy="182880"/>
          </a:xfrm>
          <a:prstGeom prst="cube">
            <a:avLst/>
          </a:prstGeom>
          <a:noFill/>
          <a:ln w="1270">
            <a:solidFill>
              <a:srgbClr val="20719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59438" y="3982064"/>
            <a:ext cx="182880" cy="182880"/>
          </a:xfrm>
          <a:prstGeom prst="sun">
            <a:avLst/>
          </a:prstGeom>
          <a:noFill/>
          <a:ln w="1270">
            <a:solidFill>
              <a:srgbClr val="0F52B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Your E-commerce Platform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Several platforms exist for building your online store: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Shopify: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User-friendly, hosted platform with many features.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WooCommerce (WordPress Plugin):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Flexible and customizable, requires WordPress.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Magento: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Powerful and scalable, best for larger businesses.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Etsy: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Good if you are selling handmade or vintage items.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BigCommerce: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Another hosted option, offering a wide range of integrations.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68306" y="1547232"/>
            <a:ext cx="182880" cy="182880"/>
          </a:xfrm>
          <a:prstGeom prst="rect">
            <a:avLst/>
          </a:prstGeom>
          <a:noFill/>
          <a:ln w="1270">
            <a:solidFill>
              <a:srgbClr val="6EA31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23591" y="1578308"/>
            <a:ext cx="182880" cy="182880"/>
          </a:xfrm>
          <a:prstGeom prst="sun">
            <a:avLst/>
          </a:prstGeom>
          <a:noFill/>
          <a:ln w="1270">
            <a:solidFill>
              <a:srgbClr val="F73B6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56481" y="1978039"/>
            <a:ext cx="182880" cy="182880"/>
          </a:xfrm>
          <a:prstGeom prst="sun">
            <a:avLst/>
          </a:prstGeom>
          <a:noFill/>
          <a:ln w="1270">
            <a:solidFill>
              <a:srgbClr val="23204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33966" y="2995548"/>
            <a:ext cx="182880" cy="182880"/>
          </a:xfrm>
          <a:prstGeom prst="sun">
            <a:avLst/>
          </a:prstGeom>
          <a:noFill/>
          <a:ln w="1270">
            <a:solidFill>
              <a:srgbClr val="A3145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96530" y="1835096"/>
            <a:ext cx="182880" cy="182880"/>
          </a:xfrm>
          <a:prstGeom prst="rect">
            <a:avLst/>
          </a:prstGeom>
          <a:noFill/>
          <a:ln w="1270">
            <a:solidFill>
              <a:srgbClr val="4DC18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Payment Gateways &amp; Security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payment gateway is a service that authorizes and processes online payments.  Security is paramount!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Gateways: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PayPal: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Widely accepted and trusted.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Stripe: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Developer-friendly and customizable.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Authorize.Net: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Established and reliable.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Square: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Good for in-person and online sales.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Security Measures: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SSL Certificate (HTTPS):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Encrypts data transmission.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PCI Compliance: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Adhering to credit card security standards.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68844" y="4235866"/>
            <a:ext cx="182880" cy="182880"/>
          </a:xfrm>
          <a:prstGeom prst="cube">
            <a:avLst/>
          </a:prstGeom>
          <a:noFill/>
          <a:ln w="1270">
            <a:solidFill>
              <a:srgbClr val="66F1B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71943" y="2171437"/>
            <a:ext cx="182880" cy="182880"/>
          </a:xfrm>
          <a:prstGeom prst="rect">
            <a:avLst/>
          </a:prstGeom>
          <a:noFill/>
          <a:ln w="1270">
            <a:solidFill>
              <a:srgbClr val="EF92A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71314" y="1198045"/>
            <a:ext cx="182880" cy="182880"/>
          </a:xfrm>
          <a:prstGeom prst="cube">
            <a:avLst/>
          </a:prstGeom>
          <a:noFill/>
          <a:ln w="1270">
            <a:solidFill>
              <a:srgbClr val="0CD18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93564" y="2204904"/>
            <a:ext cx="182880" cy="182880"/>
          </a:xfrm>
          <a:prstGeom prst="cube">
            <a:avLst/>
          </a:prstGeom>
          <a:noFill/>
          <a:ln w="1270">
            <a:solidFill>
              <a:srgbClr val="B0108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42848" y="2557646"/>
            <a:ext cx="182880" cy="182880"/>
          </a:xfrm>
          <a:prstGeom prst="rect">
            <a:avLst/>
          </a:prstGeom>
          <a:noFill/>
          <a:ln w="1270">
            <a:solidFill>
              <a:srgbClr val="62385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Shipping &amp; Fulfillment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Getting products to your customers reliably is crucial.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Self-Fulfillment: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You handle packing and shipping yourself.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Dropshipping: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third-party supplier handles fulfillment.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Third-Party Logistics (3PL):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Outsourcing fulfillment to a specialized company.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Shipping costs.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Delivery times.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Packaging and labeling.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927646" y="2806655"/>
            <a:ext cx="182880" cy="182880"/>
          </a:xfrm>
          <a:prstGeom prst="sun">
            <a:avLst/>
          </a:prstGeom>
          <a:noFill/>
          <a:ln w="1270">
            <a:solidFill>
              <a:srgbClr val="3AE18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17560" y="2196050"/>
            <a:ext cx="182880" cy="182880"/>
          </a:xfrm>
          <a:prstGeom prst="triangle">
            <a:avLst/>
          </a:prstGeom>
          <a:noFill/>
          <a:ln w="1270">
            <a:solidFill>
              <a:srgbClr val="40A63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52917" y="2075831"/>
            <a:ext cx="182880" cy="182880"/>
          </a:xfrm>
          <a:prstGeom prst="triangle">
            <a:avLst/>
          </a:prstGeom>
          <a:noFill/>
          <a:ln w="1270">
            <a:solidFill>
              <a:srgbClr val="40AA4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98433" y="1318876"/>
            <a:ext cx="182880" cy="182880"/>
          </a:xfrm>
          <a:prstGeom prst="triangle">
            <a:avLst/>
          </a:prstGeom>
          <a:noFill/>
          <a:ln w="1270">
            <a:solidFill>
              <a:srgbClr val="4A11F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40355" y="2458436"/>
            <a:ext cx="182880" cy="182880"/>
          </a:xfrm>
          <a:prstGeom prst="triangle">
            <a:avLst/>
          </a:prstGeom>
          <a:noFill/>
          <a:ln w="1270">
            <a:solidFill>
              <a:srgbClr val="CCD3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Marketing Your Online Store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Driving traffic to your store is essential for sales.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Strategies: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Search Engine Optimization (SEO):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Optimizing your website for search engines.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Engaging with customers on platforms like Facebook, Instagram, and Twitter.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Building an email list and sending newsletters and promotions.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Paid Advertising: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Running ads on Google, social media, or other websites.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Content 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valuable and informative content to attract customers.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92005" y="3985729"/>
            <a:ext cx="182880" cy="182880"/>
          </a:xfrm>
          <a:prstGeom prst="rect">
            <a:avLst/>
          </a:prstGeom>
          <a:noFill/>
          <a:ln w="1270">
            <a:solidFill>
              <a:srgbClr val="45601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27172" y="2138159"/>
            <a:ext cx="182880" cy="182880"/>
          </a:xfrm>
          <a:prstGeom prst="cube">
            <a:avLst/>
          </a:prstGeom>
          <a:noFill/>
          <a:ln w="1270">
            <a:solidFill>
              <a:srgbClr val="7E7A6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12964" y="2396834"/>
            <a:ext cx="182880" cy="182880"/>
          </a:xfrm>
          <a:prstGeom prst="cube">
            <a:avLst/>
          </a:prstGeom>
          <a:noFill/>
          <a:ln w="1270">
            <a:solidFill>
              <a:srgbClr val="A8035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38560" y="2969863"/>
            <a:ext cx="182880" cy="182880"/>
          </a:xfrm>
          <a:prstGeom prst="rect">
            <a:avLst/>
          </a:prstGeom>
          <a:noFill/>
          <a:ln w="1270">
            <a:solidFill>
              <a:srgbClr val="9D07B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77994" y="4206039"/>
            <a:ext cx="182880" cy="182880"/>
          </a:xfrm>
          <a:prstGeom prst="sun">
            <a:avLst/>
          </a:prstGeom>
          <a:noFill/>
          <a:ln w="1270">
            <a:solidFill>
              <a:srgbClr val="F003B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SEO for E-commerce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Help customers find your products through search engines.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SEO Elements: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Keyword Research: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 what customers are searching for.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 Page Optimization: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relevant keywords in titles, descriptions, and image alt tags.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 Structure: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Create a clear and easy-to-navigate website.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Link Building: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Get other websites to link to yours (build authority).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2025-02-24T11:07:44Z</dcterms:created>
  <dcterms:modified xsi:type="dcterms:W3CDTF">2025-02-24T11:07:44Z</dcterms:modified>
</cp:coreProperties>
</file>