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4" name="Shape 2"/>
          <p:cNvSpPr/>
          <p:nvPr/>
        </p:nvSpPr>
        <p:spPr>
          <a:xfrm>
            <a:off x="1857195" y="984630"/>
            <a:ext cx="182880" cy="182880"/>
          </a:xfrm>
          <a:prstGeom prst="sun">
            <a:avLst/>
          </a:prstGeom>
          <a:noFill/>
          <a:ln w="1270">
            <a:solidFill>
              <a:srgbClr val="3C149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836662" y="2714867"/>
            <a:ext cx="182880" cy="182880"/>
          </a:xfrm>
          <a:prstGeom prst="sun">
            <a:avLst/>
          </a:prstGeom>
          <a:noFill/>
          <a:ln w="1270">
            <a:solidFill>
              <a:srgbClr val="D5CFA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074180" y="3799435"/>
            <a:ext cx="182880" cy="182880"/>
          </a:xfrm>
          <a:prstGeom prst="cube">
            <a:avLst/>
          </a:prstGeom>
          <a:noFill/>
          <a:ln w="1270">
            <a:solidFill>
              <a:srgbClr val="65335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480132" y="3035969"/>
            <a:ext cx="182880" cy="182880"/>
          </a:xfrm>
          <a:prstGeom prst="cube">
            <a:avLst/>
          </a:prstGeom>
          <a:noFill/>
          <a:ln w="1270">
            <a:solidFill>
              <a:srgbClr val="65FAF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425550" y="1583989"/>
            <a:ext cx="182880" cy="182880"/>
          </a:xfrm>
          <a:prstGeom prst="sun">
            <a:avLst/>
          </a:prstGeom>
          <a:noFill/>
          <a:ln w="1270">
            <a:solidFill>
              <a:srgbClr val="2DBD54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Email and Online Communication: A Beginner's Guide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 the essentials of email and online communication.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We'll be exploring: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Email Etiquette and Best Practices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Choosing the Right Communication Channel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Writing Effective Messages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Staying Safe Online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Productivity Tips for managing online communications.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587490" y="4338397"/>
            <a:ext cx="182880" cy="182880"/>
          </a:xfrm>
          <a:prstGeom prst="rect">
            <a:avLst/>
          </a:prstGeom>
          <a:noFill/>
          <a:ln w="1270">
            <a:solidFill>
              <a:srgbClr val="09FBC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01136" y="3406778"/>
            <a:ext cx="182880" cy="182880"/>
          </a:xfrm>
          <a:prstGeom prst="triangle">
            <a:avLst/>
          </a:prstGeom>
          <a:noFill/>
          <a:ln w="1270">
            <a:solidFill>
              <a:srgbClr val="F694C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232086" y="4086322"/>
            <a:ext cx="182880" cy="182880"/>
          </a:xfrm>
          <a:prstGeom prst="cube">
            <a:avLst/>
          </a:prstGeom>
          <a:noFill/>
          <a:ln w="1270">
            <a:solidFill>
              <a:srgbClr val="A2129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019173" y="2650490"/>
            <a:ext cx="182880" cy="182880"/>
          </a:xfrm>
          <a:prstGeom prst="triangle">
            <a:avLst/>
          </a:prstGeom>
          <a:noFill/>
          <a:ln w="1270">
            <a:solidFill>
              <a:srgbClr val="E5D55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823468" y="4259986"/>
            <a:ext cx="182880" cy="182880"/>
          </a:xfrm>
          <a:prstGeom prst="cube">
            <a:avLst/>
          </a:prstGeom>
          <a:noFill/>
          <a:ln w="1270">
            <a:solidFill>
              <a:srgbClr val="0BB27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Staying Safe Online: Protecting Yourself and Your Information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communication can be risky if you're not careful. Stay safe by: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Being wary of phishing scams: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Don't click on suspicious links or open attachments from unknown senders.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Using strong passwords: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Create complex and unique passwords for each account.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Enabling two-factor authentication (2FA):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Add an extra layer of security to your accounts.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Keeping your software up to date: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Install security updates promptly.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Being careful what you share online: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Protect your personal information and privacy.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Reporting suspicious activity: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Alert authorities (or company IT) about threats.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040721" y="2785360"/>
            <a:ext cx="182880" cy="182880"/>
          </a:xfrm>
          <a:prstGeom prst="rect">
            <a:avLst/>
          </a:prstGeom>
          <a:noFill/>
          <a:ln w="1270">
            <a:solidFill>
              <a:srgbClr val="C1E05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339113" y="257435"/>
            <a:ext cx="182880" cy="182880"/>
          </a:xfrm>
          <a:prstGeom prst="cube">
            <a:avLst/>
          </a:prstGeom>
          <a:noFill/>
          <a:ln w="1270">
            <a:solidFill>
              <a:srgbClr val="98FB3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764991" y="1518157"/>
            <a:ext cx="182880" cy="182880"/>
          </a:xfrm>
          <a:prstGeom prst="cube">
            <a:avLst/>
          </a:prstGeom>
          <a:noFill/>
          <a:ln w="1270">
            <a:solidFill>
              <a:srgbClr val="59AC2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073947" y="2993945"/>
            <a:ext cx="182880" cy="182880"/>
          </a:xfrm>
          <a:prstGeom prst="sun">
            <a:avLst/>
          </a:prstGeom>
          <a:noFill/>
          <a:ln w="1270">
            <a:solidFill>
              <a:srgbClr val="4BF5C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946401" y="3100281"/>
            <a:ext cx="182880" cy="182880"/>
          </a:xfrm>
          <a:prstGeom prst="cube">
            <a:avLst/>
          </a:prstGeom>
          <a:noFill/>
          <a:ln w="1270">
            <a:solidFill>
              <a:srgbClr val="95688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Avoiding Phishing Scams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Phishing is a common tactic used by cybercriminals to steal your information.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 Flags: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Urgent requests for personal information: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Banks or other legitimate organizations will rarely ask for sensitive data via email.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Suspicious links: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Hover over links to see where they lead before clicking.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Grammatical errors and typos: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Phishing emails often contain these errors.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Generic greetings: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Avoid emails that don't address you by name.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Threats or warnings: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Be suspicious of emails that threaten negative consequences if you don't act immediately.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Unsolicited messages: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Be extra careful about messages from unknown senders.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617077" y="4045705"/>
            <a:ext cx="182880" cy="182880"/>
          </a:xfrm>
          <a:prstGeom prst="cube">
            <a:avLst/>
          </a:prstGeom>
          <a:noFill/>
          <a:ln w="1270">
            <a:solidFill>
              <a:srgbClr val="4B3C6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347723" y="4223311"/>
            <a:ext cx="182880" cy="182880"/>
          </a:xfrm>
          <a:prstGeom prst="cube">
            <a:avLst/>
          </a:prstGeom>
          <a:noFill/>
          <a:ln w="1270">
            <a:solidFill>
              <a:srgbClr val="DDE90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241997" y="2651848"/>
            <a:ext cx="182880" cy="182880"/>
          </a:xfrm>
          <a:prstGeom prst="cube">
            <a:avLst/>
          </a:prstGeom>
          <a:noFill/>
          <a:ln w="1270">
            <a:solidFill>
              <a:srgbClr val="8A09F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803386" y="2623634"/>
            <a:ext cx="182880" cy="182880"/>
          </a:xfrm>
          <a:prstGeom prst="cube">
            <a:avLst/>
          </a:prstGeom>
          <a:noFill/>
          <a:ln w="1270">
            <a:solidFill>
              <a:srgbClr val="33376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888753" y="3612311"/>
            <a:ext cx="182880" cy="182880"/>
          </a:xfrm>
          <a:prstGeom prst="sun">
            <a:avLst/>
          </a:prstGeom>
          <a:noFill/>
          <a:ln w="1270">
            <a:solidFill>
              <a:srgbClr val="A0733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Creating Strong Passwords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strong password is your first line of defense against unauthorized access.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Tips for creating a strong password: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at least 12 characters.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Include a mix of uppercase and lowercase letters, numbers, and symbols.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Avoid using personal information, such as your name, birthday, or pet's name.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Don't use common words or phrases.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 password manager to generate and store strong passwords.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Change your passwords regularly, especially for important accounts.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699040" y="1232606"/>
            <a:ext cx="182880" cy="182880"/>
          </a:xfrm>
          <a:prstGeom prst="cube">
            <a:avLst/>
          </a:prstGeom>
          <a:noFill/>
          <a:ln w="1270">
            <a:solidFill>
              <a:srgbClr val="571F4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811701" y="997130"/>
            <a:ext cx="182880" cy="182880"/>
          </a:xfrm>
          <a:prstGeom prst="cube">
            <a:avLst/>
          </a:prstGeom>
          <a:noFill/>
          <a:ln w="1270">
            <a:solidFill>
              <a:srgbClr val="E375D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223435" y="3666799"/>
            <a:ext cx="182880" cy="182880"/>
          </a:xfrm>
          <a:prstGeom prst="cube">
            <a:avLst/>
          </a:prstGeom>
          <a:noFill/>
          <a:ln w="1270">
            <a:solidFill>
              <a:srgbClr val="F1732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509868" y="3805112"/>
            <a:ext cx="182880" cy="182880"/>
          </a:xfrm>
          <a:prstGeom prst="triangle">
            <a:avLst/>
          </a:prstGeom>
          <a:noFill/>
          <a:ln w="1270">
            <a:solidFill>
              <a:srgbClr val="28BDC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793889" y="3761257"/>
            <a:ext cx="182880" cy="182880"/>
          </a:xfrm>
          <a:prstGeom prst="triangle">
            <a:avLst/>
          </a:prstGeom>
          <a:noFill/>
          <a:ln w="1270">
            <a:solidFill>
              <a:srgbClr val="A5017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Productivity Tips: Managing Online Communication Overload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Managing online communication can be overwhelming.  Here are some tips to stay productive: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Set aside dedicated time for checking email and messages: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Avoid constant interruptions.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filters and labels to organize your inbox: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Prioritize important messages.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Unsubscribe from unnecessary newsletters and notifications: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Reduce clutter.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email templates: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Save time on frequently sent emails.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Set boundaries: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Don't feel obligated to respond to emails immediately, especially outside of work hours.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Turn off unnecessary notifications: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Reduce distractions.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251326" y="2397846"/>
            <a:ext cx="182880" cy="182880"/>
          </a:xfrm>
          <a:prstGeom prst="rect">
            <a:avLst/>
          </a:prstGeom>
          <a:noFill/>
          <a:ln w="1270">
            <a:solidFill>
              <a:srgbClr val="DD07E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065584" y="1714220"/>
            <a:ext cx="182880" cy="182880"/>
          </a:xfrm>
          <a:prstGeom prst="cube">
            <a:avLst/>
          </a:prstGeom>
          <a:noFill/>
          <a:ln w="1270">
            <a:solidFill>
              <a:srgbClr val="36196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510665" y="2596650"/>
            <a:ext cx="182880" cy="182880"/>
          </a:xfrm>
          <a:prstGeom prst="triangle">
            <a:avLst/>
          </a:prstGeom>
          <a:noFill/>
          <a:ln w="1270">
            <a:solidFill>
              <a:srgbClr val="E39E1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832220" y="2203148"/>
            <a:ext cx="182880" cy="182880"/>
          </a:xfrm>
          <a:prstGeom prst="sun">
            <a:avLst/>
          </a:prstGeom>
          <a:noFill/>
          <a:ln w="1270">
            <a:solidFill>
              <a:srgbClr val="9F9C7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951894" y="3347003"/>
            <a:ext cx="182880" cy="182880"/>
          </a:xfrm>
          <a:prstGeom prst="triangle">
            <a:avLst/>
          </a:prstGeom>
          <a:noFill/>
          <a:ln w="1270">
            <a:solidFill>
              <a:srgbClr val="67920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Using Filters and Labels to Organize Your Inbox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Filters and labels are your friends!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Create filters to automatically sort emails based on sender, subject, or keywords.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labels to categorize emails by project, topic, or priority.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Archive or delete emails that you no longer need.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Regularly review your filters and labels to ensure they are still relevant.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415943" y="813267"/>
            <a:ext cx="182880" cy="182880"/>
          </a:xfrm>
          <a:prstGeom prst="sun">
            <a:avLst/>
          </a:prstGeom>
          <a:noFill/>
          <a:ln w="1270">
            <a:solidFill>
              <a:srgbClr val="01C71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598928" y="4309612"/>
            <a:ext cx="182880" cy="182880"/>
          </a:xfrm>
          <a:prstGeom prst="sun">
            <a:avLst/>
          </a:prstGeom>
          <a:noFill/>
          <a:ln w="1270">
            <a:solidFill>
              <a:srgbClr val="B20E8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53536" y="1888043"/>
            <a:ext cx="182880" cy="182880"/>
          </a:xfrm>
          <a:prstGeom prst="triangle">
            <a:avLst/>
          </a:prstGeom>
          <a:noFill/>
          <a:ln w="1270">
            <a:solidFill>
              <a:srgbClr val="5A2AD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224801" y="1093313"/>
            <a:ext cx="182880" cy="182880"/>
          </a:xfrm>
          <a:prstGeom prst="rect">
            <a:avLst/>
          </a:prstGeom>
          <a:noFill/>
          <a:ln w="1270">
            <a:solidFill>
              <a:srgbClr val="C61D2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96211" y="4512172"/>
            <a:ext cx="182880" cy="182880"/>
          </a:xfrm>
          <a:prstGeom prst="cube">
            <a:avLst/>
          </a:prstGeom>
          <a:noFill/>
          <a:ln w="1270">
            <a:solidFill>
              <a:srgbClr val="4ADC5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Email Templates: Save Time and Stay Consistent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Email templates allow you to quickly respond to common inquiries or requests.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Create templates for frequently sent emails, such as meeting requests, follow-up emails, and thank-you notes.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Personalize templates with the recipient's name and relevant details.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Regularly review and update your templates to ensure they are accurate and up-to-date.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843054" y="3630371"/>
            <a:ext cx="182880" cy="182880"/>
          </a:xfrm>
          <a:prstGeom prst="triangle">
            <a:avLst/>
          </a:prstGeom>
          <a:noFill/>
          <a:ln w="1270">
            <a:solidFill>
              <a:srgbClr val="05877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169900" y="2395528"/>
            <a:ext cx="182880" cy="182880"/>
          </a:xfrm>
          <a:prstGeom prst="rect">
            <a:avLst/>
          </a:prstGeom>
          <a:noFill/>
          <a:ln w="1270">
            <a:solidFill>
              <a:srgbClr val="C1125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688745" y="1632450"/>
            <a:ext cx="182880" cy="182880"/>
          </a:xfrm>
          <a:prstGeom prst="sun">
            <a:avLst/>
          </a:prstGeom>
          <a:noFill/>
          <a:ln w="1270">
            <a:solidFill>
              <a:srgbClr val="172F3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831386" y="2023472"/>
            <a:ext cx="182880" cy="182880"/>
          </a:xfrm>
          <a:prstGeom prst="rect">
            <a:avLst/>
          </a:prstGeom>
          <a:noFill/>
          <a:ln w="1270">
            <a:solidFill>
              <a:srgbClr val="48907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9459" y="4311376"/>
            <a:ext cx="182880" cy="182880"/>
          </a:xfrm>
          <a:prstGeom prst="rect">
            <a:avLst/>
          </a:prstGeom>
          <a:noFill/>
          <a:ln w="1270">
            <a:solidFill>
              <a:srgbClr val="F236D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Setting Boundaries: Work-Life Balance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crucial to disconnect from work and maintain a healthy work-life balance.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Set specific times for checking email and messages.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Turn off work-related notifications outside of work hours.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Communicate your availability to colleagues and clients.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Take regular breaks throughout the day.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Prioritize your personal life and well-being.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688653" y="3683402"/>
            <a:ext cx="182880" cy="182880"/>
          </a:xfrm>
          <a:prstGeom prst="triangle">
            <a:avLst/>
          </a:prstGeom>
          <a:noFill/>
          <a:ln w="1270">
            <a:solidFill>
              <a:srgbClr val="71116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225050" y="3738820"/>
            <a:ext cx="182880" cy="182880"/>
          </a:xfrm>
          <a:prstGeom prst="sun">
            <a:avLst/>
          </a:prstGeom>
          <a:noFill/>
          <a:ln w="1270">
            <a:solidFill>
              <a:srgbClr val="151BA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472417" y="3167783"/>
            <a:ext cx="182880" cy="182880"/>
          </a:xfrm>
          <a:prstGeom prst="cube">
            <a:avLst/>
          </a:prstGeom>
          <a:noFill/>
          <a:ln w="1270">
            <a:solidFill>
              <a:srgbClr val="11CE5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818334" y="898242"/>
            <a:ext cx="182880" cy="182880"/>
          </a:xfrm>
          <a:prstGeom prst="cube">
            <a:avLst/>
          </a:prstGeom>
          <a:noFill/>
          <a:ln w="1270">
            <a:solidFill>
              <a:srgbClr val="8DB4F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501331" y="2257548"/>
            <a:ext cx="182880" cy="182880"/>
          </a:xfrm>
          <a:prstGeom prst="triangle">
            <a:avLst/>
          </a:prstGeom>
          <a:noFill/>
          <a:ln w="1270">
            <a:solidFill>
              <a:srgbClr val="60A63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Netiquette: Online Etiquette Beyond Email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Just as email has etiquette, so does the wider world of online communication.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respectful of others' opinions, even if you disagree.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Avoid personal attacks and inflammatory language.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before you post or share anything online.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mindful of copyright and intellectual property laws.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Participate constructively in online communities.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162323" y="513565"/>
            <a:ext cx="182880" cy="182880"/>
          </a:xfrm>
          <a:prstGeom prst="rect">
            <a:avLst/>
          </a:prstGeom>
          <a:noFill/>
          <a:ln w="1270">
            <a:solidFill>
              <a:srgbClr val="61F81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387593" y="2286495"/>
            <a:ext cx="182880" cy="182880"/>
          </a:xfrm>
          <a:prstGeom prst="triangle">
            <a:avLst/>
          </a:prstGeom>
          <a:noFill/>
          <a:ln w="1270">
            <a:solidFill>
              <a:srgbClr val="E0F89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657491" y="3691666"/>
            <a:ext cx="182880" cy="182880"/>
          </a:xfrm>
          <a:prstGeom prst="rect">
            <a:avLst/>
          </a:prstGeom>
          <a:noFill/>
          <a:ln w="1270">
            <a:solidFill>
              <a:srgbClr val="4A23A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241793" y="1483006"/>
            <a:ext cx="182880" cy="182880"/>
          </a:xfrm>
          <a:prstGeom prst="triangle">
            <a:avLst/>
          </a:prstGeom>
          <a:noFill/>
          <a:ln w="1270">
            <a:solidFill>
              <a:srgbClr val="B8934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263023" y="2809285"/>
            <a:ext cx="182880" cy="182880"/>
          </a:xfrm>
          <a:prstGeom prst="triangle">
            <a:avLst/>
          </a:prstGeom>
          <a:noFill/>
          <a:ln w="1270">
            <a:solidFill>
              <a:srgbClr val="2C776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Accessibility in Online Communication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Make your communications inclusive for everyone.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alt text for images so screen readers can describe them.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 captions for videos.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clear and concise language.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Avoid using jargon or slang.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Format documents and emails for readability.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color contrast for visually impaired users.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480462" y="167227"/>
            <a:ext cx="182880" cy="182880"/>
          </a:xfrm>
          <a:prstGeom prst="sun">
            <a:avLst/>
          </a:prstGeom>
          <a:noFill/>
          <a:ln w="1270">
            <a:solidFill>
              <a:srgbClr val="7B309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162133" y="3772372"/>
            <a:ext cx="182880" cy="182880"/>
          </a:xfrm>
          <a:prstGeom prst="sun">
            <a:avLst/>
          </a:prstGeom>
          <a:noFill/>
          <a:ln w="1270">
            <a:solidFill>
              <a:srgbClr val="C3864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864967" y="1994141"/>
            <a:ext cx="182880" cy="182880"/>
          </a:xfrm>
          <a:prstGeom prst="triangle">
            <a:avLst/>
          </a:prstGeom>
          <a:noFill/>
          <a:ln w="1270">
            <a:solidFill>
              <a:srgbClr val="2A5F7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541385" y="4166356"/>
            <a:ext cx="182880" cy="182880"/>
          </a:xfrm>
          <a:prstGeom prst="sun">
            <a:avLst/>
          </a:prstGeom>
          <a:noFill/>
          <a:ln w="1270">
            <a:solidFill>
              <a:srgbClr val="57F8D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326644" y="608783"/>
            <a:ext cx="182880" cy="182880"/>
          </a:xfrm>
          <a:prstGeom prst="rect">
            <a:avLst/>
          </a:prstGeom>
          <a:noFill/>
          <a:ln w="1270">
            <a:solidFill>
              <a:srgbClr val="FBCE4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Legal Considerations in Online Communication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aware of the legal implications of your online communications.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Avoid making defamatory statements.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 not share confidential information without authorization.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Respect copyright and trademark laws.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aware of data privacy regulations, such as GDPR and CCPA.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Consult with legal counsel if you have any questions or concerns.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457916" y="3143116"/>
            <a:ext cx="182880" cy="182880"/>
          </a:xfrm>
          <a:prstGeom prst="sun">
            <a:avLst/>
          </a:prstGeom>
          <a:noFill/>
          <a:ln w="1270">
            <a:solidFill>
              <a:srgbClr val="3A0FC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841599" y="3594441"/>
            <a:ext cx="182880" cy="182880"/>
          </a:xfrm>
          <a:prstGeom prst="sun">
            <a:avLst/>
          </a:prstGeom>
          <a:noFill/>
          <a:ln w="1270">
            <a:solidFill>
              <a:srgbClr val="03B31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296709" y="3598216"/>
            <a:ext cx="182880" cy="182880"/>
          </a:xfrm>
          <a:prstGeom prst="cube">
            <a:avLst/>
          </a:prstGeom>
          <a:noFill/>
          <a:ln w="1270">
            <a:solidFill>
              <a:srgbClr val="1B46C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034365" y="385310"/>
            <a:ext cx="182880" cy="182880"/>
          </a:xfrm>
          <a:prstGeom prst="cube">
            <a:avLst/>
          </a:prstGeom>
          <a:noFill/>
          <a:ln w="1270">
            <a:solidFill>
              <a:srgbClr val="10BFF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932779" y="2509996"/>
            <a:ext cx="182880" cy="182880"/>
          </a:xfrm>
          <a:prstGeom prst="rect">
            <a:avLst/>
          </a:prstGeom>
          <a:noFill/>
          <a:ln w="1270">
            <a:solidFill>
              <a:srgbClr val="170F1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is Effective Online Communication Important?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Effective online communication is crucial for: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Professionalism: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Projecting a positive and competent image.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Clarity: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Ensuring your message is understood correctly.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Efficiency: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Saving time and avoiding misunderstandings.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Building Relationships: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Fostering trust and rapport with others.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Collaboration: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Working smoothly with teams, regardless of location.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76494" y="3045045"/>
            <a:ext cx="182880" cy="182880"/>
          </a:xfrm>
          <a:prstGeom prst="rect">
            <a:avLst/>
          </a:prstGeom>
          <a:noFill/>
          <a:ln w="1270">
            <a:solidFill>
              <a:srgbClr val="7328C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252993" y="1492401"/>
            <a:ext cx="182880" cy="182880"/>
          </a:xfrm>
          <a:prstGeom prst="cube">
            <a:avLst/>
          </a:prstGeom>
          <a:noFill/>
          <a:ln w="1270">
            <a:solidFill>
              <a:srgbClr val="9115E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046461" y="1248457"/>
            <a:ext cx="182880" cy="182880"/>
          </a:xfrm>
          <a:prstGeom prst="sun">
            <a:avLst/>
          </a:prstGeom>
          <a:noFill/>
          <a:ln w="1270">
            <a:solidFill>
              <a:srgbClr val="B8F6E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677111" y="3727144"/>
            <a:ext cx="182880" cy="182880"/>
          </a:xfrm>
          <a:prstGeom prst="sun">
            <a:avLst/>
          </a:prstGeom>
          <a:noFill/>
          <a:ln w="1270">
            <a:solidFill>
              <a:srgbClr val="39BCB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825538" y="1910076"/>
            <a:ext cx="182880" cy="182880"/>
          </a:xfrm>
          <a:prstGeom prst="triangle">
            <a:avLst/>
          </a:prstGeom>
          <a:noFill/>
          <a:ln w="1270">
            <a:solidFill>
              <a:srgbClr val="F9EBA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Developing Your Online Communication Skills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Continuous learning is essential.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Practice writing clear and concise messages.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Seek feedback from others on your communication skills.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Stay up-to-date on the latest communication technologies and best practices.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Take online courses or workshops to improve your skills.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Read articles and books on effective communication.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960400" y="3800805"/>
            <a:ext cx="182880" cy="182880"/>
          </a:xfrm>
          <a:prstGeom prst="triangle">
            <a:avLst/>
          </a:prstGeom>
          <a:noFill/>
          <a:ln w="1270">
            <a:solidFill>
              <a:srgbClr val="7E9C0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189749" y="4368009"/>
            <a:ext cx="182880" cy="182880"/>
          </a:xfrm>
          <a:prstGeom prst="sun">
            <a:avLst/>
          </a:prstGeom>
          <a:noFill/>
          <a:ln w="1270">
            <a:solidFill>
              <a:srgbClr val="38F59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974817" y="524014"/>
            <a:ext cx="182880" cy="182880"/>
          </a:xfrm>
          <a:prstGeom prst="cube">
            <a:avLst/>
          </a:prstGeom>
          <a:noFill/>
          <a:ln w="1270">
            <a:solidFill>
              <a:srgbClr val="F3759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522612" y="4211586"/>
            <a:ext cx="182880" cy="182880"/>
          </a:xfrm>
          <a:prstGeom prst="cube">
            <a:avLst/>
          </a:prstGeom>
          <a:noFill/>
          <a:ln w="1270">
            <a:solidFill>
              <a:srgbClr val="1DF2C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982453" y="1039621"/>
            <a:ext cx="182880" cy="182880"/>
          </a:xfrm>
          <a:prstGeom prst="cube">
            <a:avLst/>
          </a:prstGeom>
          <a:noFill/>
          <a:ln w="1270">
            <a:solidFill>
              <a:srgbClr val="C3B10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 and Online Communication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 is increasingly playing a role in how we communicate online: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AI-powered writing assistants can help improve grammar and clarity.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Chatbots can provide instant customer support.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 can be used to personalize communication based on user preferences.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mindful of ethical considerations when using AI in communication.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585147" y="2534865"/>
            <a:ext cx="182880" cy="182880"/>
          </a:xfrm>
          <a:prstGeom prst="cube">
            <a:avLst/>
          </a:prstGeom>
          <a:noFill/>
          <a:ln w="1270">
            <a:solidFill>
              <a:srgbClr val="42B48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071842" y="3572544"/>
            <a:ext cx="182880" cy="182880"/>
          </a:xfrm>
          <a:prstGeom prst="sun">
            <a:avLst/>
          </a:prstGeom>
          <a:noFill/>
          <a:ln w="1270">
            <a:solidFill>
              <a:srgbClr val="80D3E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086063" y="2819222"/>
            <a:ext cx="182880" cy="182880"/>
          </a:xfrm>
          <a:prstGeom prst="cube">
            <a:avLst/>
          </a:prstGeom>
          <a:noFill/>
          <a:ln w="1270">
            <a:solidFill>
              <a:srgbClr val="600EE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211154" y="516099"/>
            <a:ext cx="182880" cy="182880"/>
          </a:xfrm>
          <a:prstGeom prst="cube">
            <a:avLst/>
          </a:prstGeom>
          <a:noFill/>
          <a:ln w="1270">
            <a:solidFill>
              <a:srgbClr val="65134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382467" y="418336"/>
            <a:ext cx="182880" cy="182880"/>
          </a:xfrm>
          <a:prstGeom prst="sun">
            <a:avLst/>
          </a:prstGeom>
          <a:noFill/>
          <a:ln w="1270">
            <a:solidFill>
              <a:srgbClr val="A9249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Conclusion: Mastering Email and Online Communication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By following these tips and best practices, you can become a more effective communicator and improve your online interactions.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Remember to: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Prioritize clarity and conciseness.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Choose the right channel for your message.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Practice good online etiquette.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Stay safe online.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Continuously improve your skills.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670481" y="2720426"/>
            <a:ext cx="182880" cy="182880"/>
          </a:xfrm>
          <a:prstGeom prst="cube">
            <a:avLst/>
          </a:prstGeom>
          <a:noFill/>
          <a:ln w="1270">
            <a:solidFill>
              <a:srgbClr val="43F36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486493" y="1638519"/>
            <a:ext cx="182880" cy="182880"/>
          </a:xfrm>
          <a:prstGeom prst="triangle">
            <a:avLst/>
          </a:prstGeom>
          <a:noFill/>
          <a:ln w="1270">
            <a:solidFill>
              <a:srgbClr val="50F3F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26407" y="3512272"/>
            <a:ext cx="182880" cy="182880"/>
          </a:xfrm>
          <a:prstGeom prst="triangle">
            <a:avLst/>
          </a:prstGeom>
          <a:noFill/>
          <a:ln w="1270">
            <a:solidFill>
              <a:srgbClr val="10C09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375868" y="1766535"/>
            <a:ext cx="182880" cy="182880"/>
          </a:xfrm>
          <a:prstGeom prst="rect">
            <a:avLst/>
          </a:prstGeom>
          <a:noFill/>
          <a:ln w="1270">
            <a:solidFill>
              <a:srgbClr val="06E82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054399" y="243412"/>
            <a:ext cx="182880" cy="182880"/>
          </a:xfrm>
          <a:prstGeom prst="sun">
            <a:avLst/>
          </a:prstGeom>
          <a:noFill/>
          <a:ln w="1270">
            <a:solidFill>
              <a:srgbClr val="2A792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Email: The Foundation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Email remains a cornerstone of online communication, especially in professional settings.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Components: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Recipient(s) of the email.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Cc: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Carbon Copy - Recipient(s) who receive a copy for informational purposes.  Visible to all recipients.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Bcc: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Blind Carbon Copy - Recipient(s) who receive a copy, but their address is hidden from other recipients.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Subject: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concise summary of the email's purpose.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Body: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main message of the email.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Attachments: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Files included with the email.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367839" y="3352880"/>
            <a:ext cx="182880" cy="182880"/>
          </a:xfrm>
          <a:prstGeom prst="rect">
            <a:avLst/>
          </a:prstGeom>
          <a:noFill/>
          <a:ln w="1270">
            <a:solidFill>
              <a:srgbClr val="5FB34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440854" y="1656143"/>
            <a:ext cx="182880" cy="182880"/>
          </a:xfrm>
          <a:prstGeom prst="rect">
            <a:avLst/>
          </a:prstGeom>
          <a:noFill/>
          <a:ln w="1270">
            <a:solidFill>
              <a:srgbClr val="6CBC0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27515" y="741367"/>
            <a:ext cx="182880" cy="182880"/>
          </a:xfrm>
          <a:prstGeom prst="triangle">
            <a:avLst/>
          </a:prstGeom>
          <a:noFill/>
          <a:ln w="1270">
            <a:solidFill>
              <a:srgbClr val="0E569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1907" y="2722487"/>
            <a:ext cx="182880" cy="182880"/>
          </a:xfrm>
          <a:prstGeom prst="triangle">
            <a:avLst/>
          </a:prstGeom>
          <a:noFill/>
          <a:ln w="1270">
            <a:solidFill>
              <a:srgbClr val="028A6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727599" y="4028999"/>
            <a:ext cx="182880" cy="182880"/>
          </a:xfrm>
          <a:prstGeom prst="sun">
            <a:avLst/>
          </a:prstGeom>
          <a:noFill/>
          <a:ln w="1270">
            <a:solidFill>
              <a:srgbClr val="F9CD9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Crafting the Perfect Subject Line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subject line is your first (and often only) chance to grab attention!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Tips for Effective Subject Lines: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clear and concise: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Summarize the email's topic in a few words.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specific: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Avoid vague terms like "Important" or "Update".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keywords: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Help recipients quickly understand the context.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Prioritize important matters: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If urgent, say so in the subject (use sparingly!).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"Meeting Request: Project Alpha Kickoff" or "Invoice #12345 - Due Date Approaching"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494214" y="2960649"/>
            <a:ext cx="182880" cy="182880"/>
          </a:xfrm>
          <a:prstGeom prst="triangle">
            <a:avLst/>
          </a:prstGeom>
          <a:noFill/>
          <a:ln w="1270">
            <a:solidFill>
              <a:srgbClr val="F4CD5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998212" y="4396712"/>
            <a:ext cx="182880" cy="182880"/>
          </a:xfrm>
          <a:prstGeom prst="triangle">
            <a:avLst/>
          </a:prstGeom>
          <a:noFill/>
          <a:ln w="1270">
            <a:solidFill>
              <a:srgbClr val="32E5D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659366" y="3535158"/>
            <a:ext cx="182880" cy="182880"/>
          </a:xfrm>
          <a:prstGeom prst="sun">
            <a:avLst/>
          </a:prstGeom>
          <a:noFill/>
          <a:ln w="1270">
            <a:solidFill>
              <a:srgbClr val="BC388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32132" y="2267289"/>
            <a:ext cx="182880" cy="182880"/>
          </a:xfrm>
          <a:prstGeom prst="sun">
            <a:avLst/>
          </a:prstGeom>
          <a:noFill/>
          <a:ln w="1270">
            <a:solidFill>
              <a:srgbClr val="F4B00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86737" y="2887686"/>
            <a:ext cx="182880" cy="182880"/>
          </a:xfrm>
          <a:prstGeom prst="triangle">
            <a:avLst/>
          </a:prstGeom>
          <a:noFill/>
          <a:ln w="1270">
            <a:solidFill>
              <a:srgbClr val="1E4F8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Email Etiquette: Dos and Don'ts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Following proper email etiquette ensures professional and respectful communication.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 professional email address.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Start with a greeting (e.g., "Dear [Name],").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clear, concise, and polite.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Proofread your email before sending.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proper grammar and spelling.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Include a closing (e.g., "Sincerely,", "Best regards,").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Respond promptly.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Don'ts: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all caps (it's considered shouting!).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Send emotionally charged emails.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Reply to all unnecessarily.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slang or informal language in professional emails.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Forward emails without permission.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248079" y="130476"/>
            <a:ext cx="182880" cy="182880"/>
          </a:xfrm>
          <a:prstGeom prst="sun">
            <a:avLst/>
          </a:prstGeom>
          <a:noFill/>
          <a:ln w="1270">
            <a:solidFill>
              <a:srgbClr val="703B1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421540" y="1720159"/>
            <a:ext cx="182880" cy="182880"/>
          </a:xfrm>
          <a:prstGeom prst="triangle">
            <a:avLst/>
          </a:prstGeom>
          <a:noFill/>
          <a:ln w="1270">
            <a:solidFill>
              <a:srgbClr val="701FD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003338" y="1438994"/>
            <a:ext cx="182880" cy="182880"/>
          </a:xfrm>
          <a:prstGeom prst="triangle">
            <a:avLst/>
          </a:prstGeom>
          <a:noFill/>
          <a:ln w="1270">
            <a:solidFill>
              <a:srgbClr val="7D591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13448" y="3242657"/>
            <a:ext cx="182880" cy="182880"/>
          </a:xfrm>
          <a:prstGeom prst="triangle">
            <a:avLst/>
          </a:prstGeom>
          <a:noFill/>
          <a:ln w="1270">
            <a:solidFill>
              <a:srgbClr val="06C00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210362" y="2150607"/>
            <a:ext cx="182880" cy="182880"/>
          </a:xfrm>
          <a:prstGeom prst="sun">
            <a:avLst/>
          </a:prstGeom>
          <a:noFill/>
          <a:ln w="1270">
            <a:solidFill>
              <a:srgbClr val="37592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Email Body: Getting Your Message Across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body of your email is where you deliver your message. Structure it for clarity: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Start with a greeting: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Address the recipient by name.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State your purpose clearly: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Get to the point quickly.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short paragraphs: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Improve readability.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bullet points or numbered lists: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Organize information.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bolding or italics: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Highlight key points.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End with a call to action: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Tell the recipient what you want them to do.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the recipient for their time and attention.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925552" y="2860510"/>
            <a:ext cx="182880" cy="182880"/>
          </a:xfrm>
          <a:prstGeom prst="cube">
            <a:avLst/>
          </a:prstGeom>
          <a:noFill/>
          <a:ln w="1270">
            <a:solidFill>
              <a:srgbClr val="69113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318962" y="1676243"/>
            <a:ext cx="182880" cy="182880"/>
          </a:xfrm>
          <a:prstGeom prst="triangle">
            <a:avLst/>
          </a:prstGeom>
          <a:noFill/>
          <a:ln w="1270">
            <a:solidFill>
              <a:srgbClr val="FE3D2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297882" y="401562"/>
            <a:ext cx="182880" cy="182880"/>
          </a:xfrm>
          <a:prstGeom prst="cube">
            <a:avLst/>
          </a:prstGeom>
          <a:noFill/>
          <a:ln w="1270">
            <a:solidFill>
              <a:srgbClr val="22EA1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396065" y="2902629"/>
            <a:ext cx="182880" cy="182880"/>
          </a:xfrm>
          <a:prstGeom prst="cube">
            <a:avLst/>
          </a:prstGeom>
          <a:noFill/>
          <a:ln w="1270">
            <a:solidFill>
              <a:srgbClr val="51DAF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328294" y="3886648"/>
            <a:ext cx="182880" cy="182880"/>
          </a:xfrm>
          <a:prstGeom prst="cube">
            <a:avLst/>
          </a:prstGeom>
          <a:noFill/>
          <a:ln w="1270">
            <a:solidFill>
              <a:srgbClr val="4B8E0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Choosing the Right Communication Channel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Email isn't always the best choice!  Consider these alternatives: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Instant Messaging (IM):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For quick questions, informal updates, and real-time collaboration (e.g., Slack, Microsoft Teams).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Video Conferencing: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For meetings, presentations, and face-to-face communication (e.g., Zoom, Google Meet).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Project Management Tools: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task assignment, tracking progress, and sharing files (e.g., Asana, Trello).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Phone Calls: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urgent matters, complex discussions, or when a personal touch is needed.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Media: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public announcements and community engagement (use professionally and carefully).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Wiki/Documentation: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long-term knowledge storage/sharing (e.g. internal company wiki)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784033" y="3565065"/>
            <a:ext cx="182880" cy="182880"/>
          </a:xfrm>
          <a:prstGeom prst="triangle">
            <a:avLst/>
          </a:prstGeom>
          <a:noFill/>
          <a:ln w="1270">
            <a:solidFill>
              <a:srgbClr val="5DA0E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74369" y="4464710"/>
            <a:ext cx="182880" cy="182880"/>
          </a:xfrm>
          <a:prstGeom prst="triangle">
            <a:avLst/>
          </a:prstGeom>
          <a:noFill/>
          <a:ln w="1270">
            <a:solidFill>
              <a:srgbClr val="7E6C4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933826" y="3541845"/>
            <a:ext cx="182880" cy="182880"/>
          </a:xfrm>
          <a:prstGeom prst="triangle">
            <a:avLst/>
          </a:prstGeom>
          <a:noFill/>
          <a:ln w="1270">
            <a:solidFill>
              <a:srgbClr val="FB931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504102" y="4547108"/>
            <a:ext cx="182880" cy="182880"/>
          </a:xfrm>
          <a:prstGeom prst="cube">
            <a:avLst/>
          </a:prstGeom>
          <a:noFill/>
          <a:ln w="1270">
            <a:solidFill>
              <a:srgbClr val="0F976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958457" y="4560278"/>
            <a:ext cx="182880" cy="182880"/>
          </a:xfrm>
          <a:prstGeom prst="triangle">
            <a:avLst/>
          </a:prstGeom>
          <a:noFill/>
          <a:ln w="1270">
            <a:solidFill>
              <a:srgbClr val="C4A6C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Instant Messaging (IM) Best Practices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 is great for speed and convenience, but it's important to maintain professionalism.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mindful of your tone: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Emojis can help, but avoid overuse.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Respect availability status: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Don't interrupt when someone is marked as "busy."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messages concise: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Avoid lengthy explanations in IM.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threads appropriately: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Keep conversations organized.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Avoid sensitive information: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IM is generally not secure for confidential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before you send: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Your message is logged and can be shared, so don't write something you'd regret.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457390" y="4268185"/>
            <a:ext cx="182880" cy="182880"/>
          </a:xfrm>
          <a:prstGeom prst="sun">
            <a:avLst/>
          </a:prstGeom>
          <a:noFill/>
          <a:ln w="1270">
            <a:solidFill>
              <a:srgbClr val="6D4AF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752865" y="4485688"/>
            <a:ext cx="182880" cy="182880"/>
          </a:xfrm>
          <a:prstGeom prst="rect">
            <a:avLst/>
          </a:prstGeom>
          <a:noFill/>
          <a:ln w="1270">
            <a:solidFill>
              <a:srgbClr val="2594B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595731" y="2716846"/>
            <a:ext cx="182880" cy="182880"/>
          </a:xfrm>
          <a:prstGeom prst="triangle">
            <a:avLst/>
          </a:prstGeom>
          <a:noFill/>
          <a:ln w="1270">
            <a:solidFill>
              <a:srgbClr val="B477C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335294" y="2993857"/>
            <a:ext cx="182880" cy="182880"/>
          </a:xfrm>
          <a:prstGeom prst="rect">
            <a:avLst/>
          </a:prstGeom>
          <a:noFill/>
          <a:ln w="1270">
            <a:solidFill>
              <a:srgbClr val="4C5ED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999589" y="562492"/>
            <a:ext cx="182880" cy="182880"/>
          </a:xfrm>
          <a:prstGeom prst="triangle">
            <a:avLst/>
          </a:prstGeom>
          <a:noFill/>
          <a:ln w="1270">
            <a:solidFill>
              <a:srgbClr val="87BB2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Video Conferencing: Making a Good Impression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Video calls require extra preparation to ensure a smooth and professional experience.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 your equipment: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Check your camera, microphone, and internet connection beforehand.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Choose a quiet background: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Avoid distractions.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Dress appropriately: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Maintain a professional appearance.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Make eye contact: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Look at the camera when speaking.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Mute your microphone when not speaking: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Reduce background noise.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aware of your body language: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Sit up straight and avoid fidgeting.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2025-02-24T10:59:48Z</dcterms:created>
  <dcterms:modified xsi:type="dcterms:W3CDTF">2025-02-24T10:59:48Z</dcterms:modified>
</cp:coreProperties>
</file>