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notesMasterIdLst>
    <p:notesMasterId r:id="rId25"/>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457200" y="257175"/>
            <a:ext cx="8229600" cy="27432"/>
          </a:xfrm>
          <a:prstGeom prst="rect">
            <a:avLst/>
          </a:prstGeom>
          <a:solidFill>
            <a:srgbClr val="D6336C"/>
          </a:solidFill>
          <a:ln/>
        </p:spPr>
      </p:sp>
      <p:sp>
        <p:nvSpPr>
          <p:cNvPr id="3" name="Shape 1"/>
          <p:cNvSpPr/>
          <p:nvPr/>
        </p:nvSpPr>
        <p:spPr>
          <a:xfrm>
            <a:off x="457200" y="4886325"/>
            <a:ext cx="8229600" cy="27432"/>
          </a:xfrm>
          <a:prstGeom prst="rect">
            <a:avLst/>
          </a:prstGeom>
          <a:solidFill>
            <a:srgbClr val="D6336C"/>
          </a:solidFill>
          <a:ln/>
        </p:spPr>
      </p:sp>
      <p:sp>
        <p:nvSpPr>
          <p:cNvPr id="4" name="Shape 2"/>
          <p:cNvSpPr/>
          <p:nvPr/>
        </p:nvSpPr>
        <p:spPr>
          <a:xfrm>
            <a:off x="3417372" y="1685373"/>
            <a:ext cx="182880" cy="182880"/>
          </a:xfrm>
          <a:prstGeom prst="rect">
            <a:avLst/>
          </a:prstGeom>
          <a:noFill/>
          <a:ln w="1270">
            <a:solidFill>
              <a:srgbClr val="E94520"/>
            </a:solidFill>
            <a:prstDash val="solid"/>
          </a:ln>
        </p:spPr>
      </p:sp>
      <p:sp>
        <p:nvSpPr>
          <p:cNvPr id="5" name="Shape 3"/>
          <p:cNvSpPr/>
          <p:nvPr/>
        </p:nvSpPr>
        <p:spPr>
          <a:xfrm>
            <a:off x="6515867" y="261145"/>
            <a:ext cx="182880" cy="182880"/>
          </a:xfrm>
          <a:prstGeom prst="rect">
            <a:avLst/>
          </a:prstGeom>
          <a:noFill/>
          <a:ln w="1270">
            <a:solidFill>
              <a:srgbClr val="4894CA"/>
            </a:solidFill>
            <a:prstDash val="solid"/>
          </a:ln>
        </p:spPr>
      </p:sp>
      <p:sp>
        <p:nvSpPr>
          <p:cNvPr id="6" name="Shape 4"/>
          <p:cNvSpPr/>
          <p:nvPr/>
        </p:nvSpPr>
        <p:spPr>
          <a:xfrm>
            <a:off x="4505986" y="1884352"/>
            <a:ext cx="182880" cy="182880"/>
          </a:xfrm>
          <a:prstGeom prst="triangle">
            <a:avLst/>
          </a:prstGeom>
          <a:noFill/>
          <a:ln w="1270">
            <a:solidFill>
              <a:srgbClr val="35465F"/>
            </a:solidFill>
            <a:prstDash val="solid"/>
          </a:ln>
        </p:spPr>
      </p:sp>
      <p:sp>
        <p:nvSpPr>
          <p:cNvPr id="7" name="Shape 5"/>
          <p:cNvSpPr/>
          <p:nvPr/>
        </p:nvSpPr>
        <p:spPr>
          <a:xfrm>
            <a:off x="5884541" y="3444651"/>
            <a:ext cx="182880" cy="182880"/>
          </a:xfrm>
          <a:prstGeom prst="sun">
            <a:avLst/>
          </a:prstGeom>
          <a:noFill/>
          <a:ln w="1270">
            <a:solidFill>
              <a:srgbClr val="8EF5DB"/>
            </a:solidFill>
            <a:prstDash val="solid"/>
          </a:ln>
        </p:spPr>
      </p:sp>
      <p:sp>
        <p:nvSpPr>
          <p:cNvPr id="8" name="Shape 6"/>
          <p:cNvSpPr/>
          <p:nvPr/>
        </p:nvSpPr>
        <p:spPr>
          <a:xfrm>
            <a:off x="4460097" y="3264710"/>
            <a:ext cx="182880" cy="182880"/>
          </a:xfrm>
          <a:prstGeom prst="sun">
            <a:avLst/>
          </a:prstGeom>
          <a:noFill/>
          <a:ln w="1270">
            <a:solidFill>
              <a:srgbClr val="F20EFE"/>
            </a:solidFill>
            <a:prstDash val="solid"/>
          </a:ln>
        </p:spPr>
      </p:sp>
      <p:sp>
        <p:nvSpPr>
          <p:cNvPr id="9" name="Text 7"/>
          <p:cNvSpPr/>
          <p:nvPr/>
        </p:nvSpPr>
        <p:spPr>
          <a:xfrm>
            <a:off x="457200" y="548640"/>
            <a:ext cx="8229600" cy="914400"/>
          </a:xfrm>
          <a:prstGeom prst="rect">
            <a:avLst/>
          </a:prstGeom>
          <a:noFill/>
          <a:ln/>
        </p:spPr>
        <p:txBody>
          <a:bodyPr wrap="square" rtlCol="0" anchor="ctr"/>
          <a:lstStyle/>
          <a:p>
            <a:pPr algn="ctr" indent="0" marL="0">
              <a:buNone/>
            </a:pPr>
            <a:r>
              <a:rPr lang="en-US" sz="3200" b="1" dirty="0">
                <a:solidFill>
                  <a:srgbClr val="D6336C"/>
                </a:solidFill>
                <a:latin typeface="Montserrat" pitchFamily="34" charset="0"/>
                <a:ea typeface="Montserrat" pitchFamily="34" charset="-122"/>
                <a:cs typeface="Montserrat" pitchFamily="34" charset="-120"/>
              </a:rPr>
              <a:t>Emerging Technologies: A Beginner-Friendly Overview</a:t>
            </a:r>
            <a:endParaRPr lang="en-US" sz="3200" dirty="0"/>
          </a:p>
        </p:txBody>
      </p:sp>
      <p:sp>
        <p:nvSpPr>
          <p:cNvPr id="10" name="Text 8"/>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Welcome! This presentation will explore some of the most exciting emerging technologies shaping our world. We'll cover: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Artificial Intelligence (AI)</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Blockchain Technology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Internet of Things (IoT)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Virtual and Augmented Reality (VR/AR)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Quantum Computing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5G Technology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Biotechnology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Nanotechnology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1" name="Text 9"/>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1657591" y="2772760"/>
            <a:ext cx="182880" cy="182880"/>
          </a:xfrm>
          <a:prstGeom prst="sun">
            <a:avLst/>
          </a:prstGeom>
          <a:noFill/>
          <a:ln w="1270">
            <a:solidFill>
              <a:srgbClr val="2E1542"/>
            </a:solidFill>
            <a:prstDash val="solid"/>
          </a:ln>
        </p:spPr>
      </p:sp>
      <p:sp>
        <p:nvSpPr>
          <p:cNvPr id="7" name="Shape 5"/>
          <p:cNvSpPr/>
          <p:nvPr/>
        </p:nvSpPr>
        <p:spPr>
          <a:xfrm>
            <a:off x="6962430" y="3928123"/>
            <a:ext cx="182880" cy="182880"/>
          </a:xfrm>
          <a:prstGeom prst="cube">
            <a:avLst/>
          </a:prstGeom>
          <a:noFill/>
          <a:ln w="1270">
            <a:solidFill>
              <a:srgbClr val="F1A306"/>
            </a:solidFill>
            <a:prstDash val="solid"/>
          </a:ln>
        </p:spPr>
      </p:sp>
      <p:sp>
        <p:nvSpPr>
          <p:cNvPr id="8" name="Shape 6"/>
          <p:cNvSpPr/>
          <p:nvPr/>
        </p:nvSpPr>
        <p:spPr>
          <a:xfrm>
            <a:off x="8090435" y="627223"/>
            <a:ext cx="182880" cy="182880"/>
          </a:xfrm>
          <a:prstGeom prst="triangle">
            <a:avLst/>
          </a:prstGeom>
          <a:noFill/>
          <a:ln w="1270">
            <a:solidFill>
              <a:srgbClr val="E12F7F"/>
            </a:solidFill>
            <a:prstDash val="solid"/>
          </a:ln>
        </p:spPr>
      </p:sp>
      <p:sp>
        <p:nvSpPr>
          <p:cNvPr id="9" name="Shape 7"/>
          <p:cNvSpPr/>
          <p:nvPr/>
        </p:nvSpPr>
        <p:spPr>
          <a:xfrm>
            <a:off x="4129490" y="1456867"/>
            <a:ext cx="182880" cy="182880"/>
          </a:xfrm>
          <a:prstGeom prst="rect">
            <a:avLst/>
          </a:prstGeom>
          <a:noFill/>
          <a:ln w="1270">
            <a:solidFill>
              <a:srgbClr val="30CEE5"/>
            </a:solidFill>
            <a:prstDash val="solid"/>
          </a:ln>
        </p:spPr>
      </p:sp>
      <p:sp>
        <p:nvSpPr>
          <p:cNvPr id="10" name="Shape 8"/>
          <p:cNvSpPr/>
          <p:nvPr/>
        </p:nvSpPr>
        <p:spPr>
          <a:xfrm>
            <a:off x="2536125" y="2740382"/>
            <a:ext cx="182880" cy="182880"/>
          </a:xfrm>
          <a:prstGeom prst="triangle">
            <a:avLst/>
          </a:prstGeom>
          <a:noFill/>
          <a:ln w="1270">
            <a:solidFill>
              <a:srgbClr val="FBD7F5"/>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Augmented Reality (AR): Enhancing Reality</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AR overlays digital information onto the real world, enhancing the user's perception.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Enhances Reality: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Adds to, rather than replaces, the real world.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Examples: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Pokémon Go, Snapchat filters, AR apps for measuring distances, and IKEA's app to visualize furniture in your home.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10</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6604060" y="1000211"/>
            <a:ext cx="182880" cy="182880"/>
          </a:xfrm>
          <a:prstGeom prst="rect">
            <a:avLst/>
          </a:prstGeom>
          <a:noFill/>
          <a:ln w="1270">
            <a:solidFill>
              <a:srgbClr val="56F48C"/>
            </a:solidFill>
            <a:prstDash val="solid"/>
          </a:ln>
        </p:spPr>
      </p:sp>
      <p:sp>
        <p:nvSpPr>
          <p:cNvPr id="7" name="Shape 5"/>
          <p:cNvSpPr/>
          <p:nvPr/>
        </p:nvSpPr>
        <p:spPr>
          <a:xfrm>
            <a:off x="6106818" y="3341307"/>
            <a:ext cx="182880" cy="182880"/>
          </a:xfrm>
          <a:prstGeom prst="rect">
            <a:avLst/>
          </a:prstGeom>
          <a:noFill/>
          <a:ln w="1270">
            <a:solidFill>
              <a:srgbClr val="5FC290"/>
            </a:solidFill>
            <a:prstDash val="solid"/>
          </a:ln>
        </p:spPr>
      </p:sp>
      <p:sp>
        <p:nvSpPr>
          <p:cNvPr id="8" name="Shape 6"/>
          <p:cNvSpPr/>
          <p:nvPr/>
        </p:nvSpPr>
        <p:spPr>
          <a:xfrm>
            <a:off x="8183309" y="3598381"/>
            <a:ext cx="182880" cy="182880"/>
          </a:xfrm>
          <a:prstGeom prst="rect">
            <a:avLst/>
          </a:prstGeom>
          <a:noFill/>
          <a:ln w="1270">
            <a:solidFill>
              <a:srgbClr val="DC0F40"/>
            </a:solidFill>
            <a:prstDash val="solid"/>
          </a:ln>
        </p:spPr>
      </p:sp>
      <p:sp>
        <p:nvSpPr>
          <p:cNvPr id="9" name="Shape 7"/>
          <p:cNvSpPr/>
          <p:nvPr/>
        </p:nvSpPr>
        <p:spPr>
          <a:xfrm>
            <a:off x="6502404" y="1353080"/>
            <a:ext cx="182880" cy="182880"/>
          </a:xfrm>
          <a:prstGeom prst="triangle">
            <a:avLst/>
          </a:prstGeom>
          <a:noFill/>
          <a:ln w="1270">
            <a:solidFill>
              <a:srgbClr val="07BB4F"/>
            </a:solidFill>
            <a:prstDash val="solid"/>
          </a:ln>
        </p:spPr>
      </p:sp>
      <p:sp>
        <p:nvSpPr>
          <p:cNvPr id="10" name="Shape 8"/>
          <p:cNvSpPr/>
          <p:nvPr/>
        </p:nvSpPr>
        <p:spPr>
          <a:xfrm>
            <a:off x="6639533" y="3229981"/>
            <a:ext cx="182880" cy="182880"/>
          </a:xfrm>
          <a:prstGeom prst="cube">
            <a:avLst/>
          </a:prstGeom>
          <a:noFill/>
          <a:ln w="1270">
            <a:solidFill>
              <a:srgbClr val="5C9A7B"/>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VR/AR: Key Differences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VR: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Replaces your reality with a simulated one.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Adds digital elements to your existing reality.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Equipment: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VR usually requires a headset; AR can often be experienced through a smartphone or tablet.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11</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2788750" y="290492"/>
            <a:ext cx="182880" cy="182880"/>
          </a:xfrm>
          <a:prstGeom prst="sun">
            <a:avLst/>
          </a:prstGeom>
          <a:noFill/>
          <a:ln w="1270">
            <a:solidFill>
              <a:srgbClr val="82E60D"/>
            </a:solidFill>
            <a:prstDash val="solid"/>
          </a:ln>
        </p:spPr>
      </p:sp>
      <p:sp>
        <p:nvSpPr>
          <p:cNvPr id="7" name="Shape 5"/>
          <p:cNvSpPr/>
          <p:nvPr/>
        </p:nvSpPr>
        <p:spPr>
          <a:xfrm>
            <a:off x="1027234" y="1469030"/>
            <a:ext cx="182880" cy="182880"/>
          </a:xfrm>
          <a:prstGeom prst="triangle">
            <a:avLst/>
          </a:prstGeom>
          <a:noFill/>
          <a:ln w="1270">
            <a:solidFill>
              <a:srgbClr val="84A901"/>
            </a:solidFill>
            <a:prstDash val="solid"/>
          </a:ln>
        </p:spPr>
      </p:sp>
      <p:sp>
        <p:nvSpPr>
          <p:cNvPr id="8" name="Shape 6"/>
          <p:cNvSpPr/>
          <p:nvPr/>
        </p:nvSpPr>
        <p:spPr>
          <a:xfrm>
            <a:off x="4240307" y="566803"/>
            <a:ext cx="182880" cy="182880"/>
          </a:xfrm>
          <a:prstGeom prst="cube">
            <a:avLst/>
          </a:prstGeom>
          <a:noFill/>
          <a:ln w="1270">
            <a:solidFill>
              <a:srgbClr val="1ACB28"/>
            </a:solidFill>
            <a:prstDash val="solid"/>
          </a:ln>
        </p:spPr>
      </p:sp>
      <p:sp>
        <p:nvSpPr>
          <p:cNvPr id="9" name="Shape 7"/>
          <p:cNvSpPr/>
          <p:nvPr/>
        </p:nvSpPr>
        <p:spPr>
          <a:xfrm>
            <a:off x="7228765" y="2147908"/>
            <a:ext cx="182880" cy="182880"/>
          </a:xfrm>
          <a:prstGeom prst="triangle">
            <a:avLst/>
          </a:prstGeom>
          <a:noFill/>
          <a:ln w="1270">
            <a:solidFill>
              <a:srgbClr val="62BE0C"/>
            </a:solidFill>
            <a:prstDash val="solid"/>
          </a:ln>
        </p:spPr>
      </p:sp>
      <p:sp>
        <p:nvSpPr>
          <p:cNvPr id="10" name="Shape 8"/>
          <p:cNvSpPr/>
          <p:nvPr/>
        </p:nvSpPr>
        <p:spPr>
          <a:xfrm>
            <a:off x="392504" y="3887335"/>
            <a:ext cx="182880" cy="182880"/>
          </a:xfrm>
          <a:prstGeom prst="cube">
            <a:avLst/>
          </a:prstGeom>
          <a:noFill/>
          <a:ln w="1270">
            <a:solidFill>
              <a:srgbClr val="91D465"/>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Quantum Computing: A New Paradigm</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Quantum computing uses the principles of quantum mechanics to solve complex problems that are intractable for classical computers.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Qubits: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Uses quantum bits (qubits) which can be 0, 1, or both simultaneously (superposition).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Potential:</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Drug discovery, materials science, financial modeling, cryptography.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12</a:t>
            </a: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7358889" y="2732675"/>
            <a:ext cx="182880" cy="182880"/>
          </a:xfrm>
          <a:prstGeom prst="triangle">
            <a:avLst/>
          </a:prstGeom>
          <a:noFill/>
          <a:ln w="1270">
            <a:solidFill>
              <a:srgbClr val="66D741"/>
            </a:solidFill>
            <a:prstDash val="solid"/>
          </a:ln>
        </p:spPr>
      </p:sp>
      <p:sp>
        <p:nvSpPr>
          <p:cNvPr id="7" name="Shape 5"/>
          <p:cNvSpPr/>
          <p:nvPr/>
        </p:nvSpPr>
        <p:spPr>
          <a:xfrm>
            <a:off x="5882906" y="4118999"/>
            <a:ext cx="182880" cy="182880"/>
          </a:xfrm>
          <a:prstGeom prst="sun">
            <a:avLst/>
          </a:prstGeom>
          <a:noFill/>
          <a:ln w="1270">
            <a:solidFill>
              <a:srgbClr val="370112"/>
            </a:solidFill>
            <a:prstDash val="solid"/>
          </a:ln>
        </p:spPr>
      </p:sp>
      <p:sp>
        <p:nvSpPr>
          <p:cNvPr id="8" name="Shape 6"/>
          <p:cNvSpPr/>
          <p:nvPr/>
        </p:nvSpPr>
        <p:spPr>
          <a:xfrm>
            <a:off x="58775" y="3683421"/>
            <a:ext cx="182880" cy="182880"/>
          </a:xfrm>
          <a:prstGeom prst="sun">
            <a:avLst/>
          </a:prstGeom>
          <a:noFill/>
          <a:ln w="1270">
            <a:solidFill>
              <a:srgbClr val="5F22F2"/>
            </a:solidFill>
            <a:prstDash val="solid"/>
          </a:ln>
        </p:spPr>
      </p:sp>
      <p:sp>
        <p:nvSpPr>
          <p:cNvPr id="9" name="Shape 7"/>
          <p:cNvSpPr/>
          <p:nvPr/>
        </p:nvSpPr>
        <p:spPr>
          <a:xfrm>
            <a:off x="5019343" y="3733524"/>
            <a:ext cx="182880" cy="182880"/>
          </a:xfrm>
          <a:prstGeom prst="cube">
            <a:avLst/>
          </a:prstGeom>
          <a:noFill/>
          <a:ln w="1270">
            <a:solidFill>
              <a:srgbClr val="2294B0"/>
            </a:solidFill>
            <a:prstDash val="solid"/>
          </a:ln>
        </p:spPr>
      </p:sp>
      <p:sp>
        <p:nvSpPr>
          <p:cNvPr id="10" name="Shape 8"/>
          <p:cNvSpPr/>
          <p:nvPr/>
        </p:nvSpPr>
        <p:spPr>
          <a:xfrm>
            <a:off x="6240152" y="3049887"/>
            <a:ext cx="182880" cy="182880"/>
          </a:xfrm>
          <a:prstGeom prst="cube">
            <a:avLst/>
          </a:prstGeom>
          <a:noFill/>
          <a:ln w="1270">
            <a:solidFill>
              <a:srgbClr val="FD8434"/>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Quantum Computing: Superposition and Entanglement</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Superposition: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 qubit can exist in multiple states at once, unlike a classical bit.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Entanglement: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Two qubits can be linked together, even if separated by vast distances.  Changing the state of one instantly affects the other.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These properties enable quantum computers to perform calculations impossible for classical computers.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13</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3898883" y="3705000"/>
            <a:ext cx="182880" cy="182880"/>
          </a:xfrm>
          <a:prstGeom prst="rect">
            <a:avLst/>
          </a:prstGeom>
          <a:noFill/>
          <a:ln w="1270">
            <a:solidFill>
              <a:srgbClr val="2EB8D5"/>
            </a:solidFill>
            <a:prstDash val="solid"/>
          </a:ln>
        </p:spPr>
      </p:sp>
      <p:sp>
        <p:nvSpPr>
          <p:cNvPr id="7" name="Shape 5"/>
          <p:cNvSpPr/>
          <p:nvPr/>
        </p:nvSpPr>
        <p:spPr>
          <a:xfrm>
            <a:off x="5521718" y="3280114"/>
            <a:ext cx="182880" cy="182880"/>
          </a:xfrm>
          <a:prstGeom prst="triangle">
            <a:avLst/>
          </a:prstGeom>
          <a:noFill/>
          <a:ln w="1270">
            <a:solidFill>
              <a:srgbClr val="391142"/>
            </a:solidFill>
            <a:prstDash val="solid"/>
          </a:ln>
        </p:spPr>
      </p:sp>
      <p:sp>
        <p:nvSpPr>
          <p:cNvPr id="8" name="Shape 6"/>
          <p:cNvSpPr/>
          <p:nvPr/>
        </p:nvSpPr>
        <p:spPr>
          <a:xfrm>
            <a:off x="5939417" y="2810603"/>
            <a:ext cx="182880" cy="182880"/>
          </a:xfrm>
          <a:prstGeom prst="rect">
            <a:avLst/>
          </a:prstGeom>
          <a:noFill/>
          <a:ln w="1270">
            <a:solidFill>
              <a:srgbClr val="C3CA7F"/>
            </a:solidFill>
            <a:prstDash val="solid"/>
          </a:ln>
        </p:spPr>
      </p:sp>
      <p:sp>
        <p:nvSpPr>
          <p:cNvPr id="9" name="Shape 7"/>
          <p:cNvSpPr/>
          <p:nvPr/>
        </p:nvSpPr>
        <p:spPr>
          <a:xfrm>
            <a:off x="6541679" y="16655"/>
            <a:ext cx="182880" cy="182880"/>
          </a:xfrm>
          <a:prstGeom prst="triangle">
            <a:avLst/>
          </a:prstGeom>
          <a:noFill/>
          <a:ln w="1270">
            <a:solidFill>
              <a:srgbClr val="D83ECD"/>
            </a:solidFill>
            <a:prstDash val="solid"/>
          </a:ln>
        </p:spPr>
      </p:sp>
      <p:sp>
        <p:nvSpPr>
          <p:cNvPr id="10" name="Shape 8"/>
          <p:cNvSpPr/>
          <p:nvPr/>
        </p:nvSpPr>
        <p:spPr>
          <a:xfrm>
            <a:off x="5887579" y="3733795"/>
            <a:ext cx="182880" cy="182880"/>
          </a:xfrm>
          <a:prstGeom prst="triangle">
            <a:avLst/>
          </a:prstGeom>
          <a:noFill/>
          <a:ln w="1270">
            <a:solidFill>
              <a:srgbClr val="44742A"/>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5G Technology: Faster, More Reliable Connectivity</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5G is the fifth generation of wireless technology, offering significantly faster speeds, lower latency, and greater capacity compared to 4G.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Speed: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Much faster download and upload speeds.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Latency: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Reduced delay in communication.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Capacity: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Ability to connect more devices simultaneously.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Impact: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Enables applications like self-driving cars, remote surgery, and advanced IoT.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14</a:t>
            </a:r>
            <a:endParaRPr 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5818728" y="4413809"/>
            <a:ext cx="182880" cy="182880"/>
          </a:xfrm>
          <a:prstGeom prst="cube">
            <a:avLst/>
          </a:prstGeom>
          <a:noFill/>
          <a:ln w="1270">
            <a:solidFill>
              <a:srgbClr val="559D73"/>
            </a:solidFill>
            <a:prstDash val="solid"/>
          </a:ln>
        </p:spPr>
      </p:sp>
      <p:sp>
        <p:nvSpPr>
          <p:cNvPr id="7" name="Shape 5"/>
          <p:cNvSpPr/>
          <p:nvPr/>
        </p:nvSpPr>
        <p:spPr>
          <a:xfrm>
            <a:off x="5014323" y="584043"/>
            <a:ext cx="182880" cy="182880"/>
          </a:xfrm>
          <a:prstGeom prst="triangle">
            <a:avLst/>
          </a:prstGeom>
          <a:noFill/>
          <a:ln w="1270">
            <a:solidFill>
              <a:srgbClr val="043C69"/>
            </a:solidFill>
            <a:prstDash val="solid"/>
          </a:ln>
        </p:spPr>
      </p:sp>
      <p:sp>
        <p:nvSpPr>
          <p:cNvPr id="8" name="Shape 6"/>
          <p:cNvSpPr/>
          <p:nvPr/>
        </p:nvSpPr>
        <p:spPr>
          <a:xfrm>
            <a:off x="7559260" y="4385979"/>
            <a:ext cx="182880" cy="182880"/>
          </a:xfrm>
          <a:prstGeom prst="triangle">
            <a:avLst/>
          </a:prstGeom>
          <a:noFill/>
          <a:ln w="1270">
            <a:solidFill>
              <a:srgbClr val="212E48"/>
            </a:solidFill>
            <a:prstDash val="solid"/>
          </a:ln>
        </p:spPr>
      </p:sp>
      <p:sp>
        <p:nvSpPr>
          <p:cNvPr id="9" name="Shape 7"/>
          <p:cNvSpPr/>
          <p:nvPr/>
        </p:nvSpPr>
        <p:spPr>
          <a:xfrm>
            <a:off x="1176473" y="4275120"/>
            <a:ext cx="182880" cy="182880"/>
          </a:xfrm>
          <a:prstGeom prst="cube">
            <a:avLst/>
          </a:prstGeom>
          <a:noFill/>
          <a:ln w="1270">
            <a:solidFill>
              <a:srgbClr val="23B697"/>
            </a:solidFill>
            <a:prstDash val="solid"/>
          </a:ln>
        </p:spPr>
      </p:sp>
      <p:sp>
        <p:nvSpPr>
          <p:cNvPr id="10" name="Shape 8"/>
          <p:cNvSpPr/>
          <p:nvPr/>
        </p:nvSpPr>
        <p:spPr>
          <a:xfrm>
            <a:off x="1532333" y="710609"/>
            <a:ext cx="182880" cy="182880"/>
          </a:xfrm>
          <a:prstGeom prst="rect">
            <a:avLst/>
          </a:prstGeom>
          <a:noFill/>
          <a:ln w="1270">
            <a:solidFill>
              <a:srgbClr val="928CF0"/>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5G: Implications and Applications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Autonomous Vehicles: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Real-time data processing for safe navigation.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Remote Surgery: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Precise control and minimal latency for surgeons operating remotely.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Smart Manufacturing: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Automation and data-driven optimization of production processes.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Enhanced Mobile Experiences: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Faster streaming, smoother gaming, and more immersive AR/VR.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15</a:t>
            </a: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1637259" y="3416479"/>
            <a:ext cx="182880" cy="182880"/>
          </a:xfrm>
          <a:prstGeom prst="triangle">
            <a:avLst/>
          </a:prstGeom>
          <a:noFill/>
          <a:ln w="1270">
            <a:solidFill>
              <a:srgbClr val="78EF27"/>
            </a:solidFill>
            <a:prstDash val="solid"/>
          </a:ln>
        </p:spPr>
      </p:sp>
      <p:sp>
        <p:nvSpPr>
          <p:cNvPr id="7" name="Shape 5"/>
          <p:cNvSpPr/>
          <p:nvPr/>
        </p:nvSpPr>
        <p:spPr>
          <a:xfrm>
            <a:off x="7287676" y="302494"/>
            <a:ext cx="182880" cy="182880"/>
          </a:xfrm>
          <a:prstGeom prst="cube">
            <a:avLst/>
          </a:prstGeom>
          <a:noFill/>
          <a:ln w="1270">
            <a:solidFill>
              <a:srgbClr val="88D4E4"/>
            </a:solidFill>
            <a:prstDash val="solid"/>
          </a:ln>
        </p:spPr>
      </p:sp>
      <p:sp>
        <p:nvSpPr>
          <p:cNvPr id="8" name="Shape 6"/>
          <p:cNvSpPr/>
          <p:nvPr/>
        </p:nvSpPr>
        <p:spPr>
          <a:xfrm>
            <a:off x="5259323" y="1632373"/>
            <a:ext cx="182880" cy="182880"/>
          </a:xfrm>
          <a:prstGeom prst="sun">
            <a:avLst/>
          </a:prstGeom>
          <a:noFill/>
          <a:ln w="1270">
            <a:solidFill>
              <a:srgbClr val="3DE2FF"/>
            </a:solidFill>
            <a:prstDash val="solid"/>
          </a:ln>
        </p:spPr>
      </p:sp>
      <p:sp>
        <p:nvSpPr>
          <p:cNvPr id="9" name="Shape 7"/>
          <p:cNvSpPr/>
          <p:nvPr/>
        </p:nvSpPr>
        <p:spPr>
          <a:xfrm>
            <a:off x="8132207" y="3499888"/>
            <a:ext cx="182880" cy="182880"/>
          </a:xfrm>
          <a:prstGeom prst="triangle">
            <a:avLst/>
          </a:prstGeom>
          <a:noFill/>
          <a:ln w="1270">
            <a:solidFill>
              <a:srgbClr val="686EBC"/>
            </a:solidFill>
            <a:prstDash val="solid"/>
          </a:ln>
        </p:spPr>
      </p:sp>
      <p:sp>
        <p:nvSpPr>
          <p:cNvPr id="10" name="Shape 8"/>
          <p:cNvSpPr/>
          <p:nvPr/>
        </p:nvSpPr>
        <p:spPr>
          <a:xfrm>
            <a:off x="2876776" y="3597954"/>
            <a:ext cx="182880" cy="182880"/>
          </a:xfrm>
          <a:prstGeom prst="rect">
            <a:avLst/>
          </a:prstGeom>
          <a:noFill/>
          <a:ln w="1270">
            <a:solidFill>
              <a:srgbClr val="097545"/>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Biotechnology: Engineering Life</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Biotechnology is the use of living systems and organisms to develop or make products, or any technological application that uses biological systems, living organisms, or derivatives thereof, to make or modify products or processes for specific use.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Applications: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Medicine, agriculture, industry.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Examples: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Genetic engineering, drug development, biofuels.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16</a:t>
            </a:r>
            <a:endParaRPr 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6077297" y="3626759"/>
            <a:ext cx="182880" cy="182880"/>
          </a:xfrm>
          <a:prstGeom prst="cube">
            <a:avLst/>
          </a:prstGeom>
          <a:noFill/>
          <a:ln w="1270">
            <a:solidFill>
              <a:srgbClr val="5F8EA7"/>
            </a:solidFill>
            <a:prstDash val="solid"/>
          </a:ln>
        </p:spPr>
      </p:sp>
      <p:sp>
        <p:nvSpPr>
          <p:cNvPr id="7" name="Shape 5"/>
          <p:cNvSpPr/>
          <p:nvPr/>
        </p:nvSpPr>
        <p:spPr>
          <a:xfrm>
            <a:off x="2783602" y="2483208"/>
            <a:ext cx="182880" cy="182880"/>
          </a:xfrm>
          <a:prstGeom prst="triangle">
            <a:avLst/>
          </a:prstGeom>
          <a:noFill/>
          <a:ln w="1270">
            <a:solidFill>
              <a:srgbClr val="168BDB"/>
            </a:solidFill>
            <a:prstDash val="solid"/>
          </a:ln>
        </p:spPr>
      </p:sp>
      <p:sp>
        <p:nvSpPr>
          <p:cNvPr id="8" name="Shape 6"/>
          <p:cNvSpPr/>
          <p:nvPr/>
        </p:nvSpPr>
        <p:spPr>
          <a:xfrm>
            <a:off x="1708277" y="1366309"/>
            <a:ext cx="182880" cy="182880"/>
          </a:xfrm>
          <a:prstGeom prst="sun">
            <a:avLst/>
          </a:prstGeom>
          <a:noFill/>
          <a:ln w="1270">
            <a:solidFill>
              <a:srgbClr val="5178F0"/>
            </a:solidFill>
            <a:prstDash val="solid"/>
          </a:ln>
        </p:spPr>
      </p:sp>
      <p:sp>
        <p:nvSpPr>
          <p:cNvPr id="9" name="Shape 7"/>
          <p:cNvSpPr/>
          <p:nvPr/>
        </p:nvSpPr>
        <p:spPr>
          <a:xfrm>
            <a:off x="5169779" y="1777907"/>
            <a:ext cx="182880" cy="182880"/>
          </a:xfrm>
          <a:prstGeom prst="sun">
            <a:avLst/>
          </a:prstGeom>
          <a:noFill/>
          <a:ln w="1270">
            <a:solidFill>
              <a:srgbClr val="68CD86"/>
            </a:solidFill>
            <a:prstDash val="solid"/>
          </a:ln>
        </p:spPr>
      </p:sp>
      <p:sp>
        <p:nvSpPr>
          <p:cNvPr id="10" name="Shape 8"/>
          <p:cNvSpPr/>
          <p:nvPr/>
        </p:nvSpPr>
        <p:spPr>
          <a:xfrm>
            <a:off x="5233506" y="2080413"/>
            <a:ext cx="182880" cy="182880"/>
          </a:xfrm>
          <a:prstGeom prst="sun">
            <a:avLst/>
          </a:prstGeom>
          <a:noFill/>
          <a:ln w="1270">
            <a:solidFill>
              <a:srgbClr val="AAE436"/>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Biotechnology: Impacts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Disease Treatment: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Developing new drugs and therapies.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Improved Crops: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Creating crops that are more resistant to pests and diseases.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Sustainable Solutions: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Producing biofuels and biodegradable plastics.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Personalized Medicine: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Tailoring treatments to individual patients.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17</a:t>
            </a:r>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6894535" y="2229323"/>
            <a:ext cx="182880" cy="182880"/>
          </a:xfrm>
          <a:prstGeom prst="rect">
            <a:avLst/>
          </a:prstGeom>
          <a:noFill/>
          <a:ln w="1270">
            <a:solidFill>
              <a:srgbClr val="5BA955"/>
            </a:solidFill>
            <a:prstDash val="solid"/>
          </a:ln>
        </p:spPr>
      </p:sp>
      <p:sp>
        <p:nvSpPr>
          <p:cNvPr id="7" name="Shape 5"/>
          <p:cNvSpPr/>
          <p:nvPr/>
        </p:nvSpPr>
        <p:spPr>
          <a:xfrm>
            <a:off x="7375572" y="3490949"/>
            <a:ext cx="182880" cy="182880"/>
          </a:xfrm>
          <a:prstGeom prst="rect">
            <a:avLst/>
          </a:prstGeom>
          <a:noFill/>
          <a:ln w="1270">
            <a:solidFill>
              <a:srgbClr val="000E18"/>
            </a:solidFill>
            <a:prstDash val="solid"/>
          </a:ln>
        </p:spPr>
      </p:sp>
      <p:sp>
        <p:nvSpPr>
          <p:cNvPr id="8" name="Shape 6"/>
          <p:cNvSpPr/>
          <p:nvPr/>
        </p:nvSpPr>
        <p:spPr>
          <a:xfrm>
            <a:off x="3221820" y="3319799"/>
            <a:ext cx="182880" cy="182880"/>
          </a:xfrm>
          <a:prstGeom prst="sun">
            <a:avLst/>
          </a:prstGeom>
          <a:noFill/>
          <a:ln w="1270">
            <a:solidFill>
              <a:srgbClr val="9A5468"/>
            </a:solidFill>
            <a:prstDash val="solid"/>
          </a:ln>
        </p:spPr>
      </p:sp>
      <p:sp>
        <p:nvSpPr>
          <p:cNvPr id="9" name="Shape 7"/>
          <p:cNvSpPr/>
          <p:nvPr/>
        </p:nvSpPr>
        <p:spPr>
          <a:xfrm>
            <a:off x="7465966" y="3192230"/>
            <a:ext cx="182880" cy="182880"/>
          </a:xfrm>
          <a:prstGeom prst="triangle">
            <a:avLst/>
          </a:prstGeom>
          <a:noFill/>
          <a:ln w="1270">
            <a:solidFill>
              <a:srgbClr val="2FB6E6"/>
            </a:solidFill>
            <a:prstDash val="solid"/>
          </a:ln>
        </p:spPr>
      </p:sp>
      <p:sp>
        <p:nvSpPr>
          <p:cNvPr id="10" name="Shape 8"/>
          <p:cNvSpPr/>
          <p:nvPr/>
        </p:nvSpPr>
        <p:spPr>
          <a:xfrm>
            <a:off x="6821101" y="964655"/>
            <a:ext cx="182880" cy="182880"/>
          </a:xfrm>
          <a:prstGeom prst="triangle">
            <a:avLst/>
          </a:prstGeom>
          <a:noFill/>
          <a:ln w="1270">
            <a:solidFill>
              <a:srgbClr val="67CE2E"/>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Nanotechnology: The Very Small</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Nanotechnology involves the manipulation of matter on an atomic and molecular scale. 1 nanometer (nm) = 1 billionth of a meter.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Applications: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Medicine, electronics, materials science, energy.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Examples: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Drug delivery systems, stronger and lighter materials, improved solar cells.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18</a:t>
            </a:r>
            <a:endParaRPr 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6047071" y="3589319"/>
            <a:ext cx="182880" cy="182880"/>
          </a:xfrm>
          <a:prstGeom prst="triangle">
            <a:avLst/>
          </a:prstGeom>
          <a:noFill/>
          <a:ln w="1270">
            <a:solidFill>
              <a:srgbClr val="50CC3D"/>
            </a:solidFill>
            <a:prstDash val="solid"/>
          </a:ln>
        </p:spPr>
      </p:sp>
      <p:sp>
        <p:nvSpPr>
          <p:cNvPr id="7" name="Shape 5"/>
          <p:cNvSpPr/>
          <p:nvPr/>
        </p:nvSpPr>
        <p:spPr>
          <a:xfrm>
            <a:off x="6932677" y="2177156"/>
            <a:ext cx="182880" cy="182880"/>
          </a:xfrm>
          <a:prstGeom prst="cube">
            <a:avLst/>
          </a:prstGeom>
          <a:noFill/>
          <a:ln w="1270">
            <a:solidFill>
              <a:srgbClr val="8A6CCD"/>
            </a:solidFill>
            <a:prstDash val="solid"/>
          </a:ln>
        </p:spPr>
      </p:sp>
      <p:sp>
        <p:nvSpPr>
          <p:cNvPr id="8" name="Shape 6"/>
          <p:cNvSpPr/>
          <p:nvPr/>
        </p:nvSpPr>
        <p:spPr>
          <a:xfrm>
            <a:off x="423677" y="2514321"/>
            <a:ext cx="182880" cy="182880"/>
          </a:xfrm>
          <a:prstGeom prst="sun">
            <a:avLst/>
          </a:prstGeom>
          <a:noFill/>
          <a:ln w="1270">
            <a:solidFill>
              <a:srgbClr val="120F4D"/>
            </a:solidFill>
            <a:prstDash val="solid"/>
          </a:ln>
        </p:spPr>
      </p:sp>
      <p:sp>
        <p:nvSpPr>
          <p:cNvPr id="9" name="Shape 7"/>
          <p:cNvSpPr/>
          <p:nvPr/>
        </p:nvSpPr>
        <p:spPr>
          <a:xfrm>
            <a:off x="2673390" y="591846"/>
            <a:ext cx="182880" cy="182880"/>
          </a:xfrm>
          <a:prstGeom prst="sun">
            <a:avLst/>
          </a:prstGeom>
          <a:noFill/>
          <a:ln w="1270">
            <a:solidFill>
              <a:srgbClr val="E62F1C"/>
            </a:solidFill>
            <a:prstDash val="solid"/>
          </a:ln>
        </p:spPr>
      </p:sp>
      <p:sp>
        <p:nvSpPr>
          <p:cNvPr id="10" name="Shape 8"/>
          <p:cNvSpPr/>
          <p:nvPr/>
        </p:nvSpPr>
        <p:spPr>
          <a:xfrm>
            <a:off x="6215146" y="874613"/>
            <a:ext cx="182880" cy="182880"/>
          </a:xfrm>
          <a:prstGeom prst="rect">
            <a:avLst/>
          </a:prstGeom>
          <a:noFill/>
          <a:ln w="1270">
            <a:solidFill>
              <a:srgbClr val="1BE2F7"/>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Nanotechnology: Potential and Challenges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Potential:</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Revolutionary advancements in many fields.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Challenges: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Toxicity concerns, ethical considerations, and manufacturing complexities.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Examples: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Targeted cancer therapies, flexible electronics, self-cleaning surfaces.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19</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5070351" y="4058825"/>
            <a:ext cx="182880" cy="182880"/>
          </a:xfrm>
          <a:prstGeom prst="sun">
            <a:avLst/>
          </a:prstGeom>
          <a:noFill/>
          <a:ln w="1270">
            <a:solidFill>
              <a:srgbClr val="CAB510"/>
            </a:solidFill>
            <a:prstDash val="solid"/>
          </a:ln>
        </p:spPr>
      </p:sp>
      <p:sp>
        <p:nvSpPr>
          <p:cNvPr id="7" name="Shape 5"/>
          <p:cNvSpPr/>
          <p:nvPr/>
        </p:nvSpPr>
        <p:spPr>
          <a:xfrm>
            <a:off x="5738185" y="1853563"/>
            <a:ext cx="182880" cy="182880"/>
          </a:xfrm>
          <a:prstGeom prst="sun">
            <a:avLst/>
          </a:prstGeom>
          <a:noFill/>
          <a:ln w="1270">
            <a:solidFill>
              <a:srgbClr val="6BF1F5"/>
            </a:solidFill>
            <a:prstDash val="solid"/>
          </a:ln>
        </p:spPr>
      </p:sp>
      <p:sp>
        <p:nvSpPr>
          <p:cNvPr id="8" name="Shape 6"/>
          <p:cNvSpPr/>
          <p:nvPr/>
        </p:nvSpPr>
        <p:spPr>
          <a:xfrm>
            <a:off x="3832955" y="4129260"/>
            <a:ext cx="182880" cy="182880"/>
          </a:xfrm>
          <a:prstGeom prst="triangle">
            <a:avLst/>
          </a:prstGeom>
          <a:noFill/>
          <a:ln w="1270">
            <a:solidFill>
              <a:srgbClr val="28AE85"/>
            </a:solidFill>
            <a:prstDash val="solid"/>
          </a:ln>
        </p:spPr>
      </p:sp>
      <p:sp>
        <p:nvSpPr>
          <p:cNvPr id="9" name="Shape 7"/>
          <p:cNvSpPr/>
          <p:nvPr/>
        </p:nvSpPr>
        <p:spPr>
          <a:xfrm>
            <a:off x="3467926" y="1082499"/>
            <a:ext cx="182880" cy="182880"/>
          </a:xfrm>
          <a:prstGeom prst="sun">
            <a:avLst/>
          </a:prstGeom>
          <a:noFill/>
          <a:ln w="1270">
            <a:solidFill>
              <a:srgbClr val="4ED255"/>
            </a:solidFill>
            <a:prstDash val="solid"/>
          </a:ln>
        </p:spPr>
      </p:sp>
      <p:sp>
        <p:nvSpPr>
          <p:cNvPr id="10" name="Shape 8"/>
          <p:cNvSpPr/>
          <p:nvPr/>
        </p:nvSpPr>
        <p:spPr>
          <a:xfrm>
            <a:off x="6563934" y="1868846"/>
            <a:ext cx="182880" cy="182880"/>
          </a:xfrm>
          <a:prstGeom prst="rect">
            <a:avLst/>
          </a:prstGeom>
          <a:noFill/>
          <a:ln w="1270">
            <a:solidFill>
              <a:srgbClr val="173D41"/>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What are Emerging Technologies?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Emerging technologies are new technologies that are expected to significantly alter the business and social environment within the next five to ten years. These technologies are often characterized by: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Novelty: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They are relatively new and not yet widely adopted.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Rapid Growth:</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They are developing and evolving quickly.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Significant Impact: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They have the potential to transform industries and society.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a:t>
            </a:r>
            <a:endParaRPr lang="en-US"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2955442" y="4109121"/>
            <a:ext cx="182880" cy="182880"/>
          </a:xfrm>
          <a:prstGeom prst="sun">
            <a:avLst/>
          </a:prstGeom>
          <a:noFill/>
          <a:ln w="1270">
            <a:solidFill>
              <a:srgbClr val="546243"/>
            </a:solidFill>
            <a:prstDash val="solid"/>
          </a:ln>
        </p:spPr>
      </p:sp>
      <p:sp>
        <p:nvSpPr>
          <p:cNvPr id="7" name="Shape 5"/>
          <p:cNvSpPr/>
          <p:nvPr/>
        </p:nvSpPr>
        <p:spPr>
          <a:xfrm>
            <a:off x="4134276" y="3416611"/>
            <a:ext cx="182880" cy="182880"/>
          </a:xfrm>
          <a:prstGeom prst="triangle">
            <a:avLst/>
          </a:prstGeom>
          <a:noFill/>
          <a:ln w="1270">
            <a:solidFill>
              <a:srgbClr val="6E0C66"/>
            </a:solidFill>
            <a:prstDash val="solid"/>
          </a:ln>
        </p:spPr>
      </p:sp>
      <p:sp>
        <p:nvSpPr>
          <p:cNvPr id="8" name="Shape 6"/>
          <p:cNvSpPr/>
          <p:nvPr/>
        </p:nvSpPr>
        <p:spPr>
          <a:xfrm>
            <a:off x="1996494" y="61097"/>
            <a:ext cx="182880" cy="182880"/>
          </a:xfrm>
          <a:prstGeom prst="triangle">
            <a:avLst/>
          </a:prstGeom>
          <a:noFill/>
          <a:ln w="1270">
            <a:solidFill>
              <a:srgbClr val="DFD78A"/>
            </a:solidFill>
            <a:prstDash val="solid"/>
          </a:ln>
        </p:spPr>
      </p:sp>
      <p:sp>
        <p:nvSpPr>
          <p:cNvPr id="9" name="Shape 7"/>
          <p:cNvSpPr/>
          <p:nvPr/>
        </p:nvSpPr>
        <p:spPr>
          <a:xfrm>
            <a:off x="1017908" y="2938905"/>
            <a:ext cx="182880" cy="182880"/>
          </a:xfrm>
          <a:prstGeom prst="cube">
            <a:avLst/>
          </a:prstGeom>
          <a:noFill/>
          <a:ln w="1270">
            <a:solidFill>
              <a:srgbClr val="5A53B7"/>
            </a:solidFill>
            <a:prstDash val="solid"/>
          </a:ln>
        </p:spPr>
      </p:sp>
      <p:sp>
        <p:nvSpPr>
          <p:cNvPr id="10" name="Shape 8"/>
          <p:cNvSpPr/>
          <p:nvPr/>
        </p:nvSpPr>
        <p:spPr>
          <a:xfrm>
            <a:off x="4702550" y="3620732"/>
            <a:ext cx="182880" cy="182880"/>
          </a:xfrm>
          <a:prstGeom prst="sun">
            <a:avLst/>
          </a:prstGeom>
          <a:noFill/>
          <a:ln w="1270">
            <a:solidFill>
              <a:srgbClr val="B2892B"/>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The Convergence of Technologies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Many of these technologies are not independent; they often work together to create even more powerful solutions.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AI + IoT: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Smart devices making intelligent decisions based on collected data.</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Blockchain + IoT: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Secure and transparent tracking of goods in a supply chain.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VR/AR + AI:</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Creating more realistic and interactive virtual experiences.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20</a:t>
            </a:r>
            <a:endParaRPr 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4345869" y="4243401"/>
            <a:ext cx="182880" cy="182880"/>
          </a:xfrm>
          <a:prstGeom prst="triangle">
            <a:avLst/>
          </a:prstGeom>
          <a:noFill/>
          <a:ln w="1270">
            <a:solidFill>
              <a:srgbClr val="CEEC10"/>
            </a:solidFill>
            <a:prstDash val="solid"/>
          </a:ln>
        </p:spPr>
      </p:sp>
      <p:sp>
        <p:nvSpPr>
          <p:cNvPr id="7" name="Shape 5"/>
          <p:cNvSpPr/>
          <p:nvPr/>
        </p:nvSpPr>
        <p:spPr>
          <a:xfrm>
            <a:off x="5724508" y="1446580"/>
            <a:ext cx="182880" cy="182880"/>
          </a:xfrm>
          <a:prstGeom prst="triangle">
            <a:avLst/>
          </a:prstGeom>
          <a:noFill/>
          <a:ln w="1270">
            <a:solidFill>
              <a:srgbClr val="4841AF"/>
            </a:solidFill>
            <a:prstDash val="solid"/>
          </a:ln>
        </p:spPr>
      </p:sp>
      <p:sp>
        <p:nvSpPr>
          <p:cNvPr id="8" name="Shape 6"/>
          <p:cNvSpPr/>
          <p:nvPr/>
        </p:nvSpPr>
        <p:spPr>
          <a:xfrm>
            <a:off x="2042270" y="3083055"/>
            <a:ext cx="182880" cy="182880"/>
          </a:xfrm>
          <a:prstGeom prst="cube">
            <a:avLst/>
          </a:prstGeom>
          <a:noFill/>
          <a:ln w="1270">
            <a:solidFill>
              <a:srgbClr val="169842"/>
            </a:solidFill>
            <a:prstDash val="solid"/>
          </a:ln>
        </p:spPr>
      </p:sp>
      <p:sp>
        <p:nvSpPr>
          <p:cNvPr id="9" name="Shape 7"/>
          <p:cNvSpPr/>
          <p:nvPr/>
        </p:nvSpPr>
        <p:spPr>
          <a:xfrm>
            <a:off x="2729921" y="1602668"/>
            <a:ext cx="182880" cy="182880"/>
          </a:xfrm>
          <a:prstGeom prst="sun">
            <a:avLst/>
          </a:prstGeom>
          <a:noFill/>
          <a:ln w="1270">
            <a:solidFill>
              <a:srgbClr val="1530A6"/>
            </a:solidFill>
            <a:prstDash val="solid"/>
          </a:ln>
        </p:spPr>
      </p:sp>
      <p:sp>
        <p:nvSpPr>
          <p:cNvPr id="10" name="Shape 8"/>
          <p:cNvSpPr/>
          <p:nvPr/>
        </p:nvSpPr>
        <p:spPr>
          <a:xfrm>
            <a:off x="7770219" y="852357"/>
            <a:ext cx="182880" cy="182880"/>
          </a:xfrm>
          <a:prstGeom prst="sun">
            <a:avLst/>
          </a:prstGeom>
          <a:noFill/>
          <a:ln w="1270">
            <a:solidFill>
              <a:srgbClr val="AA18E0"/>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Ethical Considerations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As these technologies advance, it's crucial to consider their ethical implications: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AI Bias: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Ensuring AI algorithms are fair and unbiased.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Privacy Concerns: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Protecting personal data in an increasingly connected world.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Job Displacement: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Addressing the potential impact of automation on the workforce.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Accessibility: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Making sure these technologies benefit everyone, not just a select few.</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21</a:t>
            </a:r>
            <a:endParaRPr lang="en-US"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431749" y="1537821"/>
            <a:ext cx="182880" cy="182880"/>
          </a:xfrm>
          <a:prstGeom prst="cube">
            <a:avLst/>
          </a:prstGeom>
          <a:noFill/>
          <a:ln w="1270">
            <a:solidFill>
              <a:srgbClr val="F082BE"/>
            </a:solidFill>
            <a:prstDash val="solid"/>
          </a:ln>
        </p:spPr>
      </p:sp>
      <p:sp>
        <p:nvSpPr>
          <p:cNvPr id="7" name="Shape 5"/>
          <p:cNvSpPr/>
          <p:nvPr/>
        </p:nvSpPr>
        <p:spPr>
          <a:xfrm>
            <a:off x="6416432" y="2421834"/>
            <a:ext cx="182880" cy="182880"/>
          </a:xfrm>
          <a:prstGeom prst="triangle">
            <a:avLst/>
          </a:prstGeom>
          <a:noFill/>
          <a:ln w="1270">
            <a:solidFill>
              <a:srgbClr val="D13778"/>
            </a:solidFill>
            <a:prstDash val="solid"/>
          </a:ln>
        </p:spPr>
      </p:sp>
      <p:sp>
        <p:nvSpPr>
          <p:cNvPr id="8" name="Shape 6"/>
          <p:cNvSpPr/>
          <p:nvPr/>
        </p:nvSpPr>
        <p:spPr>
          <a:xfrm>
            <a:off x="4787415" y="4088750"/>
            <a:ext cx="182880" cy="182880"/>
          </a:xfrm>
          <a:prstGeom prst="triangle">
            <a:avLst/>
          </a:prstGeom>
          <a:noFill/>
          <a:ln w="1270">
            <a:solidFill>
              <a:srgbClr val="287382"/>
            </a:solidFill>
            <a:prstDash val="solid"/>
          </a:ln>
        </p:spPr>
      </p:sp>
      <p:sp>
        <p:nvSpPr>
          <p:cNvPr id="9" name="Shape 7"/>
          <p:cNvSpPr/>
          <p:nvPr/>
        </p:nvSpPr>
        <p:spPr>
          <a:xfrm>
            <a:off x="1449300" y="2698782"/>
            <a:ext cx="182880" cy="182880"/>
          </a:xfrm>
          <a:prstGeom prst="cube">
            <a:avLst/>
          </a:prstGeom>
          <a:noFill/>
          <a:ln w="1270">
            <a:solidFill>
              <a:srgbClr val="056C3B"/>
            </a:solidFill>
            <a:prstDash val="solid"/>
          </a:ln>
        </p:spPr>
      </p:sp>
      <p:sp>
        <p:nvSpPr>
          <p:cNvPr id="10" name="Shape 8"/>
          <p:cNvSpPr/>
          <p:nvPr/>
        </p:nvSpPr>
        <p:spPr>
          <a:xfrm>
            <a:off x="6919471" y="1551251"/>
            <a:ext cx="182880" cy="182880"/>
          </a:xfrm>
          <a:prstGeom prst="triangle">
            <a:avLst/>
          </a:prstGeom>
          <a:noFill/>
          <a:ln w="1270">
            <a:solidFill>
              <a:srgbClr val="2A3627"/>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The Future is Now</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Emerging technologies are rapidly changing the world around us. Understanding these technologies is crucial for navigating the future and shaping a better tomorrow.</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Stay Informed: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Keep learning about the latest developments.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Be Open-Minded: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Embrace new possibilities.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Engage in the Conversation: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Contribute to shaping the future of technology.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22</a:t>
            </a:r>
            <a:endParaRPr 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8224552" y="493556"/>
            <a:ext cx="182880" cy="182880"/>
          </a:xfrm>
          <a:prstGeom prst="sun">
            <a:avLst/>
          </a:prstGeom>
          <a:noFill/>
          <a:ln w="1270">
            <a:solidFill>
              <a:srgbClr val="49BA7D"/>
            </a:solidFill>
            <a:prstDash val="solid"/>
          </a:ln>
        </p:spPr>
      </p:sp>
      <p:sp>
        <p:nvSpPr>
          <p:cNvPr id="7" name="Shape 5"/>
          <p:cNvSpPr/>
          <p:nvPr/>
        </p:nvSpPr>
        <p:spPr>
          <a:xfrm>
            <a:off x="4138453" y="3597466"/>
            <a:ext cx="182880" cy="182880"/>
          </a:xfrm>
          <a:prstGeom prst="rect">
            <a:avLst/>
          </a:prstGeom>
          <a:noFill/>
          <a:ln w="1270">
            <a:solidFill>
              <a:srgbClr val="46BD09"/>
            </a:solidFill>
            <a:prstDash val="solid"/>
          </a:ln>
        </p:spPr>
      </p:sp>
      <p:sp>
        <p:nvSpPr>
          <p:cNvPr id="8" name="Shape 6"/>
          <p:cNvSpPr/>
          <p:nvPr/>
        </p:nvSpPr>
        <p:spPr>
          <a:xfrm>
            <a:off x="5211625" y="2592101"/>
            <a:ext cx="182880" cy="182880"/>
          </a:xfrm>
          <a:prstGeom prst="rect">
            <a:avLst/>
          </a:prstGeom>
          <a:noFill/>
          <a:ln w="1270">
            <a:solidFill>
              <a:srgbClr val="3BF9D1"/>
            </a:solidFill>
            <a:prstDash val="solid"/>
          </a:ln>
        </p:spPr>
      </p:sp>
      <p:sp>
        <p:nvSpPr>
          <p:cNvPr id="9" name="Shape 7"/>
          <p:cNvSpPr/>
          <p:nvPr/>
        </p:nvSpPr>
        <p:spPr>
          <a:xfrm>
            <a:off x="2998139" y="3871721"/>
            <a:ext cx="182880" cy="182880"/>
          </a:xfrm>
          <a:prstGeom prst="triangle">
            <a:avLst/>
          </a:prstGeom>
          <a:noFill/>
          <a:ln w="1270">
            <a:solidFill>
              <a:srgbClr val="3B3DA9"/>
            </a:solidFill>
            <a:prstDash val="solid"/>
          </a:ln>
        </p:spPr>
      </p:sp>
      <p:sp>
        <p:nvSpPr>
          <p:cNvPr id="10" name="Shape 8"/>
          <p:cNvSpPr/>
          <p:nvPr/>
        </p:nvSpPr>
        <p:spPr>
          <a:xfrm>
            <a:off x="4113954" y="1681865"/>
            <a:ext cx="182880" cy="182880"/>
          </a:xfrm>
          <a:prstGeom prst="sun">
            <a:avLst/>
          </a:prstGeom>
          <a:noFill/>
          <a:ln w="1270">
            <a:solidFill>
              <a:srgbClr val="B4C752"/>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Resources to Explore Further</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Here are some resources to continue your learning journey: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MIT Technology Review:</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technologyreview.com</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Wired: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wired.com</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Singularity Hub:</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singularityhub.com</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IEEE Spectrum:</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spectrum.ieee.org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23</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2063300" y="743446"/>
            <a:ext cx="182880" cy="182880"/>
          </a:xfrm>
          <a:prstGeom prst="rect">
            <a:avLst/>
          </a:prstGeom>
          <a:noFill/>
          <a:ln w="1270">
            <a:solidFill>
              <a:srgbClr val="5BDAA2"/>
            </a:solidFill>
            <a:prstDash val="solid"/>
          </a:ln>
        </p:spPr>
      </p:sp>
      <p:sp>
        <p:nvSpPr>
          <p:cNvPr id="7" name="Shape 5"/>
          <p:cNvSpPr/>
          <p:nvPr/>
        </p:nvSpPr>
        <p:spPr>
          <a:xfrm>
            <a:off x="6762690" y="4238762"/>
            <a:ext cx="182880" cy="182880"/>
          </a:xfrm>
          <a:prstGeom prst="rect">
            <a:avLst/>
          </a:prstGeom>
          <a:noFill/>
          <a:ln w="1270">
            <a:solidFill>
              <a:srgbClr val="A23832"/>
            </a:solidFill>
            <a:prstDash val="solid"/>
          </a:ln>
        </p:spPr>
      </p:sp>
      <p:sp>
        <p:nvSpPr>
          <p:cNvPr id="8" name="Shape 6"/>
          <p:cNvSpPr/>
          <p:nvPr/>
        </p:nvSpPr>
        <p:spPr>
          <a:xfrm>
            <a:off x="8088321" y="2887829"/>
            <a:ext cx="182880" cy="182880"/>
          </a:xfrm>
          <a:prstGeom prst="sun">
            <a:avLst/>
          </a:prstGeom>
          <a:noFill/>
          <a:ln w="1270">
            <a:solidFill>
              <a:srgbClr val="32ACC4"/>
            </a:solidFill>
            <a:prstDash val="solid"/>
          </a:ln>
        </p:spPr>
      </p:sp>
      <p:sp>
        <p:nvSpPr>
          <p:cNvPr id="9" name="Shape 7"/>
          <p:cNvSpPr/>
          <p:nvPr/>
        </p:nvSpPr>
        <p:spPr>
          <a:xfrm>
            <a:off x="3091539" y="2315007"/>
            <a:ext cx="182880" cy="182880"/>
          </a:xfrm>
          <a:prstGeom prst="cube">
            <a:avLst/>
          </a:prstGeom>
          <a:noFill/>
          <a:ln w="1270">
            <a:solidFill>
              <a:srgbClr val="8807CC"/>
            </a:solidFill>
            <a:prstDash val="solid"/>
          </a:ln>
        </p:spPr>
      </p:sp>
      <p:sp>
        <p:nvSpPr>
          <p:cNvPr id="10" name="Shape 8"/>
          <p:cNvSpPr/>
          <p:nvPr/>
        </p:nvSpPr>
        <p:spPr>
          <a:xfrm>
            <a:off x="8200927" y="73452"/>
            <a:ext cx="182880" cy="182880"/>
          </a:xfrm>
          <a:prstGeom prst="triangle">
            <a:avLst/>
          </a:prstGeom>
          <a:noFill/>
          <a:ln w="1270">
            <a:solidFill>
              <a:srgbClr val="CD1D99"/>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Artificial Intelligence (AI): Thinking Machines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AI refers to the ability of machines to mimic human intelligence.  This includes: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Learning: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Improving performance based on data.</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Problem-solving: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Finding solutions to complex problems.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Decision-making: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Choosing the best course of action.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Examples: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Siri, Alexa, self-driving cars, spam filters.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3</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3048925" y="1035105"/>
            <a:ext cx="182880" cy="182880"/>
          </a:xfrm>
          <a:prstGeom prst="sun">
            <a:avLst/>
          </a:prstGeom>
          <a:noFill/>
          <a:ln w="1270">
            <a:solidFill>
              <a:srgbClr val="107978"/>
            </a:solidFill>
            <a:prstDash val="solid"/>
          </a:ln>
        </p:spPr>
      </p:sp>
      <p:sp>
        <p:nvSpPr>
          <p:cNvPr id="7" name="Shape 5"/>
          <p:cNvSpPr/>
          <p:nvPr/>
        </p:nvSpPr>
        <p:spPr>
          <a:xfrm>
            <a:off x="6965926" y="2258633"/>
            <a:ext cx="182880" cy="182880"/>
          </a:xfrm>
          <a:prstGeom prst="triangle">
            <a:avLst/>
          </a:prstGeom>
          <a:noFill/>
          <a:ln w="1270">
            <a:solidFill>
              <a:srgbClr val="954319"/>
            </a:solidFill>
            <a:prstDash val="solid"/>
          </a:ln>
        </p:spPr>
      </p:sp>
      <p:sp>
        <p:nvSpPr>
          <p:cNvPr id="8" name="Shape 6"/>
          <p:cNvSpPr/>
          <p:nvPr/>
        </p:nvSpPr>
        <p:spPr>
          <a:xfrm>
            <a:off x="7309092" y="3112737"/>
            <a:ext cx="182880" cy="182880"/>
          </a:xfrm>
          <a:prstGeom prst="rect">
            <a:avLst/>
          </a:prstGeom>
          <a:noFill/>
          <a:ln w="1270">
            <a:solidFill>
              <a:srgbClr val="CBE374"/>
            </a:solidFill>
            <a:prstDash val="solid"/>
          </a:ln>
        </p:spPr>
      </p:sp>
      <p:sp>
        <p:nvSpPr>
          <p:cNvPr id="9" name="Shape 7"/>
          <p:cNvSpPr/>
          <p:nvPr/>
        </p:nvSpPr>
        <p:spPr>
          <a:xfrm>
            <a:off x="67587" y="3867580"/>
            <a:ext cx="182880" cy="182880"/>
          </a:xfrm>
          <a:prstGeom prst="triangle">
            <a:avLst/>
          </a:prstGeom>
          <a:noFill/>
          <a:ln w="1270">
            <a:solidFill>
              <a:srgbClr val="7E8CC4"/>
            </a:solidFill>
            <a:prstDash val="solid"/>
          </a:ln>
        </p:spPr>
      </p:sp>
      <p:sp>
        <p:nvSpPr>
          <p:cNvPr id="10" name="Shape 8"/>
          <p:cNvSpPr/>
          <p:nvPr/>
        </p:nvSpPr>
        <p:spPr>
          <a:xfrm>
            <a:off x="4762283" y="3735714"/>
            <a:ext cx="182880" cy="182880"/>
          </a:xfrm>
          <a:prstGeom prst="cube">
            <a:avLst/>
          </a:prstGeom>
          <a:noFill/>
          <a:ln w="1270">
            <a:solidFill>
              <a:srgbClr val="6B36D3"/>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AI: Machine Learning and Deep Learning</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AI has many subfields: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Machine Learning (ML):</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Algorithms that learn from data without explicit programming. (e.g., predicting customer behavior).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Deep Learning (DL):</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 type of ML using artificial neural networks with multiple layers. (e.g., image recognition, natural language processing).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4</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3267407" y="1376173"/>
            <a:ext cx="182880" cy="182880"/>
          </a:xfrm>
          <a:prstGeom prst="cube">
            <a:avLst/>
          </a:prstGeom>
          <a:noFill/>
          <a:ln w="1270">
            <a:solidFill>
              <a:srgbClr val="7ABD6A"/>
            </a:solidFill>
            <a:prstDash val="solid"/>
          </a:ln>
        </p:spPr>
      </p:sp>
      <p:sp>
        <p:nvSpPr>
          <p:cNvPr id="7" name="Shape 5"/>
          <p:cNvSpPr/>
          <p:nvPr/>
        </p:nvSpPr>
        <p:spPr>
          <a:xfrm>
            <a:off x="5907212" y="826569"/>
            <a:ext cx="182880" cy="182880"/>
          </a:xfrm>
          <a:prstGeom prst="sun">
            <a:avLst/>
          </a:prstGeom>
          <a:noFill/>
          <a:ln w="1270">
            <a:solidFill>
              <a:srgbClr val="68A117"/>
            </a:solidFill>
            <a:prstDash val="solid"/>
          </a:ln>
        </p:spPr>
      </p:sp>
      <p:sp>
        <p:nvSpPr>
          <p:cNvPr id="8" name="Shape 6"/>
          <p:cNvSpPr/>
          <p:nvPr/>
        </p:nvSpPr>
        <p:spPr>
          <a:xfrm>
            <a:off x="5968002" y="1662319"/>
            <a:ext cx="182880" cy="182880"/>
          </a:xfrm>
          <a:prstGeom prst="triangle">
            <a:avLst/>
          </a:prstGeom>
          <a:noFill/>
          <a:ln w="1270">
            <a:solidFill>
              <a:srgbClr val="28B7A5"/>
            </a:solidFill>
            <a:prstDash val="solid"/>
          </a:ln>
        </p:spPr>
      </p:sp>
      <p:sp>
        <p:nvSpPr>
          <p:cNvPr id="9" name="Shape 7"/>
          <p:cNvSpPr/>
          <p:nvPr/>
        </p:nvSpPr>
        <p:spPr>
          <a:xfrm>
            <a:off x="4893993" y="4558125"/>
            <a:ext cx="182880" cy="182880"/>
          </a:xfrm>
          <a:prstGeom prst="sun">
            <a:avLst/>
          </a:prstGeom>
          <a:noFill/>
          <a:ln w="1270">
            <a:solidFill>
              <a:srgbClr val="8A4679"/>
            </a:solidFill>
            <a:prstDash val="solid"/>
          </a:ln>
        </p:spPr>
      </p:sp>
      <p:sp>
        <p:nvSpPr>
          <p:cNvPr id="10" name="Shape 8"/>
          <p:cNvSpPr/>
          <p:nvPr/>
        </p:nvSpPr>
        <p:spPr>
          <a:xfrm>
            <a:off x="7023077" y="821470"/>
            <a:ext cx="182880" cy="182880"/>
          </a:xfrm>
          <a:prstGeom prst="triangle">
            <a:avLst/>
          </a:prstGeom>
          <a:noFill/>
          <a:ln w="1270">
            <a:solidFill>
              <a:srgbClr val="0DF543"/>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Blockchain: The Distributed Ledger</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Blockchain is a decentralized, distributed, and immutable ledger that records transactions across many computers.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Decentralized: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No single point of control.</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Transparent: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All transactions are publicly viewable (but often anonymized).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Secure: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Cryptographically secured, making tampering very difficult.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Example: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Cryptocurrencies (Bitcoin, Ethereum), supply chain tracking.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5</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5776951" y="3739509"/>
            <a:ext cx="182880" cy="182880"/>
          </a:xfrm>
          <a:prstGeom prst="rect">
            <a:avLst/>
          </a:prstGeom>
          <a:noFill/>
          <a:ln w="1270">
            <a:solidFill>
              <a:srgbClr val="2869D6"/>
            </a:solidFill>
            <a:prstDash val="solid"/>
          </a:ln>
        </p:spPr>
      </p:sp>
      <p:sp>
        <p:nvSpPr>
          <p:cNvPr id="7" name="Shape 5"/>
          <p:cNvSpPr/>
          <p:nvPr/>
        </p:nvSpPr>
        <p:spPr>
          <a:xfrm>
            <a:off x="3091804" y="2468278"/>
            <a:ext cx="182880" cy="182880"/>
          </a:xfrm>
          <a:prstGeom prst="sun">
            <a:avLst/>
          </a:prstGeom>
          <a:noFill/>
          <a:ln w="1270">
            <a:solidFill>
              <a:srgbClr val="D00EEB"/>
            </a:solidFill>
            <a:prstDash val="solid"/>
          </a:ln>
        </p:spPr>
      </p:sp>
      <p:sp>
        <p:nvSpPr>
          <p:cNvPr id="8" name="Shape 6"/>
          <p:cNvSpPr/>
          <p:nvPr/>
        </p:nvSpPr>
        <p:spPr>
          <a:xfrm>
            <a:off x="7009754" y="3353378"/>
            <a:ext cx="182880" cy="182880"/>
          </a:xfrm>
          <a:prstGeom prst="cube">
            <a:avLst/>
          </a:prstGeom>
          <a:noFill/>
          <a:ln w="1270">
            <a:solidFill>
              <a:srgbClr val="F9F28E"/>
            </a:solidFill>
            <a:prstDash val="solid"/>
          </a:ln>
        </p:spPr>
      </p:sp>
      <p:sp>
        <p:nvSpPr>
          <p:cNvPr id="9" name="Shape 7"/>
          <p:cNvSpPr/>
          <p:nvPr/>
        </p:nvSpPr>
        <p:spPr>
          <a:xfrm>
            <a:off x="2243826" y="3307124"/>
            <a:ext cx="182880" cy="182880"/>
          </a:xfrm>
          <a:prstGeom prst="rect">
            <a:avLst/>
          </a:prstGeom>
          <a:noFill/>
          <a:ln w="1270">
            <a:solidFill>
              <a:srgbClr val="331FA1"/>
            </a:solidFill>
            <a:prstDash val="solid"/>
          </a:ln>
        </p:spPr>
      </p:sp>
      <p:sp>
        <p:nvSpPr>
          <p:cNvPr id="10" name="Shape 8"/>
          <p:cNvSpPr/>
          <p:nvPr/>
        </p:nvSpPr>
        <p:spPr>
          <a:xfrm>
            <a:off x="7306535" y="1758975"/>
            <a:ext cx="182880" cy="182880"/>
          </a:xfrm>
          <a:prstGeom prst="cube">
            <a:avLst/>
          </a:prstGeom>
          <a:noFill/>
          <a:ln w="1270">
            <a:solidFill>
              <a:srgbClr val="AE012B"/>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Blockchain: How it Works (Simplified)</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Imagine a digital record book shared with everyone: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A transaction occurs.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The transaction is grouped with others into a 'block'.</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The block is verified by the network.</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The block is added to the chain, linking it to previous blocks.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The transaction is complete.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6</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4933172" y="2541805"/>
            <a:ext cx="182880" cy="182880"/>
          </a:xfrm>
          <a:prstGeom prst="rect">
            <a:avLst/>
          </a:prstGeom>
          <a:noFill/>
          <a:ln w="1270">
            <a:solidFill>
              <a:srgbClr val="0A91AA"/>
            </a:solidFill>
            <a:prstDash val="solid"/>
          </a:ln>
        </p:spPr>
      </p:sp>
      <p:sp>
        <p:nvSpPr>
          <p:cNvPr id="7" name="Shape 5"/>
          <p:cNvSpPr/>
          <p:nvPr/>
        </p:nvSpPr>
        <p:spPr>
          <a:xfrm>
            <a:off x="3082353" y="3652069"/>
            <a:ext cx="182880" cy="182880"/>
          </a:xfrm>
          <a:prstGeom prst="sun">
            <a:avLst/>
          </a:prstGeom>
          <a:noFill/>
          <a:ln w="1270">
            <a:solidFill>
              <a:srgbClr val="94558B"/>
            </a:solidFill>
            <a:prstDash val="solid"/>
          </a:ln>
        </p:spPr>
      </p:sp>
      <p:sp>
        <p:nvSpPr>
          <p:cNvPr id="8" name="Shape 6"/>
          <p:cNvSpPr/>
          <p:nvPr/>
        </p:nvSpPr>
        <p:spPr>
          <a:xfrm>
            <a:off x="7992839" y="4194873"/>
            <a:ext cx="182880" cy="182880"/>
          </a:xfrm>
          <a:prstGeom prst="cube">
            <a:avLst/>
          </a:prstGeom>
          <a:noFill/>
          <a:ln w="1270">
            <a:solidFill>
              <a:srgbClr val="4ACCDE"/>
            </a:solidFill>
            <a:prstDash val="solid"/>
          </a:ln>
        </p:spPr>
      </p:sp>
      <p:sp>
        <p:nvSpPr>
          <p:cNvPr id="9" name="Shape 7"/>
          <p:cNvSpPr/>
          <p:nvPr/>
        </p:nvSpPr>
        <p:spPr>
          <a:xfrm>
            <a:off x="4112834" y="2799819"/>
            <a:ext cx="182880" cy="182880"/>
          </a:xfrm>
          <a:prstGeom prst="cube">
            <a:avLst/>
          </a:prstGeom>
          <a:noFill/>
          <a:ln w="1270">
            <a:solidFill>
              <a:srgbClr val="8F394E"/>
            </a:solidFill>
            <a:prstDash val="solid"/>
          </a:ln>
        </p:spPr>
      </p:sp>
      <p:sp>
        <p:nvSpPr>
          <p:cNvPr id="10" name="Shape 8"/>
          <p:cNvSpPr/>
          <p:nvPr/>
        </p:nvSpPr>
        <p:spPr>
          <a:xfrm>
            <a:off x="7073550" y="315176"/>
            <a:ext cx="182880" cy="182880"/>
          </a:xfrm>
          <a:prstGeom prst="rect">
            <a:avLst/>
          </a:prstGeom>
          <a:noFill/>
          <a:ln w="1270">
            <a:solidFill>
              <a:srgbClr val="76ECD8"/>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Internet of Things (IoT): Connected Devices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The IoT refers to the network of physical devices, vehicles, home appliances, and other items embedded with electronics, software, sensors, and network connectivity that enables these objects to collect and exchange data.</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Connectivity: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Devices connected to the internet.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Data Collection: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Sensors gather information about the environment.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Automation: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Devices can react and perform actions based on data.</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Examples: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Smart thermostats, wearable fitness trackers, connected cars.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7</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6138515" y="1567497"/>
            <a:ext cx="182880" cy="182880"/>
          </a:xfrm>
          <a:prstGeom prst="sun">
            <a:avLst/>
          </a:prstGeom>
          <a:noFill/>
          <a:ln w="1270">
            <a:solidFill>
              <a:srgbClr val="06DCD1"/>
            </a:solidFill>
            <a:prstDash val="solid"/>
          </a:ln>
        </p:spPr>
      </p:sp>
      <p:sp>
        <p:nvSpPr>
          <p:cNvPr id="7" name="Shape 5"/>
          <p:cNvSpPr/>
          <p:nvPr/>
        </p:nvSpPr>
        <p:spPr>
          <a:xfrm>
            <a:off x="7482600" y="1305953"/>
            <a:ext cx="182880" cy="182880"/>
          </a:xfrm>
          <a:prstGeom prst="triangle">
            <a:avLst/>
          </a:prstGeom>
          <a:noFill/>
          <a:ln w="1270">
            <a:solidFill>
              <a:srgbClr val="AC0359"/>
            </a:solidFill>
            <a:prstDash val="solid"/>
          </a:ln>
        </p:spPr>
      </p:sp>
      <p:sp>
        <p:nvSpPr>
          <p:cNvPr id="8" name="Shape 6"/>
          <p:cNvSpPr/>
          <p:nvPr/>
        </p:nvSpPr>
        <p:spPr>
          <a:xfrm>
            <a:off x="795190" y="3972295"/>
            <a:ext cx="182880" cy="182880"/>
          </a:xfrm>
          <a:prstGeom prst="rect">
            <a:avLst/>
          </a:prstGeom>
          <a:noFill/>
          <a:ln w="1270">
            <a:solidFill>
              <a:srgbClr val="CD210D"/>
            </a:solidFill>
            <a:prstDash val="solid"/>
          </a:ln>
        </p:spPr>
      </p:sp>
      <p:sp>
        <p:nvSpPr>
          <p:cNvPr id="9" name="Shape 7"/>
          <p:cNvSpPr/>
          <p:nvPr/>
        </p:nvSpPr>
        <p:spPr>
          <a:xfrm>
            <a:off x="3903398" y="383432"/>
            <a:ext cx="182880" cy="182880"/>
          </a:xfrm>
          <a:prstGeom prst="rect">
            <a:avLst/>
          </a:prstGeom>
          <a:noFill/>
          <a:ln w="1270">
            <a:solidFill>
              <a:srgbClr val="22F008"/>
            </a:solidFill>
            <a:prstDash val="solid"/>
          </a:ln>
        </p:spPr>
      </p:sp>
      <p:sp>
        <p:nvSpPr>
          <p:cNvPr id="10" name="Shape 8"/>
          <p:cNvSpPr/>
          <p:nvPr/>
        </p:nvSpPr>
        <p:spPr>
          <a:xfrm>
            <a:off x="8036586" y="916675"/>
            <a:ext cx="182880" cy="182880"/>
          </a:xfrm>
          <a:prstGeom prst="triangle">
            <a:avLst/>
          </a:prstGeom>
          <a:noFill/>
          <a:ln w="1270">
            <a:solidFill>
              <a:srgbClr val="4CFD14"/>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IoT: Everyday Examples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Smart Homes: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Controlling lighting, temperature, and security remotely.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Wearable Technology: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Tracking fitness, health metrics, and location.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Industrial IoT: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Monitoring equipment performance and optimizing processes.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Smart Cities: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Managing traffic, energy consumption, and public safety.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8</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6543657" y="2530437"/>
            <a:ext cx="182880" cy="182880"/>
          </a:xfrm>
          <a:prstGeom prst="cube">
            <a:avLst/>
          </a:prstGeom>
          <a:noFill/>
          <a:ln w="1270">
            <a:solidFill>
              <a:srgbClr val="83E1D7"/>
            </a:solidFill>
            <a:prstDash val="solid"/>
          </a:ln>
        </p:spPr>
      </p:sp>
      <p:sp>
        <p:nvSpPr>
          <p:cNvPr id="7" name="Shape 5"/>
          <p:cNvSpPr/>
          <p:nvPr/>
        </p:nvSpPr>
        <p:spPr>
          <a:xfrm>
            <a:off x="656655" y="2511748"/>
            <a:ext cx="182880" cy="182880"/>
          </a:xfrm>
          <a:prstGeom prst="rect">
            <a:avLst/>
          </a:prstGeom>
          <a:noFill/>
          <a:ln w="1270">
            <a:solidFill>
              <a:srgbClr val="D1A645"/>
            </a:solidFill>
            <a:prstDash val="solid"/>
          </a:ln>
        </p:spPr>
      </p:sp>
      <p:sp>
        <p:nvSpPr>
          <p:cNvPr id="8" name="Shape 6"/>
          <p:cNvSpPr/>
          <p:nvPr/>
        </p:nvSpPr>
        <p:spPr>
          <a:xfrm>
            <a:off x="2193926" y="3179714"/>
            <a:ext cx="182880" cy="182880"/>
          </a:xfrm>
          <a:prstGeom prst="triangle">
            <a:avLst/>
          </a:prstGeom>
          <a:noFill/>
          <a:ln w="1270">
            <a:solidFill>
              <a:srgbClr val="5A1BE8"/>
            </a:solidFill>
            <a:prstDash val="solid"/>
          </a:ln>
        </p:spPr>
      </p:sp>
      <p:sp>
        <p:nvSpPr>
          <p:cNvPr id="9" name="Shape 7"/>
          <p:cNvSpPr/>
          <p:nvPr/>
        </p:nvSpPr>
        <p:spPr>
          <a:xfrm>
            <a:off x="4272084" y="3096042"/>
            <a:ext cx="182880" cy="182880"/>
          </a:xfrm>
          <a:prstGeom prst="rect">
            <a:avLst/>
          </a:prstGeom>
          <a:noFill/>
          <a:ln w="1270">
            <a:solidFill>
              <a:srgbClr val="CD46BA"/>
            </a:solidFill>
            <a:prstDash val="solid"/>
          </a:ln>
        </p:spPr>
      </p:sp>
      <p:sp>
        <p:nvSpPr>
          <p:cNvPr id="10" name="Shape 8"/>
          <p:cNvSpPr/>
          <p:nvPr/>
        </p:nvSpPr>
        <p:spPr>
          <a:xfrm>
            <a:off x="1681673" y="2091999"/>
            <a:ext cx="182880" cy="182880"/>
          </a:xfrm>
          <a:prstGeom prst="sun">
            <a:avLst/>
          </a:prstGeom>
          <a:noFill/>
          <a:ln w="1270">
            <a:solidFill>
              <a:srgbClr val="B1236D"/>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Virtual Reality (VR): Immersive Experiences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VR creates a completely simulated environment that users can interact with using special equipment, such as headsets and controllers.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Immersive: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Blocking out the real world.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Interactive: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Users can manipulate objects and move within the environment.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Applications: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Gaming, training, education, healthcare.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9</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2025-02-24T11:12:09Z</dcterms:created>
  <dcterms:modified xsi:type="dcterms:W3CDTF">2025-02-24T11:12:09Z</dcterms:modified>
</cp:coreProperties>
</file>