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658864" y="2122623"/>
            <a:ext cx="182880" cy="182880"/>
          </a:xfrm>
          <a:prstGeom prst="triangle">
            <a:avLst/>
          </a:prstGeom>
          <a:noFill/>
          <a:ln w="1270">
            <a:solidFill>
              <a:srgbClr val="5269A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06207" y="175963"/>
            <a:ext cx="182880" cy="182880"/>
          </a:xfrm>
          <a:prstGeom prst="triangle">
            <a:avLst/>
          </a:prstGeom>
          <a:noFill/>
          <a:ln w="1270">
            <a:solidFill>
              <a:srgbClr val="B505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1893" y="1426671"/>
            <a:ext cx="182880" cy="182880"/>
          </a:xfrm>
          <a:prstGeom prst="cube">
            <a:avLst/>
          </a:prstGeom>
          <a:noFill/>
          <a:ln w="1270">
            <a:solidFill>
              <a:srgbClr val="B0E8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2569" y="1385464"/>
            <a:ext cx="182880" cy="182880"/>
          </a:xfrm>
          <a:prstGeom prst="cube">
            <a:avLst/>
          </a:prstGeom>
          <a:noFill/>
          <a:ln w="1270">
            <a:solidFill>
              <a:srgbClr val="4526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49778" y="4076013"/>
            <a:ext cx="182880" cy="182880"/>
          </a:xfrm>
          <a:prstGeom prst="cube">
            <a:avLst/>
          </a:prstGeom>
          <a:noFill/>
          <a:ln w="1270">
            <a:solidFill>
              <a:srgbClr val="293E8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Ethics in ICT: A Comprehensive Overview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ICT Ethics?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Ethical Issues: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Privacy, Security, Intellectual Property, Accessibility, Bias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Frameworks &amp; Principles: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Guiding responsible technology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 of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Social, economic, and environmental considerations.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Case Studies: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Real-world examples of ethical dilemmas.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Practices: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Promoting ethical behavior in ICT.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61980" y="904216"/>
            <a:ext cx="182880" cy="182880"/>
          </a:xfrm>
          <a:prstGeom prst="triangle">
            <a:avLst/>
          </a:prstGeom>
          <a:noFill/>
          <a:ln w="1270">
            <a:solidFill>
              <a:srgbClr val="2725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34353" y="3229432"/>
            <a:ext cx="182880" cy="182880"/>
          </a:xfrm>
          <a:prstGeom prst="rect">
            <a:avLst/>
          </a:prstGeom>
          <a:noFill/>
          <a:ln w="1270">
            <a:solidFill>
              <a:srgbClr val="DCB9D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11991" y="3640507"/>
            <a:ext cx="182880" cy="182880"/>
          </a:xfrm>
          <a:prstGeom prst="cube">
            <a:avLst/>
          </a:prstGeom>
          <a:noFill/>
          <a:ln w="1270">
            <a:solidFill>
              <a:srgbClr val="8911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98670" y="1948308"/>
            <a:ext cx="182880" cy="182880"/>
          </a:xfrm>
          <a:prstGeom prst="sun">
            <a:avLst/>
          </a:prstGeom>
          <a:noFill/>
          <a:ln w="1270">
            <a:solidFill>
              <a:srgbClr val="C893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65626" y="3056703"/>
            <a:ext cx="182880" cy="182880"/>
          </a:xfrm>
          <a:prstGeom prst="sun">
            <a:avLst/>
          </a:prstGeom>
          <a:noFill/>
          <a:ln w="1270">
            <a:solidFill>
              <a:srgbClr val="B997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Frameworks: Virtue Ethics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Virtue ethics focuses on developing good character traits.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Moral Virtues: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Cultivating virtues such as honesty, integrity, compassion, and responsibility.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Acting Ethically: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Making decisions based on your character and values.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software developer who prioritizes code quality and security out of a sense of professional responsibility.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77398" y="378485"/>
            <a:ext cx="182880" cy="182880"/>
          </a:xfrm>
          <a:prstGeom prst="cube">
            <a:avLst/>
          </a:prstGeom>
          <a:noFill/>
          <a:ln w="1270">
            <a:solidFill>
              <a:srgbClr val="B633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73185" y="3812308"/>
            <a:ext cx="182880" cy="182880"/>
          </a:xfrm>
          <a:prstGeom prst="sun">
            <a:avLst/>
          </a:prstGeom>
          <a:noFill/>
          <a:ln w="1270">
            <a:solidFill>
              <a:srgbClr val="0D41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10185" y="828047"/>
            <a:ext cx="182880" cy="182880"/>
          </a:xfrm>
          <a:prstGeom prst="rect">
            <a:avLst/>
          </a:prstGeom>
          <a:noFill/>
          <a:ln w="1270">
            <a:solidFill>
              <a:srgbClr val="E2C45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68766" y="1122353"/>
            <a:ext cx="182880" cy="182880"/>
          </a:xfrm>
          <a:prstGeom prst="sun">
            <a:avLst/>
          </a:prstGeom>
          <a:noFill/>
          <a:ln w="1270">
            <a:solidFill>
              <a:srgbClr val="A90B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78424" y="547657"/>
            <a:ext cx="182880" cy="182880"/>
          </a:xfrm>
          <a:prstGeom prst="rect">
            <a:avLst/>
          </a:prstGeom>
          <a:noFill/>
          <a:ln w="1270">
            <a:solidFill>
              <a:srgbClr val="51C45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of Technology: Social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Technology has a profound impact on society.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Divide: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gap between those who have access to technology and those who don't.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Impacts on communication, relationships, and mental health.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Communities: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Formation of communities based on shared interests and values.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Cyberbullying: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technology to harass or intimidate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23414" y="1150947"/>
            <a:ext cx="182880" cy="182880"/>
          </a:xfrm>
          <a:prstGeom prst="triangle">
            <a:avLst/>
          </a:prstGeom>
          <a:noFill/>
          <a:ln w="1270">
            <a:solidFill>
              <a:srgbClr val="D812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9070" y="1130825"/>
            <a:ext cx="182880" cy="182880"/>
          </a:xfrm>
          <a:prstGeom prst="rect">
            <a:avLst/>
          </a:prstGeom>
          <a:noFill/>
          <a:ln w="1270">
            <a:solidFill>
              <a:srgbClr val="AC90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77114" y="281304"/>
            <a:ext cx="182880" cy="182880"/>
          </a:xfrm>
          <a:prstGeom prst="triangle">
            <a:avLst/>
          </a:prstGeom>
          <a:noFill/>
          <a:ln w="1270">
            <a:solidFill>
              <a:srgbClr val="7E13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86840" y="3039763"/>
            <a:ext cx="182880" cy="182880"/>
          </a:xfrm>
          <a:prstGeom prst="sun">
            <a:avLst/>
          </a:prstGeom>
          <a:noFill/>
          <a:ln w="1270">
            <a:solidFill>
              <a:srgbClr val="F6724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38168" y="3519849"/>
            <a:ext cx="182880" cy="182880"/>
          </a:xfrm>
          <a:prstGeom prst="sun">
            <a:avLst/>
          </a:prstGeom>
          <a:noFill/>
          <a:ln w="1270">
            <a:solidFill>
              <a:srgbClr val="CAC4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of Technology: Economic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Technology significantly alters the economic landscape.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Replacing human labor with machines and algorithms.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Job Displacement: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loss of jobs due to technological advancements.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Job Creation: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emergence of new jobs in the technology sector.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E-commerce: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growth of online commerce and its impact on traditional businesses.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165938" y="2397995"/>
            <a:ext cx="182880" cy="182880"/>
          </a:xfrm>
          <a:prstGeom prst="sun">
            <a:avLst/>
          </a:prstGeom>
          <a:noFill/>
          <a:ln w="1270">
            <a:solidFill>
              <a:srgbClr val="C099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07671" y="1747239"/>
            <a:ext cx="182880" cy="182880"/>
          </a:xfrm>
          <a:prstGeom prst="triangle">
            <a:avLst/>
          </a:prstGeom>
          <a:noFill/>
          <a:ln w="1270">
            <a:solidFill>
              <a:srgbClr val="7911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9442" y="3017531"/>
            <a:ext cx="182880" cy="182880"/>
          </a:xfrm>
          <a:prstGeom prst="cube">
            <a:avLst/>
          </a:prstGeom>
          <a:noFill/>
          <a:ln w="1270">
            <a:solidFill>
              <a:srgbClr val="506F3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48724" y="2918433"/>
            <a:ext cx="182880" cy="182880"/>
          </a:xfrm>
          <a:prstGeom prst="triangle">
            <a:avLst/>
          </a:prstGeom>
          <a:noFill/>
          <a:ln w="1270">
            <a:solidFill>
              <a:srgbClr val="022C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41980" y="2358291"/>
            <a:ext cx="182880" cy="182880"/>
          </a:xfrm>
          <a:prstGeom prst="sun">
            <a:avLst/>
          </a:prstGeom>
          <a:noFill/>
          <a:ln w="1270">
            <a:solidFill>
              <a:srgbClr val="BC645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of Technology: Environmental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Technology's impact on the environment is significant.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E-Waste: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disposal of electronic devices and its environmental consequences.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Consumption: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energy required to power data centers and other ICT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Sustainable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Developing and using technology in an environmentally responsible way.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Work: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Reducing commute-related emissions.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59829" y="2747334"/>
            <a:ext cx="182880" cy="182880"/>
          </a:xfrm>
          <a:prstGeom prst="cube">
            <a:avLst/>
          </a:prstGeom>
          <a:noFill/>
          <a:ln w="1270">
            <a:solidFill>
              <a:srgbClr val="0A075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8157" y="4472978"/>
            <a:ext cx="182880" cy="182880"/>
          </a:xfrm>
          <a:prstGeom prst="sun">
            <a:avLst/>
          </a:prstGeom>
          <a:noFill/>
          <a:ln w="1270">
            <a:solidFill>
              <a:srgbClr val="C010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73392" y="3713067"/>
            <a:ext cx="182880" cy="182880"/>
          </a:xfrm>
          <a:prstGeom prst="sun">
            <a:avLst/>
          </a:prstGeom>
          <a:noFill/>
          <a:ln w="1270">
            <a:solidFill>
              <a:srgbClr val="CFF7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99508" y="1719224"/>
            <a:ext cx="182880" cy="182880"/>
          </a:xfrm>
          <a:prstGeom prst="cube">
            <a:avLst/>
          </a:prstGeom>
          <a:noFill/>
          <a:ln w="1270">
            <a:solidFill>
              <a:srgbClr val="C45E6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47569" y="1734106"/>
            <a:ext cx="182880" cy="182880"/>
          </a:xfrm>
          <a:prstGeom prst="sun">
            <a:avLst/>
          </a:prstGeom>
          <a:noFill/>
          <a:ln w="1270">
            <a:solidFill>
              <a:srgbClr val="23064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Case Study: Data Breach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company experiences a data breach, exposing the personal information of millions of customers.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Issues: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Privacy violations, security negligence, lack of transparency.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the company's responsibilities to its customers?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should the company respond to the breach?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measures should the company take to prevent future breaches?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23190" y="1074575"/>
            <a:ext cx="182880" cy="182880"/>
          </a:xfrm>
          <a:prstGeom prst="rect">
            <a:avLst/>
          </a:prstGeom>
          <a:noFill/>
          <a:ln w="1270">
            <a:solidFill>
              <a:srgbClr val="FD93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72752" y="2957742"/>
            <a:ext cx="182880" cy="182880"/>
          </a:xfrm>
          <a:prstGeom prst="sun">
            <a:avLst/>
          </a:prstGeom>
          <a:noFill/>
          <a:ln w="1270">
            <a:solidFill>
              <a:srgbClr val="69DD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150" y="1564113"/>
            <a:ext cx="182880" cy="182880"/>
          </a:xfrm>
          <a:prstGeom prst="sun">
            <a:avLst/>
          </a:prstGeom>
          <a:noFill/>
          <a:ln w="1270">
            <a:solidFill>
              <a:srgbClr val="4F94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04580" y="680662"/>
            <a:ext cx="182880" cy="182880"/>
          </a:xfrm>
          <a:prstGeom prst="sun">
            <a:avLst/>
          </a:prstGeom>
          <a:noFill/>
          <a:ln w="1270">
            <a:solidFill>
              <a:srgbClr val="77EF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76725" y="699359"/>
            <a:ext cx="182880" cy="182880"/>
          </a:xfrm>
          <a:prstGeom prst="rect">
            <a:avLst/>
          </a:prstGeom>
          <a:noFill/>
          <a:ln w="1270">
            <a:solidFill>
              <a:srgbClr val="4D49B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Case Study: Algorithmic Bias in Hiring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algorithm used for screening job applicants is found to be biased against women.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Issues: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Discrimination, unfairness, lack of transparency.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can algorithmic bias be identified and mitigated?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the legal and ethical implications of using biased algorithms in hiring?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Should algorithms be used for hiring at all?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62877" y="3369797"/>
            <a:ext cx="182880" cy="182880"/>
          </a:xfrm>
          <a:prstGeom prst="rect">
            <a:avLst/>
          </a:prstGeom>
          <a:noFill/>
          <a:ln w="1270">
            <a:solidFill>
              <a:srgbClr val="3FA6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78316" y="2318561"/>
            <a:ext cx="182880" cy="182880"/>
          </a:xfrm>
          <a:prstGeom prst="triangle">
            <a:avLst/>
          </a:prstGeom>
          <a:noFill/>
          <a:ln w="1270">
            <a:solidFill>
              <a:srgbClr val="3F541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40890" y="3162635"/>
            <a:ext cx="182880" cy="182880"/>
          </a:xfrm>
          <a:prstGeom prst="sun">
            <a:avLst/>
          </a:prstGeom>
          <a:noFill/>
          <a:ln w="1270">
            <a:solidFill>
              <a:srgbClr val="1AEA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58675" y="1067323"/>
            <a:ext cx="182880" cy="182880"/>
          </a:xfrm>
          <a:prstGeom prst="triangle">
            <a:avLst/>
          </a:prstGeom>
          <a:noFill/>
          <a:ln w="1270">
            <a:solidFill>
              <a:srgbClr val="080F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88860" y="1135737"/>
            <a:ext cx="182880" cy="182880"/>
          </a:xfrm>
          <a:prstGeom prst="rect">
            <a:avLst/>
          </a:prstGeom>
          <a:noFill/>
          <a:ln w="1270">
            <a:solidFill>
              <a:srgbClr val="DDA00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Case Study: Social Media and Misinformation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platforms are used to spread misinformation and propaganda.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Issues: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Freedom of speech vs. responsibility for content, manipulation, and harm.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the role of social media platforms in combating misinformation?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can users be educated to identify and avoid misinformation?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the potential consequences of censorship?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27594" y="4190266"/>
            <a:ext cx="182880" cy="182880"/>
          </a:xfrm>
          <a:prstGeom prst="sun">
            <a:avLst/>
          </a:prstGeom>
          <a:noFill/>
          <a:ln w="1270">
            <a:solidFill>
              <a:srgbClr val="1E0E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04094" y="2491256"/>
            <a:ext cx="182880" cy="182880"/>
          </a:xfrm>
          <a:prstGeom prst="triangle">
            <a:avLst/>
          </a:prstGeom>
          <a:noFill/>
          <a:ln w="1270">
            <a:solidFill>
              <a:srgbClr val="2126D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03738" y="3890795"/>
            <a:ext cx="182880" cy="182880"/>
          </a:xfrm>
          <a:prstGeom prst="triangle">
            <a:avLst/>
          </a:prstGeom>
          <a:noFill/>
          <a:ln w="1270">
            <a:solidFill>
              <a:srgbClr val="B4285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63531" y="2730937"/>
            <a:ext cx="182880" cy="182880"/>
          </a:xfrm>
          <a:prstGeom prst="cube">
            <a:avLst/>
          </a:prstGeom>
          <a:noFill/>
          <a:ln w="1270">
            <a:solidFill>
              <a:srgbClr val="FBB1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46770" y="580579"/>
            <a:ext cx="182880" cy="182880"/>
          </a:xfrm>
          <a:prstGeom prst="triangle">
            <a:avLst/>
          </a:prstGeom>
          <a:noFill/>
          <a:ln w="1270">
            <a:solidFill>
              <a:srgbClr val="6DAD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Practices: Ethical Code of Conduct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 and implement an ethical code of conduct for ICT professionals.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Clearly define ethical expectations and standards.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the code easily accessible to all employees.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Enforcement: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Enforce the code consistently and fairly.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Updates: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Review and update the code regularly to reflect changes in technology and ethical considerations.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92856" y="2125340"/>
            <a:ext cx="182880" cy="182880"/>
          </a:xfrm>
          <a:prstGeom prst="rect">
            <a:avLst/>
          </a:prstGeom>
          <a:noFill/>
          <a:ln w="1270">
            <a:solidFill>
              <a:srgbClr val="2F4D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33311" y="1777990"/>
            <a:ext cx="182880" cy="182880"/>
          </a:xfrm>
          <a:prstGeom prst="rect">
            <a:avLst/>
          </a:prstGeom>
          <a:noFill/>
          <a:ln w="1270">
            <a:solidFill>
              <a:srgbClr val="ADFB2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95744" y="1537460"/>
            <a:ext cx="182880" cy="182880"/>
          </a:xfrm>
          <a:prstGeom prst="rect">
            <a:avLst/>
          </a:prstGeom>
          <a:noFill/>
          <a:ln w="1270">
            <a:solidFill>
              <a:srgbClr val="C199A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33527" y="1772612"/>
            <a:ext cx="182880" cy="182880"/>
          </a:xfrm>
          <a:prstGeom prst="sun">
            <a:avLst/>
          </a:prstGeom>
          <a:noFill/>
          <a:ln w="1270">
            <a:solidFill>
              <a:srgbClr val="45CA8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07159" y="522380"/>
            <a:ext cx="182880" cy="182880"/>
          </a:xfrm>
          <a:prstGeom prst="sun">
            <a:avLst/>
          </a:prstGeom>
          <a:noFill/>
          <a:ln w="1270">
            <a:solidFill>
              <a:srgbClr val="DAAF5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Practices: Privacy Policies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clear and transparent privacy policies.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Explain how data is collected, used, and protected.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Give users control over their personal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Obtain informed consent before collecting and using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Comply with relevant privacy regulations (e.g., GDPR, CCPA).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4528" y="3423981"/>
            <a:ext cx="182880" cy="182880"/>
          </a:xfrm>
          <a:prstGeom prst="triangle">
            <a:avLst/>
          </a:prstGeom>
          <a:noFill/>
          <a:ln w="1270">
            <a:solidFill>
              <a:srgbClr val="06226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89122" y="4533803"/>
            <a:ext cx="182880" cy="182880"/>
          </a:xfrm>
          <a:prstGeom prst="rect">
            <a:avLst/>
          </a:prstGeom>
          <a:noFill/>
          <a:ln w="1270">
            <a:solidFill>
              <a:srgbClr val="B521B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81839" y="1115026"/>
            <a:ext cx="182880" cy="182880"/>
          </a:xfrm>
          <a:prstGeom prst="triangle">
            <a:avLst/>
          </a:prstGeom>
          <a:noFill/>
          <a:ln w="1270">
            <a:solidFill>
              <a:srgbClr val="CBB3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0555" y="3457928"/>
            <a:ext cx="182880" cy="182880"/>
          </a:xfrm>
          <a:prstGeom prst="triangle">
            <a:avLst/>
          </a:prstGeom>
          <a:noFill/>
          <a:ln w="1270">
            <a:solidFill>
              <a:srgbClr val="35130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10945" y="400158"/>
            <a:ext cx="182880" cy="182880"/>
          </a:xfrm>
          <a:prstGeom prst="sun">
            <a:avLst/>
          </a:prstGeom>
          <a:noFill/>
          <a:ln w="1270">
            <a:solidFill>
              <a:srgbClr val="4523D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Practices: Security Measures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robust security measures to protect data and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encryption to protect sensitive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Restrict access to data and systems based on roles and responsibilities.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Audits: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Conduct regular security audits to identify vulnerabilities.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Incident Response Plan: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 a plan for responding to security incidents.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14655" y="3336462"/>
            <a:ext cx="182880" cy="182880"/>
          </a:xfrm>
          <a:prstGeom prst="sun">
            <a:avLst/>
          </a:prstGeom>
          <a:noFill/>
          <a:ln w="1270">
            <a:solidFill>
              <a:srgbClr val="2546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86497" y="4342456"/>
            <a:ext cx="182880" cy="182880"/>
          </a:xfrm>
          <a:prstGeom prst="triangle">
            <a:avLst/>
          </a:prstGeom>
          <a:noFill/>
          <a:ln w="1270">
            <a:solidFill>
              <a:srgbClr val="0798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83089" y="2508473"/>
            <a:ext cx="182880" cy="182880"/>
          </a:xfrm>
          <a:prstGeom prst="triangle">
            <a:avLst/>
          </a:prstGeom>
          <a:noFill/>
          <a:ln w="1270">
            <a:solidFill>
              <a:srgbClr val="71FD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90789" y="1067826"/>
            <a:ext cx="182880" cy="182880"/>
          </a:xfrm>
          <a:prstGeom prst="triangle">
            <a:avLst/>
          </a:prstGeom>
          <a:noFill/>
          <a:ln w="1270">
            <a:solidFill>
              <a:srgbClr val="D6A5D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58555" y="1644040"/>
            <a:ext cx="182880" cy="182880"/>
          </a:xfrm>
          <a:prstGeom prst="cube">
            <a:avLst/>
          </a:prstGeom>
          <a:noFill/>
          <a:ln w="1270">
            <a:solidFill>
              <a:srgbClr val="8A589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ICT Ethics?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Ethics is the moral principles and code of conduct governing the use of Information and Communication Technologies (ICT).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addresses the ethical dilemmas that arise from the development and application of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guides individuals and organizations in making responsible decisions regarding ICT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doing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right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thing when using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42381" y="3662311"/>
            <a:ext cx="182880" cy="182880"/>
          </a:xfrm>
          <a:prstGeom prst="rect">
            <a:avLst/>
          </a:prstGeom>
          <a:noFill/>
          <a:ln w="1270">
            <a:solidFill>
              <a:srgbClr val="496FC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58875" y="2032017"/>
            <a:ext cx="182880" cy="182880"/>
          </a:xfrm>
          <a:prstGeom prst="sun">
            <a:avLst/>
          </a:prstGeom>
          <a:noFill/>
          <a:ln w="1270">
            <a:solidFill>
              <a:srgbClr val="E82C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97566" y="4070151"/>
            <a:ext cx="182880" cy="182880"/>
          </a:xfrm>
          <a:prstGeom prst="sun">
            <a:avLst/>
          </a:prstGeom>
          <a:noFill/>
          <a:ln w="1270">
            <a:solidFill>
              <a:srgbClr val="7BDA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57936" y="4162454"/>
            <a:ext cx="182880" cy="182880"/>
          </a:xfrm>
          <a:prstGeom prst="sun">
            <a:avLst/>
          </a:prstGeom>
          <a:noFill/>
          <a:ln w="1270">
            <a:solidFill>
              <a:srgbClr val="359F4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55706" y="4303812"/>
            <a:ext cx="182880" cy="182880"/>
          </a:xfrm>
          <a:prstGeom prst="triangle">
            <a:avLst/>
          </a:prstGeom>
          <a:noFill/>
          <a:ln w="1270">
            <a:solidFill>
              <a:srgbClr val="2B231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Practices: Responsible Innovation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responsible innovation and development of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Impact Assessments: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Assess the potential ethical impacts of new technologies before deployment.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Stakeholder Engagement: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Engage with stakeholders to gather feedback and address concerns.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 transparent about the development and use of new technologies.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informed about emerging ethical challenges in ICT.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58603" y="4434"/>
            <a:ext cx="182880" cy="182880"/>
          </a:xfrm>
          <a:prstGeom prst="cube">
            <a:avLst/>
          </a:prstGeom>
          <a:noFill/>
          <a:ln w="1270">
            <a:solidFill>
              <a:srgbClr val="012B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87928" y="4094932"/>
            <a:ext cx="182880" cy="182880"/>
          </a:xfrm>
          <a:prstGeom prst="triangle">
            <a:avLst/>
          </a:prstGeom>
          <a:noFill/>
          <a:ln w="1270">
            <a:solidFill>
              <a:srgbClr val="C9432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29485" y="1644610"/>
            <a:ext cx="182880" cy="182880"/>
          </a:xfrm>
          <a:prstGeom prst="sun">
            <a:avLst/>
          </a:prstGeom>
          <a:noFill/>
          <a:ln w="1270">
            <a:solidFill>
              <a:srgbClr val="5E0C4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55113" y="1461291"/>
            <a:ext cx="182880" cy="182880"/>
          </a:xfrm>
          <a:prstGeom prst="rect">
            <a:avLst/>
          </a:prstGeom>
          <a:noFill/>
          <a:ln w="1270">
            <a:solidFill>
              <a:srgbClr val="A860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03282" y="4552409"/>
            <a:ext cx="182880" cy="182880"/>
          </a:xfrm>
          <a:prstGeom prst="sun">
            <a:avLst/>
          </a:prstGeom>
          <a:noFill/>
          <a:ln w="1270">
            <a:solidFill>
              <a:srgbClr val="ECCC2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The Importance of Ethics in ICT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Ethics is essential for ensuring that technology is used in a responsible and beneficial way.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Trust: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Ethical behavior builds trust between individuals, organizations, and society as a whole.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Rights: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Ethics helps protect fundamental rights, such as privacy and freedom of expression.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Promoting Innovation: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Ethical considerations can guide innovation towards solutions that benefit society.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a Better Future: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By embracing ethics, we can create a future where technology is a force for good.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99060" y="2048263"/>
            <a:ext cx="182880" cy="182880"/>
          </a:xfrm>
          <a:prstGeom prst="rect">
            <a:avLst/>
          </a:prstGeom>
          <a:noFill/>
          <a:ln w="1270">
            <a:solidFill>
              <a:srgbClr val="B03E2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16006" y="1984723"/>
            <a:ext cx="182880" cy="182880"/>
          </a:xfrm>
          <a:prstGeom prst="rect">
            <a:avLst/>
          </a:prstGeom>
          <a:noFill/>
          <a:ln w="1270">
            <a:solidFill>
              <a:srgbClr val="A1DCD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62251" y="1096905"/>
            <a:ext cx="182880" cy="182880"/>
          </a:xfrm>
          <a:prstGeom prst="rect">
            <a:avLst/>
          </a:prstGeom>
          <a:noFill/>
          <a:ln w="1270">
            <a:solidFill>
              <a:srgbClr val="E7379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48577" y="754410"/>
            <a:ext cx="182880" cy="182880"/>
          </a:xfrm>
          <a:prstGeom prst="triangle">
            <a:avLst/>
          </a:prstGeom>
          <a:noFill/>
          <a:ln w="1270">
            <a:solidFill>
              <a:srgbClr val="2D437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41713" y="3290204"/>
            <a:ext cx="182880" cy="182880"/>
          </a:xfrm>
          <a:prstGeom prst="sun">
            <a:avLst/>
          </a:prstGeom>
          <a:noFill/>
          <a:ln w="1270">
            <a:solidFill>
              <a:srgbClr val="4FEC1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Ethical Issue: Privacy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 is about controlling your personal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is data collected and stored?  Is it transparent?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Is personal data protected from unauthorized access?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Usage: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is your data being used, and is it ethical?  Think targeted ads.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users giving informed consent for their data to be collected?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34316" y="1990687"/>
            <a:ext cx="182880" cy="182880"/>
          </a:xfrm>
          <a:prstGeom prst="sun">
            <a:avLst/>
          </a:prstGeom>
          <a:noFill/>
          <a:ln w="1270">
            <a:solidFill>
              <a:srgbClr val="15FF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26277" y="3403321"/>
            <a:ext cx="182880" cy="182880"/>
          </a:xfrm>
          <a:prstGeom prst="triangle">
            <a:avLst/>
          </a:prstGeom>
          <a:noFill/>
          <a:ln w="1270">
            <a:solidFill>
              <a:srgbClr val="26B85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1523" y="982295"/>
            <a:ext cx="182880" cy="182880"/>
          </a:xfrm>
          <a:prstGeom prst="sun">
            <a:avLst/>
          </a:prstGeom>
          <a:noFill/>
          <a:ln w="1270">
            <a:solidFill>
              <a:srgbClr val="B580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63578" y="4362956"/>
            <a:ext cx="182880" cy="182880"/>
          </a:xfrm>
          <a:prstGeom prst="rect">
            <a:avLst/>
          </a:prstGeom>
          <a:noFill/>
          <a:ln w="1270">
            <a:solidFill>
              <a:srgbClr val="1B902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1838" y="1203230"/>
            <a:ext cx="182880" cy="182880"/>
          </a:xfrm>
          <a:prstGeom prst="cube">
            <a:avLst/>
          </a:prstGeom>
          <a:noFill/>
          <a:ln w="1270">
            <a:solidFill>
              <a:srgbClr val="9357F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Ethical Issue: Security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focuses on protecting data and systems from harm.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Cybersecurity Threats: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against hackers, malware, and viruses.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Breaches: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Consequences of unauthorized access to sensitive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Integrity: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systems operate reliably and without malicious interference.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Hacking: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hacking skills for defensive purposes, with permission.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57321" y="4379764"/>
            <a:ext cx="182880" cy="182880"/>
          </a:xfrm>
          <a:prstGeom prst="rect">
            <a:avLst/>
          </a:prstGeom>
          <a:noFill/>
          <a:ln w="1270">
            <a:solidFill>
              <a:srgbClr val="2A2A2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23201" y="756518"/>
            <a:ext cx="182880" cy="182880"/>
          </a:xfrm>
          <a:prstGeom prst="sun">
            <a:avLst/>
          </a:prstGeom>
          <a:noFill/>
          <a:ln w="1270">
            <a:solidFill>
              <a:srgbClr val="25499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58972" y="3189951"/>
            <a:ext cx="182880" cy="182880"/>
          </a:xfrm>
          <a:prstGeom prst="sun">
            <a:avLst/>
          </a:prstGeom>
          <a:noFill/>
          <a:ln w="1270">
            <a:solidFill>
              <a:srgbClr val="CB4A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84761" y="2753250"/>
            <a:ext cx="182880" cy="182880"/>
          </a:xfrm>
          <a:prstGeom prst="triangle">
            <a:avLst/>
          </a:prstGeom>
          <a:noFill/>
          <a:ln w="1270">
            <a:solidFill>
              <a:srgbClr val="7F13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94085" y="3704557"/>
            <a:ext cx="182880" cy="182880"/>
          </a:xfrm>
          <a:prstGeom prst="rect">
            <a:avLst/>
          </a:prstGeom>
          <a:noFill/>
          <a:ln w="1270">
            <a:solidFill>
              <a:srgbClr val="2C8DE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Ethical Issue: Intellectual Property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Intellectual property (IP) refers to creations of the mind.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Copyright: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original works of authorship (software, music, art).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Patents: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inventions.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Trademarks: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brand names and logos.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Piracy: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Illegal copying and distribution of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Software with licenses that allow free use, modification, and distribution.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60912" y="2087538"/>
            <a:ext cx="182880" cy="182880"/>
          </a:xfrm>
          <a:prstGeom prst="sun">
            <a:avLst/>
          </a:prstGeom>
          <a:noFill/>
          <a:ln w="1270">
            <a:solidFill>
              <a:srgbClr val="F7137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06080" y="682265"/>
            <a:ext cx="182880" cy="182880"/>
          </a:xfrm>
          <a:prstGeom prst="triangle">
            <a:avLst/>
          </a:prstGeom>
          <a:noFill/>
          <a:ln w="1270">
            <a:solidFill>
              <a:srgbClr val="1AC8E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41273" y="4395674"/>
            <a:ext cx="182880" cy="182880"/>
          </a:xfrm>
          <a:prstGeom prst="triangle">
            <a:avLst/>
          </a:prstGeom>
          <a:noFill/>
          <a:ln w="1270">
            <a:solidFill>
              <a:srgbClr val="B924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61001" y="646646"/>
            <a:ext cx="182880" cy="182880"/>
          </a:xfrm>
          <a:prstGeom prst="triangle">
            <a:avLst/>
          </a:prstGeom>
          <a:noFill/>
          <a:ln w="1270">
            <a:solidFill>
              <a:srgbClr val="19884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61287" y="1647474"/>
            <a:ext cx="182880" cy="182880"/>
          </a:xfrm>
          <a:prstGeom prst="cube">
            <a:avLst/>
          </a:prstGeom>
          <a:noFill/>
          <a:ln w="1270">
            <a:solidFill>
              <a:srgbClr val="C403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Ethical Issue: Accessibility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means making technology usable by everyone, including people with disabilities.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Accessibility: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Designing websites that are accessible to people with visual, auditory, motor, or cognitive impairments.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Assistive Technologies: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and software that help people with disabilities use computers and other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Inclusivity: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Designing technology with diverse users in mind.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71191" y="2970090"/>
            <a:ext cx="182880" cy="182880"/>
          </a:xfrm>
          <a:prstGeom prst="rect">
            <a:avLst/>
          </a:prstGeom>
          <a:noFill/>
          <a:ln w="1270">
            <a:solidFill>
              <a:srgbClr val="BA85C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94712" y="1910176"/>
            <a:ext cx="182880" cy="182880"/>
          </a:xfrm>
          <a:prstGeom prst="triangle">
            <a:avLst/>
          </a:prstGeom>
          <a:noFill/>
          <a:ln w="1270">
            <a:solidFill>
              <a:srgbClr val="44A15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96668" y="184282"/>
            <a:ext cx="182880" cy="182880"/>
          </a:xfrm>
          <a:prstGeom prst="sun">
            <a:avLst/>
          </a:prstGeom>
          <a:noFill/>
          <a:ln w="1270">
            <a:solidFill>
              <a:srgbClr val="AFF58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16814" y="2449058"/>
            <a:ext cx="182880" cy="182880"/>
          </a:xfrm>
          <a:prstGeom prst="rect">
            <a:avLst/>
          </a:prstGeom>
          <a:noFill/>
          <a:ln w="1270">
            <a:solidFill>
              <a:srgbClr val="32C59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82358" y="3182559"/>
            <a:ext cx="182880" cy="182880"/>
          </a:xfrm>
          <a:prstGeom prst="rect">
            <a:avLst/>
          </a:prstGeom>
          <a:noFill/>
          <a:ln w="1270">
            <a:solidFill>
              <a:srgbClr val="A60C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Ethical Issue: Bias in Algorithms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Algorithms can perpetuate and amplify existing biases.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Bias: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If the data used to train an algorithm is biased, the algorithm will likely be biased as well.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Algorithmic Discrimination: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Algorithms that unfairly discriminate against certain groups of people (e.g., in loan applications, hiring processes).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 &amp; Explainability: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how algorithms make decisions to identify and mitigate bias.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015158" y="2811400"/>
            <a:ext cx="182880" cy="182880"/>
          </a:xfrm>
          <a:prstGeom prst="rect">
            <a:avLst/>
          </a:prstGeom>
          <a:noFill/>
          <a:ln w="1270">
            <a:solidFill>
              <a:srgbClr val="D98B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97510" y="1178569"/>
            <a:ext cx="182880" cy="182880"/>
          </a:xfrm>
          <a:prstGeom prst="cube">
            <a:avLst/>
          </a:prstGeom>
          <a:noFill/>
          <a:ln w="1270">
            <a:solidFill>
              <a:srgbClr val="9222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64683" y="3911885"/>
            <a:ext cx="182880" cy="182880"/>
          </a:xfrm>
          <a:prstGeom prst="triangle">
            <a:avLst/>
          </a:prstGeom>
          <a:noFill/>
          <a:ln w="1270">
            <a:solidFill>
              <a:srgbClr val="7B9D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13621" y="3359816"/>
            <a:ext cx="182880" cy="182880"/>
          </a:xfrm>
          <a:prstGeom prst="cube">
            <a:avLst/>
          </a:prstGeom>
          <a:noFill/>
          <a:ln w="1270">
            <a:solidFill>
              <a:srgbClr val="7A03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20299" y="3001788"/>
            <a:ext cx="182880" cy="182880"/>
          </a:xfrm>
          <a:prstGeom prst="sun">
            <a:avLst/>
          </a:prstGeom>
          <a:noFill/>
          <a:ln w="1270">
            <a:solidFill>
              <a:srgbClr val="CA2EC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Frameworks: Utilitarianism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Utilitarianism focuses on maximizing overall happiness and well-being.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Greatest Good: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the action that produces the greatest good for the greatest number of people.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Cost-Benefit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Weighing the potential benefits and harms of different 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Releasing a software update with a known bug to fix a more critical security vulnerability might be considered ethical utilitarianism if it prevents widespread harm.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8132" y="3282270"/>
            <a:ext cx="182880" cy="182880"/>
          </a:xfrm>
          <a:prstGeom prst="rect">
            <a:avLst/>
          </a:prstGeom>
          <a:noFill/>
          <a:ln w="1270">
            <a:solidFill>
              <a:srgbClr val="1FA92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84448" y="1976617"/>
            <a:ext cx="182880" cy="182880"/>
          </a:xfrm>
          <a:prstGeom prst="triangle">
            <a:avLst/>
          </a:prstGeom>
          <a:noFill/>
          <a:ln w="1270">
            <a:solidFill>
              <a:srgbClr val="CF35B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01678" y="3514193"/>
            <a:ext cx="182880" cy="182880"/>
          </a:xfrm>
          <a:prstGeom prst="triangle">
            <a:avLst/>
          </a:prstGeom>
          <a:noFill/>
          <a:ln w="1270">
            <a:solidFill>
              <a:srgbClr val="08A61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37194" y="2945423"/>
            <a:ext cx="182880" cy="182880"/>
          </a:xfrm>
          <a:prstGeom prst="cube">
            <a:avLst/>
          </a:prstGeom>
          <a:noFill/>
          <a:ln w="1270">
            <a:solidFill>
              <a:srgbClr val="37AE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60186" y="3390037"/>
            <a:ext cx="182880" cy="182880"/>
          </a:xfrm>
          <a:prstGeom prst="sun">
            <a:avLst/>
          </a:prstGeom>
          <a:noFill/>
          <a:ln w="1270">
            <a:solidFill>
              <a:srgbClr val="052AB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Frameworks: Deontology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Deontology emphasizes moral duties and rules.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Universal Moral Principles: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Follow rules that apply to everyone, regardless of the consequences.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Duty-Based Ethics: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 on fulfilling your obligations and responsibilities.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Always respecting user privacy, even if it means missing out on potential profits.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2025-02-24T11:04:47Z</dcterms:created>
  <dcterms:modified xsi:type="dcterms:W3CDTF">2025-02-24T11:04:47Z</dcterms:modified>
</cp:coreProperties>
</file>