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7698834" y="3202330"/>
            <a:ext cx="182880" cy="182880"/>
          </a:xfrm>
          <a:prstGeom prst="rect">
            <a:avLst/>
          </a:prstGeom>
          <a:noFill/>
          <a:ln w="1270">
            <a:solidFill>
              <a:srgbClr val="EA2B1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27400" y="4425181"/>
            <a:ext cx="182880" cy="182880"/>
          </a:xfrm>
          <a:prstGeom prst="rect">
            <a:avLst/>
          </a:prstGeom>
          <a:noFill/>
          <a:ln w="1270">
            <a:solidFill>
              <a:srgbClr val="8D0D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16213" y="229918"/>
            <a:ext cx="182880" cy="182880"/>
          </a:xfrm>
          <a:prstGeom prst="rect">
            <a:avLst/>
          </a:prstGeom>
          <a:noFill/>
          <a:ln w="1270">
            <a:solidFill>
              <a:srgbClr val="EFCB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11388" y="2314092"/>
            <a:ext cx="182880" cy="182880"/>
          </a:xfrm>
          <a:prstGeom prst="sun">
            <a:avLst/>
          </a:prstGeom>
          <a:noFill/>
          <a:ln w="1270">
            <a:solidFill>
              <a:srgbClr val="5D8D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06994" y="1515007"/>
            <a:ext cx="182880" cy="182880"/>
          </a:xfrm>
          <a:prstGeom prst="cube">
            <a:avLst/>
          </a:prstGeom>
          <a:noFill/>
          <a:ln w="1270">
            <a:solidFill>
              <a:srgbClr val="31918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Graphics and Multimedia: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graphics and multimedia, from basic concepts to practical applications.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Graphics and Multimedia?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Raster vs. Vector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Multimedia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Text, Audio, Video, Animation, Interactivity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Graphics and Multimedia Tools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Graphics and Multimedia: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gaming to marketing!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70707" y="1235962"/>
            <a:ext cx="182880" cy="182880"/>
          </a:xfrm>
          <a:prstGeom prst="cube">
            <a:avLst/>
          </a:prstGeom>
          <a:noFill/>
          <a:ln w="1270">
            <a:solidFill>
              <a:srgbClr val="916F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11307" y="2784808"/>
            <a:ext cx="182880" cy="182880"/>
          </a:xfrm>
          <a:prstGeom prst="rect">
            <a:avLst/>
          </a:prstGeom>
          <a:noFill/>
          <a:ln w="1270">
            <a:solidFill>
              <a:srgbClr val="7EB94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609" y="4254834"/>
            <a:ext cx="182880" cy="182880"/>
          </a:xfrm>
          <a:prstGeom prst="sun">
            <a:avLst/>
          </a:prstGeom>
          <a:noFill/>
          <a:ln w="1270">
            <a:solidFill>
              <a:srgbClr val="7A9E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47134" y="1980713"/>
            <a:ext cx="182880" cy="182880"/>
          </a:xfrm>
          <a:prstGeom prst="sun">
            <a:avLst/>
          </a:prstGeom>
          <a:noFill/>
          <a:ln w="1270">
            <a:solidFill>
              <a:srgbClr val="14E7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33400" y="1025471"/>
            <a:ext cx="182880" cy="182880"/>
          </a:xfrm>
          <a:prstGeom prst="rect">
            <a:avLst/>
          </a:prstGeom>
          <a:noFill/>
          <a:ln w="1270">
            <a:solidFill>
              <a:srgbClr val="3237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Animation in Multimedia: Bringing Things to Life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 creates the illusion of movement.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2D Animation: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Flat, two-dimensional animation.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Animation: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Three-dimensional animation with depth.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Animation used for informational or promotional purposes.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Frame rate, smoothness, realism.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97002" y="3365437"/>
            <a:ext cx="182880" cy="182880"/>
          </a:xfrm>
          <a:prstGeom prst="cube">
            <a:avLst/>
          </a:prstGeom>
          <a:noFill/>
          <a:ln w="1270">
            <a:solidFill>
              <a:srgbClr val="D793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75278" y="3847261"/>
            <a:ext cx="182880" cy="182880"/>
          </a:xfrm>
          <a:prstGeom prst="triangle">
            <a:avLst/>
          </a:prstGeom>
          <a:noFill/>
          <a:ln w="1270">
            <a:solidFill>
              <a:srgbClr val="9F242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43071" y="3213930"/>
            <a:ext cx="182880" cy="182880"/>
          </a:xfrm>
          <a:prstGeom prst="triangle">
            <a:avLst/>
          </a:prstGeom>
          <a:noFill/>
          <a:ln w="1270">
            <a:solidFill>
              <a:srgbClr val="5A1E3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31093" y="3905350"/>
            <a:ext cx="182880" cy="182880"/>
          </a:xfrm>
          <a:prstGeom prst="rect">
            <a:avLst/>
          </a:prstGeom>
          <a:noFill/>
          <a:ln w="1270">
            <a:solidFill>
              <a:srgbClr val="DE33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2666" y="2464425"/>
            <a:ext cx="182880" cy="182880"/>
          </a:xfrm>
          <a:prstGeom prst="cube">
            <a:avLst/>
          </a:prstGeom>
          <a:noFill/>
          <a:ln w="1270">
            <a:solidFill>
              <a:srgbClr val="11003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Interactivity in Multimedia: Engaging the User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Interactivity allows users to control and interact with the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Buttons: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Trigger 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Navigate to other pages or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Collect user input.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an engaging and interactive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 experience, ease of navigation.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09448" y="3695836"/>
            <a:ext cx="182880" cy="182880"/>
          </a:xfrm>
          <a:prstGeom prst="sun">
            <a:avLst/>
          </a:prstGeom>
          <a:noFill/>
          <a:ln w="1270">
            <a:solidFill>
              <a:srgbClr val="6062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521" y="3934974"/>
            <a:ext cx="182880" cy="182880"/>
          </a:xfrm>
          <a:prstGeom prst="cube">
            <a:avLst/>
          </a:prstGeom>
          <a:noFill/>
          <a:ln w="1270">
            <a:solidFill>
              <a:srgbClr val="E7564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46274" y="3864232"/>
            <a:ext cx="182880" cy="182880"/>
          </a:xfrm>
          <a:prstGeom prst="sun">
            <a:avLst/>
          </a:prstGeom>
          <a:noFill/>
          <a:ln w="1270">
            <a:solidFill>
              <a:srgbClr val="B99D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49093" y="2845410"/>
            <a:ext cx="182880" cy="182880"/>
          </a:xfrm>
          <a:prstGeom prst="rect">
            <a:avLst/>
          </a:prstGeom>
          <a:noFill/>
          <a:ln w="1270">
            <a:solidFill>
              <a:srgbClr val="95F07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71714" y="3083002"/>
            <a:ext cx="182880" cy="182880"/>
          </a:xfrm>
          <a:prstGeom prst="triangle">
            <a:avLst/>
          </a:prstGeom>
          <a:noFill/>
          <a:ln w="1270">
            <a:solidFill>
              <a:srgbClr val="8367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Editing Software: Raster Power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for manipulating raster 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Photoshop: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for photo editing and digital 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GIMP (GNU Image Manipulation Program):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 alternative to Photoshop.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Paint.NET: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and user-friendly image editor for Windows.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Layers, filters, color correction, retouching.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91978" y="4354163"/>
            <a:ext cx="182880" cy="182880"/>
          </a:xfrm>
          <a:prstGeom prst="cube">
            <a:avLst/>
          </a:prstGeom>
          <a:noFill/>
          <a:ln w="1270">
            <a:solidFill>
              <a:srgbClr val="3009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7676" y="895356"/>
            <a:ext cx="182880" cy="182880"/>
          </a:xfrm>
          <a:prstGeom prst="sun">
            <a:avLst/>
          </a:prstGeom>
          <a:noFill/>
          <a:ln w="1270">
            <a:solidFill>
              <a:srgbClr val="56DD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46479" y="2704766"/>
            <a:ext cx="182880" cy="182880"/>
          </a:xfrm>
          <a:prstGeom prst="sun">
            <a:avLst/>
          </a:prstGeom>
          <a:noFill/>
          <a:ln w="1270">
            <a:solidFill>
              <a:srgbClr val="119E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42462" y="1933469"/>
            <a:ext cx="182880" cy="182880"/>
          </a:xfrm>
          <a:prstGeom prst="cube">
            <a:avLst/>
          </a:prstGeom>
          <a:noFill/>
          <a:ln w="1270">
            <a:solidFill>
              <a:srgbClr val="A214B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10447" y="10496"/>
            <a:ext cx="182880" cy="182880"/>
          </a:xfrm>
          <a:prstGeom prst="sun">
            <a:avLst/>
          </a:prstGeom>
          <a:noFill/>
          <a:ln w="1270">
            <a:solidFill>
              <a:srgbClr val="D77E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Vector Graphics Software: Shape Shifters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for creating and editing vector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for vector illustration and graphic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Inkscape: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 alternative to Illustrator.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CorelDRAW: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popular vector graphics editor.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Path editing, shape tools, text manipulation, gradients.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5925" y="293847"/>
            <a:ext cx="182880" cy="182880"/>
          </a:xfrm>
          <a:prstGeom prst="sun">
            <a:avLst/>
          </a:prstGeom>
          <a:noFill/>
          <a:ln w="1270">
            <a:solidFill>
              <a:srgbClr val="833E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60939" y="2867101"/>
            <a:ext cx="182880" cy="182880"/>
          </a:xfrm>
          <a:prstGeom prst="triangle">
            <a:avLst/>
          </a:prstGeom>
          <a:noFill/>
          <a:ln w="1270">
            <a:solidFill>
              <a:srgbClr val="9932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40860" y="4194152"/>
            <a:ext cx="182880" cy="182880"/>
          </a:xfrm>
          <a:prstGeom prst="sun">
            <a:avLst/>
          </a:prstGeom>
          <a:noFill/>
          <a:ln w="1270">
            <a:solidFill>
              <a:srgbClr val="2668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14535" y="3949175"/>
            <a:ext cx="182880" cy="182880"/>
          </a:xfrm>
          <a:prstGeom prst="sun">
            <a:avLst/>
          </a:prstGeom>
          <a:noFill/>
          <a:ln w="1270">
            <a:solidFill>
              <a:srgbClr val="B31E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12031" y="268217"/>
            <a:ext cx="182880" cy="182880"/>
          </a:xfrm>
          <a:prstGeom prst="cube">
            <a:avLst/>
          </a:prstGeom>
          <a:noFill/>
          <a:ln w="1270">
            <a:solidFill>
              <a:srgbClr val="4479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Video Editing Software: Cut, Splice, and Enhance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for editing and creating videos: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Premiere Pro: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Professional-grade video editing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DaVinci Resolve: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 video editing and color grading software (free and paid versions).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iMovie (Mac):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and user-friendly video editor for Mac.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Timeline editing, transitions, effects, color correction.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53358" y="4052924"/>
            <a:ext cx="182880" cy="182880"/>
          </a:xfrm>
          <a:prstGeom prst="triangle">
            <a:avLst/>
          </a:prstGeom>
          <a:noFill/>
          <a:ln w="1270">
            <a:solidFill>
              <a:srgbClr val="2F349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79309" y="777000"/>
            <a:ext cx="182880" cy="182880"/>
          </a:xfrm>
          <a:prstGeom prst="rect">
            <a:avLst/>
          </a:prstGeom>
          <a:noFill/>
          <a:ln w="1270">
            <a:solidFill>
              <a:srgbClr val="788F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22579" y="3102242"/>
            <a:ext cx="182880" cy="182880"/>
          </a:xfrm>
          <a:prstGeom prst="rect">
            <a:avLst/>
          </a:prstGeom>
          <a:noFill/>
          <a:ln w="1270">
            <a:solidFill>
              <a:srgbClr val="361CB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52282" y="680798"/>
            <a:ext cx="182880" cy="182880"/>
          </a:xfrm>
          <a:prstGeom prst="triangle">
            <a:avLst/>
          </a:prstGeom>
          <a:noFill/>
          <a:ln w="1270">
            <a:solidFill>
              <a:srgbClr val="6CD8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73544" y="3347233"/>
            <a:ext cx="182880" cy="182880"/>
          </a:xfrm>
          <a:prstGeom prst="triangle">
            <a:avLst/>
          </a:prstGeom>
          <a:noFill/>
          <a:ln w="1270">
            <a:solidFill>
              <a:srgbClr val="7EF9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Audio Editing Software: Fine-Tune Your Sound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for recording, editing, and enhancing audio: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Audacity: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Free, open-source, cross-platform audio software. Great for beginners.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Audition: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Professional audio editing and mixing. Part of the Adobe Creative Cloud suite.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GarageBand (Mac):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with macOS. Great for recording music, podcasting and basic audio editing.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Recording, noise reduction, mixing, mastering, effects processing.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64798" y="478628"/>
            <a:ext cx="182880" cy="182880"/>
          </a:xfrm>
          <a:prstGeom prst="triangle">
            <a:avLst/>
          </a:prstGeom>
          <a:noFill/>
          <a:ln w="1270">
            <a:solidFill>
              <a:srgbClr val="7E54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4791" y="1510942"/>
            <a:ext cx="182880" cy="182880"/>
          </a:xfrm>
          <a:prstGeom prst="triangle">
            <a:avLst/>
          </a:prstGeom>
          <a:noFill/>
          <a:ln w="1270">
            <a:solidFill>
              <a:srgbClr val="F731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07904" y="2688815"/>
            <a:ext cx="182880" cy="182880"/>
          </a:xfrm>
          <a:prstGeom prst="cube">
            <a:avLst/>
          </a:prstGeom>
          <a:noFill/>
          <a:ln w="1270">
            <a:solidFill>
              <a:srgbClr val="151A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20683" y="2950247"/>
            <a:ext cx="182880" cy="182880"/>
          </a:xfrm>
          <a:prstGeom prst="triangle">
            <a:avLst/>
          </a:prstGeom>
          <a:noFill/>
          <a:ln w="1270">
            <a:solidFill>
              <a:srgbClr val="DD7B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56420" y="235938"/>
            <a:ext cx="182880" cy="182880"/>
          </a:xfrm>
          <a:prstGeom prst="rect">
            <a:avLst/>
          </a:prstGeom>
          <a:noFill/>
          <a:ln w="1270">
            <a:solidFill>
              <a:srgbClr val="4456B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Animation Software: Bringing Drawings to Life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for creating animations: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Animate: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for 2D animation and interactive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Blender: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 3D creation suite (also supports 2D animation).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Toon Boom Harmony: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Professional animation software for film and television.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Keyframe animation, rigging, character design, visual effects.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42979" y="2770261"/>
            <a:ext cx="182880" cy="182880"/>
          </a:xfrm>
          <a:prstGeom prst="triangle">
            <a:avLst/>
          </a:prstGeom>
          <a:noFill/>
          <a:ln w="1270">
            <a:solidFill>
              <a:srgbClr val="2AF3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38023" y="21778"/>
            <a:ext cx="182880" cy="182880"/>
          </a:xfrm>
          <a:prstGeom prst="triangle">
            <a:avLst/>
          </a:prstGeom>
          <a:noFill/>
          <a:ln w="1270">
            <a:solidFill>
              <a:srgbClr val="8782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93254" y="632948"/>
            <a:ext cx="182880" cy="182880"/>
          </a:xfrm>
          <a:prstGeom prst="cube">
            <a:avLst/>
          </a:prstGeom>
          <a:noFill/>
          <a:ln w="1270">
            <a:solidFill>
              <a:srgbClr val="6ADA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1289" y="3920670"/>
            <a:ext cx="182880" cy="182880"/>
          </a:xfrm>
          <a:prstGeom prst="triangle">
            <a:avLst/>
          </a:prstGeom>
          <a:noFill/>
          <a:ln w="1270">
            <a:solidFill>
              <a:srgbClr val="D5BB6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85541" y="1602988"/>
            <a:ext cx="182880" cy="182880"/>
          </a:xfrm>
          <a:prstGeom prst="sun">
            <a:avLst/>
          </a:prstGeom>
          <a:noFill/>
          <a:ln w="1270">
            <a:solidFill>
              <a:srgbClr val="8FA6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Multimedia in Education: Engaging Learners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Multimedia enhances learning by: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Visualizing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abstract ideas easier to understand.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Increasing Engagement: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Holding students' attention.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Catering to Different Learning Styles: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Accommodating visual, auditory, and kinesthetic learners.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Interactive simulations, educational videos, presentations.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32216" y="4221875"/>
            <a:ext cx="182880" cy="182880"/>
          </a:xfrm>
          <a:prstGeom prst="rect">
            <a:avLst/>
          </a:prstGeom>
          <a:noFill/>
          <a:ln w="1270">
            <a:solidFill>
              <a:srgbClr val="0876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19070" y="4241025"/>
            <a:ext cx="182880" cy="182880"/>
          </a:xfrm>
          <a:prstGeom prst="triangle">
            <a:avLst/>
          </a:prstGeom>
          <a:noFill/>
          <a:ln w="1270">
            <a:solidFill>
              <a:srgbClr val="7BEF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14269" y="1013232"/>
            <a:ext cx="182880" cy="182880"/>
          </a:xfrm>
          <a:prstGeom prst="rect">
            <a:avLst/>
          </a:prstGeom>
          <a:noFill/>
          <a:ln w="1270">
            <a:solidFill>
              <a:srgbClr val="7737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58172" y="884234"/>
            <a:ext cx="182880" cy="182880"/>
          </a:xfrm>
          <a:prstGeom prst="triangle">
            <a:avLst/>
          </a:prstGeom>
          <a:noFill/>
          <a:ln w="1270">
            <a:solidFill>
              <a:srgbClr val="7F70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41146" y="2948962"/>
            <a:ext cx="182880" cy="182880"/>
          </a:xfrm>
          <a:prstGeom prst="triangle">
            <a:avLst/>
          </a:prstGeom>
          <a:noFill/>
          <a:ln w="1270">
            <a:solidFill>
              <a:srgbClr val="5007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Multimedia in Marketing: Capturing Attention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Multimedia is essential for effective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Engaging potential customers with compelling videos.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visually appealing content for social media platforms.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images, videos, and animations to enhance the user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Product demos, testimonials, explainer videos.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12472" y="1540670"/>
            <a:ext cx="182880" cy="182880"/>
          </a:xfrm>
          <a:prstGeom prst="rect">
            <a:avLst/>
          </a:prstGeom>
          <a:noFill/>
          <a:ln w="1270">
            <a:solidFill>
              <a:srgbClr val="31FF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63931" y="3365527"/>
            <a:ext cx="182880" cy="182880"/>
          </a:xfrm>
          <a:prstGeom prst="sun">
            <a:avLst/>
          </a:prstGeom>
          <a:noFill/>
          <a:ln w="1270">
            <a:solidFill>
              <a:srgbClr val="3CB9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86425" y="1133137"/>
            <a:ext cx="182880" cy="182880"/>
          </a:xfrm>
          <a:prstGeom prst="rect">
            <a:avLst/>
          </a:prstGeom>
          <a:noFill/>
          <a:ln w="1270">
            <a:solidFill>
              <a:srgbClr val="E0A5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45975" y="944409"/>
            <a:ext cx="182880" cy="182880"/>
          </a:xfrm>
          <a:prstGeom prst="sun">
            <a:avLst/>
          </a:prstGeom>
          <a:noFill/>
          <a:ln w="1270">
            <a:solidFill>
              <a:srgbClr val="96CB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1632" y="442984"/>
            <a:ext cx="182880" cy="182880"/>
          </a:xfrm>
          <a:prstGeom prst="cube">
            <a:avLst/>
          </a:prstGeom>
          <a:noFill/>
          <a:ln w="1270">
            <a:solidFill>
              <a:srgbClr val="29E45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Multimedia in Entertainment: Immersion and Interactivity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Multimedia is the foundation of modern entertainment: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Games: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Combining graphics, audio, animation, and interactivity.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visual effects, sound design, and music to create immersive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Art Installations: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Engaging audiences through interactive multimedia displays.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Virtual reality experiences, augmented reality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00274" y="212101"/>
            <a:ext cx="182880" cy="182880"/>
          </a:xfrm>
          <a:prstGeom prst="cube">
            <a:avLst/>
          </a:prstGeom>
          <a:noFill/>
          <a:ln w="1270">
            <a:solidFill>
              <a:srgbClr val="EC8C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22444" y="482437"/>
            <a:ext cx="182880" cy="182880"/>
          </a:xfrm>
          <a:prstGeom prst="sun">
            <a:avLst/>
          </a:prstGeom>
          <a:noFill/>
          <a:ln w="1270">
            <a:solidFill>
              <a:srgbClr val="C5D5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74365" y="787123"/>
            <a:ext cx="182880" cy="182880"/>
          </a:xfrm>
          <a:prstGeom prst="sun">
            <a:avLst/>
          </a:prstGeom>
          <a:noFill/>
          <a:ln w="1270">
            <a:solidFill>
              <a:srgbClr val="8D8BA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1274" y="2788587"/>
            <a:ext cx="182880" cy="182880"/>
          </a:xfrm>
          <a:prstGeom prst="cube">
            <a:avLst/>
          </a:prstGeom>
          <a:noFill/>
          <a:ln w="1270">
            <a:solidFill>
              <a:srgbClr val="676C0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701" y="2641907"/>
            <a:ext cx="182880" cy="182880"/>
          </a:xfrm>
          <a:prstGeom prst="triangle">
            <a:avLst/>
          </a:prstGeom>
          <a:noFill/>
          <a:ln w="1270">
            <a:solidFill>
              <a:srgbClr val="FEDB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Graphics?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Graphics are visual representations of data or information. They can be: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Photographs, drawings, paintings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Charts &amp; Graphs: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Visualizing data (bar charts, pie charts)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Diagrams: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Illustrating processes or relationships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symbols representing brands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anything visual that conveys information!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31878" y="2720479"/>
            <a:ext cx="182880" cy="182880"/>
          </a:xfrm>
          <a:prstGeom prst="rect">
            <a:avLst/>
          </a:prstGeom>
          <a:noFill/>
          <a:ln w="1270">
            <a:solidFill>
              <a:srgbClr val="30DB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20126" y="4243232"/>
            <a:ext cx="182880" cy="182880"/>
          </a:xfrm>
          <a:prstGeom prst="triangle">
            <a:avLst/>
          </a:prstGeom>
          <a:noFill/>
          <a:ln w="1270">
            <a:solidFill>
              <a:srgbClr val="E5F8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4390" y="1645297"/>
            <a:ext cx="182880" cy="182880"/>
          </a:xfrm>
          <a:prstGeom prst="sun">
            <a:avLst/>
          </a:prstGeom>
          <a:noFill/>
          <a:ln w="1270">
            <a:solidFill>
              <a:srgbClr val="DDD4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53930" y="2333687"/>
            <a:ext cx="182880" cy="182880"/>
          </a:xfrm>
          <a:prstGeom prst="cube">
            <a:avLst/>
          </a:prstGeom>
          <a:noFill/>
          <a:ln w="1270">
            <a:solidFill>
              <a:srgbClr val="D2A2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73129" y="280370"/>
            <a:ext cx="182880" cy="182880"/>
          </a:xfrm>
          <a:prstGeom prst="cube">
            <a:avLst/>
          </a:prstGeom>
          <a:noFill/>
          <a:ln w="1270">
            <a:solidFill>
              <a:srgbClr val="8162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Considerations: Multimedia for Everyone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your multimedia accessible to all users: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Captions for Videos: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text alternatives for audio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Describe images for screen readers.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Transcripts for Audio: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text versions of audio recordings.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Navigation: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that all interactive elements can be accessed using a keyboard.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84160" y="2964453"/>
            <a:ext cx="182880" cy="182880"/>
          </a:xfrm>
          <a:prstGeom prst="rect">
            <a:avLst/>
          </a:prstGeom>
          <a:noFill/>
          <a:ln w="1270">
            <a:solidFill>
              <a:srgbClr val="55A6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9047" y="1356135"/>
            <a:ext cx="182880" cy="182880"/>
          </a:xfrm>
          <a:prstGeom prst="rect">
            <a:avLst/>
          </a:prstGeom>
          <a:noFill/>
          <a:ln w="1270">
            <a:solidFill>
              <a:srgbClr val="10526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68181" y="696290"/>
            <a:ext cx="182880" cy="182880"/>
          </a:xfrm>
          <a:prstGeom prst="sun">
            <a:avLst/>
          </a:prstGeom>
          <a:noFill/>
          <a:ln w="1270">
            <a:solidFill>
              <a:srgbClr val="4A89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13335" y="2531951"/>
            <a:ext cx="182880" cy="182880"/>
          </a:xfrm>
          <a:prstGeom prst="cube">
            <a:avLst/>
          </a:prstGeom>
          <a:noFill/>
          <a:ln w="1270">
            <a:solidFill>
              <a:srgbClr val="FE18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90389" y="2117522"/>
            <a:ext cx="182880" cy="182880"/>
          </a:xfrm>
          <a:prstGeom prst="triangle">
            <a:avLst/>
          </a:prstGeom>
          <a:noFill/>
          <a:ln w="1270">
            <a:solidFill>
              <a:srgbClr val="76C3D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Copyright and Licensing: Using Multimedia Legally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copyright laws when using multimedia: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Obtain Permission: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permission from the copyright holder before using copyrighted material.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Royalty-Free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Utilize stock photos, music, and video that are licensed for commercial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Creative Commons Licenses: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 terms of Creative Commons licenses.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Attribution: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Properly attribute the creators of the multimedia content you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857068" y="467373"/>
            <a:ext cx="182880" cy="182880"/>
          </a:xfrm>
          <a:prstGeom prst="cube">
            <a:avLst/>
          </a:prstGeom>
          <a:noFill/>
          <a:ln w="1270">
            <a:solidFill>
              <a:srgbClr val="51804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47567" y="4449870"/>
            <a:ext cx="182880" cy="182880"/>
          </a:xfrm>
          <a:prstGeom prst="triangle">
            <a:avLst/>
          </a:prstGeom>
          <a:noFill/>
          <a:ln w="1270">
            <a:solidFill>
              <a:srgbClr val="9ECA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89359" y="2882130"/>
            <a:ext cx="182880" cy="182880"/>
          </a:xfrm>
          <a:prstGeom prst="rect">
            <a:avLst/>
          </a:prstGeom>
          <a:noFill/>
          <a:ln w="1270">
            <a:solidFill>
              <a:srgbClr val="4646D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5633" y="2653558"/>
            <a:ext cx="182880" cy="182880"/>
          </a:xfrm>
          <a:prstGeom prst="triangle">
            <a:avLst/>
          </a:prstGeom>
          <a:noFill/>
          <a:ln w="1270">
            <a:solidFill>
              <a:srgbClr val="C927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79347" y="340835"/>
            <a:ext cx="182880" cy="182880"/>
          </a:xfrm>
          <a:prstGeom prst="sun">
            <a:avLst/>
          </a:prstGeom>
          <a:noFill/>
          <a:ln w="1270">
            <a:solidFill>
              <a:srgbClr val="F36E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Formats: Choosing the Right One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file format is key to compatibility and quality: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JPEG (photos), PNG (graphics with transparency), GIF (animated images)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MP3 (compressed audio), WAV (uncompressed audio)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MP4 (widely compatible), MOV (Apple QuickTime), AVI (older format)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File size, compression, compatibility with different devices and platforms.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99039" y="391787"/>
            <a:ext cx="182880" cy="182880"/>
          </a:xfrm>
          <a:prstGeom prst="sun">
            <a:avLst/>
          </a:prstGeom>
          <a:noFill/>
          <a:ln w="1270">
            <a:solidFill>
              <a:srgbClr val="2AFC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8717" y="805251"/>
            <a:ext cx="182880" cy="182880"/>
          </a:xfrm>
          <a:prstGeom prst="rect">
            <a:avLst/>
          </a:prstGeom>
          <a:noFill/>
          <a:ln w="1270">
            <a:solidFill>
              <a:srgbClr val="36E2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42303" y="979312"/>
            <a:ext cx="182880" cy="182880"/>
          </a:xfrm>
          <a:prstGeom prst="rect">
            <a:avLst/>
          </a:prstGeom>
          <a:noFill/>
          <a:ln w="1270">
            <a:solidFill>
              <a:srgbClr val="2234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07974" y="705768"/>
            <a:ext cx="182880" cy="182880"/>
          </a:xfrm>
          <a:prstGeom prst="triangle">
            <a:avLst/>
          </a:prstGeom>
          <a:noFill/>
          <a:ln w="1270">
            <a:solidFill>
              <a:srgbClr val="5CDC1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56593" y="3191010"/>
            <a:ext cx="182880" cy="182880"/>
          </a:xfrm>
          <a:prstGeom prst="sun">
            <a:avLst/>
          </a:prstGeom>
          <a:noFill/>
          <a:ln w="1270">
            <a:solidFill>
              <a:srgbClr val="93909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Compression Techniques: Reducing File Sizes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Compression reduces file sizes for easier sharing and faster loading: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Lossy Compression: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Discards some data to reduce file size (e.g., JPEG for images, MP3 for audio). Can affect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Lossless Compression: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file size without losing any data (e.g., PNG for images, ZIP for archives). Preserves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Codecs: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 for encoding and decoding video data (e.g., H.264, H.265).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Balance between file size and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32848" y="2672500"/>
            <a:ext cx="182880" cy="182880"/>
          </a:xfrm>
          <a:prstGeom prst="triangle">
            <a:avLst/>
          </a:prstGeom>
          <a:noFill/>
          <a:ln w="1270">
            <a:solidFill>
              <a:srgbClr val="27A6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07823" y="3682974"/>
            <a:ext cx="182880" cy="182880"/>
          </a:xfrm>
          <a:prstGeom prst="cube">
            <a:avLst/>
          </a:prstGeom>
          <a:noFill/>
          <a:ln w="1270">
            <a:solidFill>
              <a:srgbClr val="0F12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8188" y="1574357"/>
            <a:ext cx="182880" cy="182880"/>
          </a:xfrm>
          <a:prstGeom prst="sun">
            <a:avLst/>
          </a:prstGeom>
          <a:noFill/>
          <a:ln w="1270">
            <a:solidFill>
              <a:srgbClr val="DED50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57824" y="4388349"/>
            <a:ext cx="182880" cy="182880"/>
          </a:xfrm>
          <a:prstGeom prst="cube">
            <a:avLst/>
          </a:prstGeom>
          <a:noFill/>
          <a:ln w="1270">
            <a:solidFill>
              <a:srgbClr val="0D36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73057" y="1941989"/>
            <a:ext cx="182880" cy="182880"/>
          </a:xfrm>
          <a:prstGeom prst="cube">
            <a:avLst/>
          </a:prstGeom>
          <a:noFill/>
          <a:ln w="1270">
            <a:solidFill>
              <a:srgbClr val="4977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Emerging Trends in Graphics and Multimedia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is constantly evolving: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Reality (VR):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Immersive experiences that simulate real or imagined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Augmented Reality (AR):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Overlaying digital content onto the real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AI-powered tools for image and video editing, animation, and content creation.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Capture: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Recording human movement for animation and game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84455" y="2970204"/>
            <a:ext cx="182880" cy="182880"/>
          </a:xfrm>
          <a:prstGeom prst="triangle">
            <a:avLst/>
          </a:prstGeom>
          <a:noFill/>
          <a:ln w="1270">
            <a:solidFill>
              <a:srgbClr val="E9826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41680" y="3088151"/>
            <a:ext cx="182880" cy="182880"/>
          </a:xfrm>
          <a:prstGeom prst="cube">
            <a:avLst/>
          </a:prstGeom>
          <a:noFill/>
          <a:ln w="1270">
            <a:solidFill>
              <a:srgbClr val="EEC9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71684" y="1683370"/>
            <a:ext cx="182880" cy="182880"/>
          </a:xfrm>
          <a:prstGeom prst="rect">
            <a:avLst/>
          </a:prstGeom>
          <a:noFill/>
          <a:ln w="1270">
            <a:solidFill>
              <a:srgbClr val="0D8E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38025" y="3676236"/>
            <a:ext cx="182880" cy="182880"/>
          </a:xfrm>
          <a:prstGeom prst="cube">
            <a:avLst/>
          </a:prstGeom>
          <a:noFill/>
          <a:ln w="1270">
            <a:solidFill>
              <a:srgbClr val="52B75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67811" y="312837"/>
            <a:ext cx="182880" cy="182880"/>
          </a:xfrm>
          <a:prstGeom prst="rect">
            <a:avLst/>
          </a:prstGeom>
          <a:noFill/>
          <a:ln w="1270">
            <a:solidFill>
              <a:srgbClr val="634B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Creating Effective Multimedia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Your Audience: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Tailor your content to their interests and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Simple: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overwhelming the audience with too much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Visuals Effectively: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images, videos, and animations that enhance your message.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your content accessible to all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and Iterate: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feedback and make improvements.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16358" y="1987840"/>
            <a:ext cx="182880" cy="182880"/>
          </a:xfrm>
          <a:prstGeom prst="cube">
            <a:avLst/>
          </a:prstGeom>
          <a:noFill/>
          <a:ln w="1270">
            <a:solidFill>
              <a:srgbClr val="EAEF1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15545" y="132601"/>
            <a:ext cx="182880" cy="182880"/>
          </a:xfrm>
          <a:prstGeom prst="triangle">
            <a:avLst/>
          </a:prstGeom>
          <a:noFill/>
          <a:ln w="1270">
            <a:solidFill>
              <a:srgbClr val="6593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46178" y="959891"/>
            <a:ext cx="182880" cy="182880"/>
          </a:xfrm>
          <a:prstGeom prst="sun">
            <a:avLst/>
          </a:prstGeom>
          <a:noFill/>
          <a:ln w="1270">
            <a:solidFill>
              <a:srgbClr val="3CD8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94570" y="4030520"/>
            <a:ext cx="182880" cy="182880"/>
          </a:xfrm>
          <a:prstGeom prst="cube">
            <a:avLst/>
          </a:prstGeom>
          <a:noFill/>
          <a:ln w="1270">
            <a:solidFill>
              <a:srgbClr val="2ACC6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6790" y="2347236"/>
            <a:ext cx="182880" cy="182880"/>
          </a:xfrm>
          <a:prstGeom prst="cube">
            <a:avLst/>
          </a:prstGeom>
          <a:noFill/>
          <a:ln w="1270">
            <a:solidFill>
              <a:srgbClr val="4327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Graphics and Multimedia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Graphics and multimedia will continue to play a vital role in shaping how we communicate, learn, and entertain ourselves. Expect: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Immersive Experiences: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VR and AR will become more widespread.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Tools: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will automate tasks and enhance creativity.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Content: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Multimedia will be increasingly tailored to individual preferences.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Important to consider the ethical implications of new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89396" y="2116743"/>
            <a:ext cx="182880" cy="182880"/>
          </a:xfrm>
          <a:prstGeom prst="cube">
            <a:avLst/>
          </a:prstGeom>
          <a:noFill/>
          <a:ln w="1270">
            <a:solidFill>
              <a:srgbClr val="29A4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1537" y="4553477"/>
            <a:ext cx="182880" cy="182880"/>
          </a:xfrm>
          <a:prstGeom prst="rect">
            <a:avLst/>
          </a:prstGeom>
          <a:noFill/>
          <a:ln w="1270">
            <a:solidFill>
              <a:srgbClr val="9062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93760" y="3537230"/>
            <a:ext cx="182880" cy="182880"/>
          </a:xfrm>
          <a:prstGeom prst="cube">
            <a:avLst/>
          </a:prstGeom>
          <a:noFill/>
          <a:ln w="1270">
            <a:solidFill>
              <a:srgbClr val="1539B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06105" y="3868051"/>
            <a:ext cx="182880" cy="182880"/>
          </a:xfrm>
          <a:prstGeom prst="triangle">
            <a:avLst/>
          </a:prstGeom>
          <a:noFill/>
          <a:ln w="1270">
            <a:solidFill>
              <a:srgbClr val="B24C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42205" y="3940606"/>
            <a:ext cx="182880" cy="182880"/>
          </a:xfrm>
          <a:prstGeom prst="sun">
            <a:avLst/>
          </a:prstGeom>
          <a:noFill/>
          <a:ln w="1270">
            <a:solidFill>
              <a:srgbClr val="8975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That's all folks!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We've covered a lot of ground in this presentation.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the key differences between raster and vector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the core elements of multimedia: text, audio, video, animation, and interactivity.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the various tools available for creating graphics and multimedia.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 ethical and accessibility aspects of your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17444" y="4539904"/>
            <a:ext cx="182880" cy="182880"/>
          </a:xfrm>
          <a:prstGeom prst="rect">
            <a:avLst/>
          </a:prstGeom>
          <a:noFill/>
          <a:ln w="1270">
            <a:solidFill>
              <a:srgbClr val="82E3A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6326" y="4532724"/>
            <a:ext cx="182880" cy="182880"/>
          </a:xfrm>
          <a:prstGeom prst="triangle">
            <a:avLst/>
          </a:prstGeom>
          <a:noFill/>
          <a:ln w="1270">
            <a:solidFill>
              <a:srgbClr val="CEF14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00009" y="2230664"/>
            <a:ext cx="182880" cy="182880"/>
          </a:xfrm>
          <a:prstGeom prst="rect">
            <a:avLst/>
          </a:prstGeom>
          <a:noFill/>
          <a:ln w="1270">
            <a:solidFill>
              <a:srgbClr val="776D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5637" y="3866460"/>
            <a:ext cx="182880" cy="182880"/>
          </a:xfrm>
          <a:prstGeom prst="triangle">
            <a:avLst/>
          </a:prstGeom>
          <a:noFill/>
          <a:ln w="1270">
            <a:solidFill>
              <a:srgbClr val="4151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40823" y="1013702"/>
            <a:ext cx="182880" cy="182880"/>
          </a:xfrm>
          <a:prstGeom prst="sun">
            <a:avLst/>
          </a:prstGeom>
          <a:noFill/>
          <a:ln w="1270">
            <a:solidFill>
              <a:srgbClr val="271B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Raster Graphics: Pixels Rule!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graphics (also called bitmap graphics) are made up of tiny squares called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pixels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a mosaic; each tile is a pixel.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Photos, scanned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Formats: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.jpg, .png, .gif, .bmp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Good for realistic images with complex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Quality degrades when zoomed in (pixelation).  Resolution-dependent.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58" y="459196"/>
            <a:ext cx="182880" cy="182880"/>
          </a:xfrm>
          <a:prstGeom prst="triangle">
            <a:avLst/>
          </a:prstGeom>
          <a:noFill/>
          <a:ln w="1270">
            <a:solidFill>
              <a:srgbClr val="9DDBF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52167" y="3683677"/>
            <a:ext cx="182880" cy="182880"/>
          </a:xfrm>
          <a:prstGeom prst="rect">
            <a:avLst/>
          </a:prstGeom>
          <a:noFill/>
          <a:ln w="1270">
            <a:solidFill>
              <a:srgbClr val="F2B1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03508" y="4171643"/>
            <a:ext cx="182880" cy="182880"/>
          </a:xfrm>
          <a:prstGeom prst="sun">
            <a:avLst/>
          </a:prstGeom>
          <a:noFill/>
          <a:ln w="1270">
            <a:solidFill>
              <a:srgbClr val="6BFA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41661" y="4093903"/>
            <a:ext cx="182880" cy="182880"/>
          </a:xfrm>
          <a:prstGeom prst="rect">
            <a:avLst/>
          </a:prstGeom>
          <a:noFill/>
          <a:ln w="1270">
            <a:solidFill>
              <a:srgbClr val="20B4E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7724" y="592164"/>
            <a:ext cx="182880" cy="182880"/>
          </a:xfrm>
          <a:prstGeom prst="triangle">
            <a:avLst/>
          </a:prstGeom>
          <a:noFill/>
          <a:ln w="1270">
            <a:solidFill>
              <a:srgbClr val="D73B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Vector Graphics: Math is Magic!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graphics use mathematical equations (vectors) to define shapes.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drawing lines using coordinates instead of coloring squares.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Logos, illustrations, fonts.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Formats: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.svg, .ai, .eps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Scalable without losing quality; small file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Not ideal for photorealistic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41457" y="1435161"/>
            <a:ext cx="182880" cy="182880"/>
          </a:xfrm>
          <a:prstGeom prst="cube">
            <a:avLst/>
          </a:prstGeom>
          <a:noFill/>
          <a:ln w="1270">
            <a:solidFill>
              <a:srgbClr val="D2317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38992" y="1079040"/>
            <a:ext cx="182880" cy="182880"/>
          </a:xfrm>
          <a:prstGeom prst="rect">
            <a:avLst/>
          </a:prstGeom>
          <a:noFill/>
          <a:ln w="1270">
            <a:solidFill>
              <a:srgbClr val="92EA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19864" y="2073327"/>
            <a:ext cx="182880" cy="182880"/>
          </a:xfrm>
          <a:prstGeom prst="triangle">
            <a:avLst/>
          </a:prstGeom>
          <a:noFill/>
          <a:ln w="1270">
            <a:solidFill>
              <a:srgbClr val="3E1B3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86043" y="1392772"/>
            <a:ext cx="182880" cy="182880"/>
          </a:xfrm>
          <a:prstGeom prst="sun">
            <a:avLst/>
          </a:prstGeom>
          <a:noFill/>
          <a:ln w="1270">
            <a:solidFill>
              <a:srgbClr val="3115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91650" y="413495"/>
            <a:ext cx="182880" cy="182880"/>
          </a:xfrm>
          <a:prstGeom prst="rect">
            <a:avLst/>
          </a:prstGeom>
          <a:noFill/>
          <a:ln w="1270">
            <a:solidFill>
              <a:srgbClr val="EF79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Raster vs. Vector: Key Differences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Composition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Pixels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Mathematical Equations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Limited; pixelation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Infinite; no quality loss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Size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Generally larger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Generally smaller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Photos, complex images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Logos, illustrations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70034" y="4340416"/>
            <a:ext cx="182880" cy="182880"/>
          </a:xfrm>
          <a:prstGeom prst="rect">
            <a:avLst/>
          </a:prstGeom>
          <a:noFill/>
          <a:ln w="1270">
            <a:solidFill>
              <a:srgbClr val="C62A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91046" y="2509308"/>
            <a:ext cx="182880" cy="182880"/>
          </a:xfrm>
          <a:prstGeom prst="rect">
            <a:avLst/>
          </a:prstGeom>
          <a:noFill/>
          <a:ln w="1270">
            <a:solidFill>
              <a:srgbClr val="6963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75188" y="905972"/>
            <a:ext cx="182880" cy="182880"/>
          </a:xfrm>
          <a:prstGeom prst="rect">
            <a:avLst/>
          </a:prstGeom>
          <a:noFill/>
          <a:ln w="1270">
            <a:solidFill>
              <a:srgbClr val="9F397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73404" y="2032335"/>
            <a:ext cx="182880" cy="182880"/>
          </a:xfrm>
          <a:prstGeom prst="rect">
            <a:avLst/>
          </a:prstGeom>
          <a:noFill/>
          <a:ln w="1270">
            <a:solidFill>
              <a:srgbClr val="93FA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91060" y="3321536"/>
            <a:ext cx="182880" cy="182880"/>
          </a:xfrm>
          <a:prstGeom prst="triangle">
            <a:avLst/>
          </a:prstGeom>
          <a:noFill/>
          <a:ln w="1270">
            <a:solidFill>
              <a:srgbClr val="AA73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Multimedia?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Multimedia is the integration of multiple forms of media, including: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Written words (titles, captions, descriptions)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Sound recordings (music, speech, sound effects)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Still graphics (photos, illustrations)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images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Simulated motion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 input and control (buttons, links, games)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740" y="452864"/>
            <a:ext cx="182880" cy="182880"/>
          </a:xfrm>
          <a:prstGeom prst="sun">
            <a:avLst/>
          </a:prstGeom>
          <a:noFill/>
          <a:ln w="1270">
            <a:solidFill>
              <a:srgbClr val="072F5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94681" y="2988138"/>
            <a:ext cx="182880" cy="182880"/>
          </a:xfrm>
          <a:prstGeom prst="rect">
            <a:avLst/>
          </a:prstGeom>
          <a:noFill/>
          <a:ln w="1270">
            <a:solidFill>
              <a:srgbClr val="6B89E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37078" y="1110928"/>
            <a:ext cx="182880" cy="182880"/>
          </a:xfrm>
          <a:prstGeom prst="cube">
            <a:avLst/>
          </a:prstGeom>
          <a:noFill/>
          <a:ln w="1270">
            <a:solidFill>
              <a:srgbClr val="EFD44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16866" y="1985730"/>
            <a:ext cx="182880" cy="182880"/>
          </a:xfrm>
          <a:prstGeom prst="rect">
            <a:avLst/>
          </a:prstGeom>
          <a:noFill/>
          <a:ln w="1270">
            <a:solidFill>
              <a:srgbClr val="816E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88437" y="4222697"/>
            <a:ext cx="182880" cy="182880"/>
          </a:xfrm>
          <a:prstGeom prst="cube">
            <a:avLst/>
          </a:prstGeom>
          <a:noFill/>
          <a:ln w="1270">
            <a:solidFill>
              <a:srgbClr val="9381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in Multimedia: The Foundation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is crucial for conveying information and guiding the user.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Titles and Headings: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organize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Body Text: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explain concepts and provide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describe images and videos.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Font choice, size, color, 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93622" y="2905786"/>
            <a:ext cx="182880" cy="182880"/>
          </a:xfrm>
          <a:prstGeom prst="rect">
            <a:avLst/>
          </a:prstGeom>
          <a:noFill/>
          <a:ln w="1270">
            <a:solidFill>
              <a:srgbClr val="6F79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72043" y="638860"/>
            <a:ext cx="182880" cy="182880"/>
          </a:xfrm>
          <a:prstGeom prst="cube">
            <a:avLst/>
          </a:prstGeom>
          <a:noFill/>
          <a:ln w="1270">
            <a:solidFill>
              <a:srgbClr val="A201A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93804" y="4137307"/>
            <a:ext cx="182880" cy="182880"/>
          </a:xfrm>
          <a:prstGeom prst="cube">
            <a:avLst/>
          </a:prstGeom>
          <a:noFill/>
          <a:ln w="1270">
            <a:solidFill>
              <a:srgbClr val="2764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16397" y="3688803"/>
            <a:ext cx="182880" cy="182880"/>
          </a:xfrm>
          <a:prstGeom prst="triangle">
            <a:avLst/>
          </a:prstGeom>
          <a:noFill/>
          <a:ln w="1270">
            <a:solidFill>
              <a:srgbClr val="2A1C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34811" y="3243029"/>
            <a:ext cx="182880" cy="182880"/>
          </a:xfrm>
          <a:prstGeom prst="triangle">
            <a:avLst/>
          </a:prstGeom>
          <a:noFill/>
          <a:ln w="1270">
            <a:solidFill>
              <a:srgbClr val="81A8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Audio in Multimedia: Sound Effects and Music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enhances the user experience and creates atmosphere.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Music: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Sets the mood and tone.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Sound Effects: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realism and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Voiceovers: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narration and instructions.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Audio quality, volume levels, copyright.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70258" y="530938"/>
            <a:ext cx="182880" cy="182880"/>
          </a:xfrm>
          <a:prstGeom prst="sun">
            <a:avLst/>
          </a:prstGeom>
          <a:noFill/>
          <a:ln w="1270">
            <a:solidFill>
              <a:srgbClr val="925F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4646" y="4013225"/>
            <a:ext cx="182880" cy="182880"/>
          </a:xfrm>
          <a:prstGeom prst="triangle">
            <a:avLst/>
          </a:prstGeom>
          <a:noFill/>
          <a:ln w="1270">
            <a:solidFill>
              <a:srgbClr val="01A6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34633" y="649658"/>
            <a:ext cx="182880" cy="182880"/>
          </a:xfrm>
          <a:prstGeom prst="sun">
            <a:avLst/>
          </a:prstGeom>
          <a:noFill/>
          <a:ln w="1270">
            <a:solidFill>
              <a:srgbClr val="1EF2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44815" y="1144500"/>
            <a:ext cx="182880" cy="182880"/>
          </a:xfrm>
          <a:prstGeom prst="rect">
            <a:avLst/>
          </a:prstGeom>
          <a:noFill/>
          <a:ln w="1270">
            <a:solidFill>
              <a:srgbClr val="C580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19892" y="1391734"/>
            <a:ext cx="182880" cy="182880"/>
          </a:xfrm>
          <a:prstGeom prst="rect">
            <a:avLst/>
          </a:prstGeom>
          <a:noFill/>
          <a:ln w="1270">
            <a:solidFill>
              <a:srgbClr val="D054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Video in Multimedia: The Power of Motion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is a powerful medium for storytelling, demonstration, and engagement.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Live 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footage.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Animated Video: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Created using animation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Recordings: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Capture of computer screens.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Video quality, file size, editing.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2025-02-24T11:02:55Z</dcterms:created>
  <dcterms:modified xsi:type="dcterms:W3CDTF">2025-02-24T11:02:55Z</dcterms:modified>
</cp:coreProperties>
</file>