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689499" y="981896"/>
            <a:ext cx="182880" cy="182880"/>
          </a:xfrm>
          <a:prstGeom prst="rect">
            <a:avLst/>
          </a:prstGeom>
          <a:noFill/>
          <a:ln w="1270">
            <a:solidFill>
              <a:srgbClr val="7CEA0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21586" y="4444181"/>
            <a:ext cx="182880" cy="182880"/>
          </a:xfrm>
          <a:prstGeom prst="sun">
            <a:avLst/>
          </a:prstGeom>
          <a:noFill/>
          <a:ln w="1270">
            <a:solidFill>
              <a:srgbClr val="29798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64261" y="3683032"/>
            <a:ext cx="182880" cy="182880"/>
          </a:xfrm>
          <a:prstGeom prst="rect">
            <a:avLst/>
          </a:prstGeom>
          <a:noFill/>
          <a:ln w="1270">
            <a:solidFill>
              <a:srgbClr val="CB896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78026" y="1050397"/>
            <a:ext cx="182880" cy="182880"/>
          </a:xfrm>
          <a:prstGeom prst="cube">
            <a:avLst/>
          </a:prstGeom>
          <a:noFill/>
          <a:ln w="1270">
            <a:solidFill>
              <a:srgbClr val="8F291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8217" y="1017244"/>
            <a:ext cx="182880" cy="182880"/>
          </a:xfrm>
          <a:prstGeom prst="rect">
            <a:avLst/>
          </a:prstGeom>
          <a:noFill/>
          <a:ln w="1270">
            <a:solidFill>
              <a:srgbClr val="F0BA7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Green Computing: Introduction to Sustainable Technology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Green Computing?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 for Green Computing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Going Green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Examples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Green Computing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You Can Help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63131" y="3559946"/>
            <a:ext cx="182880" cy="182880"/>
          </a:xfrm>
          <a:prstGeom prst="triangle">
            <a:avLst/>
          </a:prstGeom>
          <a:noFill/>
          <a:ln w="1270">
            <a:solidFill>
              <a:srgbClr val="AF5F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15877" y="474574"/>
            <a:ext cx="182880" cy="182880"/>
          </a:xfrm>
          <a:prstGeom prst="rect">
            <a:avLst/>
          </a:prstGeom>
          <a:noFill/>
          <a:ln w="1270">
            <a:solidFill>
              <a:srgbClr val="45BC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30353" y="698686"/>
            <a:ext cx="182880" cy="182880"/>
          </a:xfrm>
          <a:prstGeom prst="sun">
            <a:avLst/>
          </a:prstGeom>
          <a:noFill/>
          <a:ln w="1270">
            <a:solidFill>
              <a:srgbClr val="B26E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35252" y="2283033"/>
            <a:ext cx="182880" cy="182880"/>
          </a:xfrm>
          <a:prstGeom prst="rect">
            <a:avLst/>
          </a:prstGeom>
          <a:noFill/>
          <a:ln w="1270">
            <a:solidFill>
              <a:srgbClr val="4BA7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09959" y="291526"/>
            <a:ext cx="182880" cy="182880"/>
          </a:xfrm>
          <a:prstGeom prst="cube">
            <a:avLst/>
          </a:prstGeom>
          <a:noFill/>
          <a:ln w="1270">
            <a:solidFill>
              <a:srgbClr val="C3CA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Examples: Virtualization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Virtualization allows you to run multiple operating systems and applications on a single physical server.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Virtualization: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Server Count: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Fewer physical servers mean lower energy consumption and cooling costs.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Resource Utilization: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Optimizes the use of existing hardware.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Simplified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manage and maintain virtualized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04265" y="2683490"/>
            <a:ext cx="182880" cy="182880"/>
          </a:xfrm>
          <a:prstGeom prst="triangle">
            <a:avLst/>
          </a:prstGeom>
          <a:noFill/>
          <a:ln w="1270">
            <a:solidFill>
              <a:srgbClr val="F87D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02804" y="4342719"/>
            <a:ext cx="182880" cy="182880"/>
          </a:xfrm>
          <a:prstGeom prst="cube">
            <a:avLst/>
          </a:prstGeom>
          <a:noFill/>
          <a:ln w="1270">
            <a:solidFill>
              <a:srgbClr val="DF10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92151" y="4066322"/>
            <a:ext cx="182880" cy="182880"/>
          </a:xfrm>
          <a:prstGeom prst="sun">
            <a:avLst/>
          </a:prstGeom>
          <a:noFill/>
          <a:ln w="1270">
            <a:solidFill>
              <a:srgbClr val="17DE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2520" y="1933467"/>
            <a:ext cx="182880" cy="182880"/>
          </a:xfrm>
          <a:prstGeom prst="cube">
            <a:avLst/>
          </a:prstGeom>
          <a:noFill/>
          <a:ln w="1270">
            <a:solidFill>
              <a:srgbClr val="AED3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5585" y="3448"/>
            <a:ext cx="182880" cy="182880"/>
          </a:xfrm>
          <a:prstGeom prst="triangle">
            <a:avLst/>
          </a:prstGeom>
          <a:noFill/>
          <a:ln w="1270">
            <a:solidFill>
              <a:srgbClr val="E6234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Examples: Power Management Software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can help automate power management settings and optimize energy usage.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Power Management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 Built-in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Windows and macOS offer power management settings.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Third-Party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Software that can centrally manage power settings across multiple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63675" y="552721"/>
            <a:ext cx="182880" cy="182880"/>
          </a:xfrm>
          <a:prstGeom prst="rect">
            <a:avLst/>
          </a:prstGeom>
          <a:noFill/>
          <a:ln w="1270">
            <a:solidFill>
              <a:srgbClr val="148E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65795" y="2757150"/>
            <a:ext cx="182880" cy="182880"/>
          </a:xfrm>
          <a:prstGeom prst="cube">
            <a:avLst/>
          </a:prstGeom>
          <a:noFill/>
          <a:ln w="1270">
            <a:solidFill>
              <a:srgbClr val="5959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26644" y="3977460"/>
            <a:ext cx="182880" cy="182880"/>
          </a:xfrm>
          <a:prstGeom prst="cube">
            <a:avLst/>
          </a:prstGeom>
          <a:noFill/>
          <a:ln w="1270">
            <a:solidFill>
              <a:srgbClr val="084BA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65371" y="2522894"/>
            <a:ext cx="182880" cy="182880"/>
          </a:xfrm>
          <a:prstGeom prst="cube">
            <a:avLst/>
          </a:prstGeom>
          <a:noFill/>
          <a:ln w="1270">
            <a:solidFill>
              <a:srgbClr val="F222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37930" y="3251673"/>
            <a:ext cx="182880" cy="182880"/>
          </a:xfrm>
          <a:prstGeom prst="cube">
            <a:avLst/>
          </a:prstGeom>
          <a:noFill/>
          <a:ln w="1270">
            <a:solidFill>
              <a:srgbClr val="AC4F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Green Computing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 computing is an evolving field with promising developments.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Emerging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AI: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AI algorithms that are energy-efficient.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Biodegradable Electronics: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electronic components from sustainable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Grids: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Integrating renewable energy sources into the power grid to reduce carbon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87431" y="3533177"/>
            <a:ext cx="182880" cy="182880"/>
          </a:xfrm>
          <a:prstGeom prst="sun">
            <a:avLst/>
          </a:prstGeom>
          <a:noFill/>
          <a:ln w="1270">
            <a:solidFill>
              <a:srgbClr val="3DAF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01787" y="2699915"/>
            <a:ext cx="182880" cy="182880"/>
          </a:xfrm>
          <a:prstGeom prst="cube">
            <a:avLst/>
          </a:prstGeom>
          <a:noFill/>
          <a:ln w="1270">
            <a:solidFill>
              <a:srgbClr val="37B0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84430" y="2440634"/>
            <a:ext cx="182880" cy="182880"/>
          </a:xfrm>
          <a:prstGeom prst="cube">
            <a:avLst/>
          </a:prstGeom>
          <a:noFill/>
          <a:ln w="1270">
            <a:solidFill>
              <a:srgbClr val="124BB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42424" y="861889"/>
            <a:ext cx="182880" cy="182880"/>
          </a:xfrm>
          <a:prstGeom prst="sun">
            <a:avLst/>
          </a:prstGeom>
          <a:noFill/>
          <a:ln w="1270">
            <a:solidFill>
              <a:srgbClr val="AD82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89862" y="4269645"/>
            <a:ext cx="182880" cy="182880"/>
          </a:xfrm>
          <a:prstGeom prst="rect">
            <a:avLst/>
          </a:prstGeom>
          <a:noFill/>
          <a:ln w="1270">
            <a:solidFill>
              <a:srgbClr val="D1966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You Can Help: Individuals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Everyone can contribute to green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Steps You Can Take: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 off devices when not in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energy-efficient light bulbs.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Recycle electronics properly.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eco-friendly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printing.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01542" y="1262464"/>
            <a:ext cx="182880" cy="182880"/>
          </a:xfrm>
          <a:prstGeom prst="rect">
            <a:avLst/>
          </a:prstGeom>
          <a:noFill/>
          <a:ln w="1270">
            <a:solidFill>
              <a:srgbClr val="0510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0382" y="3072099"/>
            <a:ext cx="182880" cy="182880"/>
          </a:xfrm>
          <a:prstGeom prst="sun">
            <a:avLst/>
          </a:prstGeom>
          <a:noFill/>
          <a:ln w="1270">
            <a:solidFill>
              <a:srgbClr val="339D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24391" y="626944"/>
            <a:ext cx="182880" cy="182880"/>
          </a:xfrm>
          <a:prstGeom prst="rect">
            <a:avLst/>
          </a:prstGeom>
          <a:noFill/>
          <a:ln w="1270">
            <a:solidFill>
              <a:srgbClr val="817B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51783" y="3965477"/>
            <a:ext cx="182880" cy="182880"/>
          </a:xfrm>
          <a:prstGeom prst="cube">
            <a:avLst/>
          </a:prstGeom>
          <a:noFill/>
          <a:ln w="1270">
            <a:solidFill>
              <a:srgbClr val="A32A6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2025" y="1197128"/>
            <a:ext cx="182880" cy="182880"/>
          </a:xfrm>
          <a:prstGeom prst="triangle">
            <a:avLst/>
          </a:prstGeom>
          <a:noFill/>
          <a:ln w="1270">
            <a:solidFill>
              <a:srgbClr val="F4FF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You Can Help: Organizations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Organizations can implement green computing practices on a larger scale.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Actions Organizations Can Take: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 a green IT policy.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Invest in energy-efficient hardware.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virtualization and cloud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 employees on green computing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 and report on environmental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25061" y="1904677"/>
            <a:ext cx="182880" cy="182880"/>
          </a:xfrm>
          <a:prstGeom prst="rect">
            <a:avLst/>
          </a:prstGeom>
          <a:noFill/>
          <a:ln w="1270">
            <a:solidFill>
              <a:srgbClr val="16E1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61761" y="2093580"/>
            <a:ext cx="182880" cy="182880"/>
          </a:xfrm>
          <a:prstGeom prst="rect">
            <a:avLst/>
          </a:prstGeom>
          <a:noFill/>
          <a:ln w="1270">
            <a:solidFill>
              <a:srgbClr val="C160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97540" y="2531464"/>
            <a:ext cx="182880" cy="182880"/>
          </a:xfrm>
          <a:prstGeom prst="cube">
            <a:avLst/>
          </a:prstGeom>
          <a:noFill/>
          <a:ln w="1270">
            <a:solidFill>
              <a:srgbClr val="49AC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65970" y="2843797"/>
            <a:ext cx="182880" cy="182880"/>
          </a:xfrm>
          <a:prstGeom prst="sun">
            <a:avLst/>
          </a:prstGeom>
          <a:noFill/>
          <a:ln w="1270">
            <a:solidFill>
              <a:srgbClr val="98881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44217" y="328066"/>
            <a:ext cx="182880" cy="182880"/>
          </a:xfrm>
          <a:prstGeom prst="cube">
            <a:avLst/>
          </a:prstGeom>
          <a:noFill/>
          <a:ln w="1270">
            <a:solidFill>
              <a:srgbClr val="6CB6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 computing is essential for a sustainable future. By adopting eco-friendly practices, we can reduce the environmental impact of technology and create a greener world. Every small effort contributes to a bigger, positive change.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make a difference together!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50443" y="2716389"/>
            <a:ext cx="182880" cy="182880"/>
          </a:xfrm>
          <a:prstGeom prst="cube">
            <a:avLst/>
          </a:prstGeom>
          <a:noFill/>
          <a:ln w="1270">
            <a:solidFill>
              <a:srgbClr val="E21E2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70056" y="4302069"/>
            <a:ext cx="182880" cy="182880"/>
          </a:xfrm>
          <a:prstGeom prst="sun">
            <a:avLst/>
          </a:prstGeom>
          <a:noFill/>
          <a:ln w="1270">
            <a:solidFill>
              <a:srgbClr val="9F5E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86387" y="2148593"/>
            <a:ext cx="182880" cy="182880"/>
          </a:xfrm>
          <a:prstGeom prst="triangle">
            <a:avLst/>
          </a:prstGeom>
          <a:noFill/>
          <a:ln w="1270">
            <a:solidFill>
              <a:srgbClr val="6228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75338" y="648035"/>
            <a:ext cx="182880" cy="182880"/>
          </a:xfrm>
          <a:prstGeom prst="sun">
            <a:avLst/>
          </a:prstGeom>
          <a:noFill/>
          <a:ln w="1270">
            <a:solidFill>
              <a:srgbClr val="009D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46926" y="167018"/>
            <a:ext cx="182880" cy="182880"/>
          </a:xfrm>
          <a:prstGeom prst="sun">
            <a:avLst/>
          </a:prstGeom>
          <a:noFill/>
          <a:ln w="1270">
            <a:solidFill>
              <a:srgbClr val="145E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EPEAT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EPEAT is a global ecolabel for electronics.  It helps identify and procure more sustainable electronics.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Aspects: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Addresses a product's full lifecycle.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Covers environmental and social aspects.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clear and credible method for comparing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10948" y="661559"/>
            <a:ext cx="182880" cy="182880"/>
          </a:xfrm>
          <a:prstGeom prst="cube">
            <a:avLst/>
          </a:prstGeom>
          <a:noFill/>
          <a:ln w="1270">
            <a:solidFill>
              <a:srgbClr val="128C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27683" y="839093"/>
            <a:ext cx="182880" cy="182880"/>
          </a:xfrm>
          <a:prstGeom prst="cube">
            <a:avLst/>
          </a:prstGeom>
          <a:noFill/>
          <a:ln w="1270">
            <a:solidFill>
              <a:srgbClr val="FCFB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12551" y="3600792"/>
            <a:ext cx="182880" cy="182880"/>
          </a:xfrm>
          <a:prstGeom prst="rect">
            <a:avLst/>
          </a:prstGeom>
          <a:noFill/>
          <a:ln w="1270">
            <a:solidFill>
              <a:srgbClr val="B0F4F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82596" y="4272919"/>
            <a:ext cx="182880" cy="182880"/>
          </a:xfrm>
          <a:prstGeom prst="sun">
            <a:avLst/>
          </a:prstGeom>
          <a:noFill/>
          <a:ln w="1270">
            <a:solidFill>
              <a:srgbClr val="8557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18590" y="3516618"/>
            <a:ext cx="182880" cy="182880"/>
          </a:xfrm>
          <a:prstGeom prst="cube">
            <a:avLst/>
          </a:prstGeom>
          <a:noFill/>
          <a:ln w="1270">
            <a:solidFill>
              <a:srgbClr val="F43A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Green Software Development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design and development can also contribute to green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code for energy efficiency (reduce CPU usage).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appropriate data structures and algorithms.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data transfer over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energy-efficient programming languages (where possible).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 applications that encourage sustainable behavior (e.g., energy monitoring apps).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80758" y="635638"/>
            <a:ext cx="182880" cy="182880"/>
          </a:xfrm>
          <a:prstGeom prst="triangle">
            <a:avLst/>
          </a:prstGeom>
          <a:noFill/>
          <a:ln w="1270">
            <a:solidFill>
              <a:srgbClr val="C778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17737" y="753638"/>
            <a:ext cx="182880" cy="182880"/>
          </a:xfrm>
          <a:prstGeom prst="rect">
            <a:avLst/>
          </a:prstGeom>
          <a:noFill/>
          <a:ln w="1270">
            <a:solidFill>
              <a:srgbClr val="8242A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634" y="4343063"/>
            <a:ext cx="182880" cy="182880"/>
          </a:xfrm>
          <a:prstGeom prst="cube">
            <a:avLst/>
          </a:prstGeom>
          <a:noFill/>
          <a:ln w="1270">
            <a:solidFill>
              <a:srgbClr val="20B8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72587" y="2373625"/>
            <a:ext cx="182880" cy="182880"/>
          </a:xfrm>
          <a:prstGeom prst="triangle">
            <a:avLst/>
          </a:prstGeom>
          <a:noFill/>
          <a:ln w="1270">
            <a:solidFill>
              <a:srgbClr val="848A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41549" y="4333570"/>
            <a:ext cx="182880" cy="182880"/>
          </a:xfrm>
          <a:prstGeom prst="triangle">
            <a:avLst/>
          </a:prstGeom>
          <a:noFill/>
          <a:ln w="1270">
            <a:solidFill>
              <a:srgbClr val="FB453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Renewable Energy Sources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Transitioning to renewable energy is crucial for reducing the carbon footprint of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Solar power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 power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Hydropower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Geothermal energy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reliance on fossil fuels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greenhouse gas emissions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a more sustainable energy future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06802" y="1043192"/>
            <a:ext cx="182880" cy="182880"/>
          </a:xfrm>
          <a:prstGeom prst="cube">
            <a:avLst/>
          </a:prstGeom>
          <a:noFill/>
          <a:ln w="1270">
            <a:solidFill>
              <a:srgbClr val="2AF8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55642" y="2469699"/>
            <a:ext cx="182880" cy="182880"/>
          </a:xfrm>
          <a:prstGeom prst="cube">
            <a:avLst/>
          </a:prstGeom>
          <a:noFill/>
          <a:ln w="1270">
            <a:solidFill>
              <a:srgbClr val="50A2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43567" y="4040997"/>
            <a:ext cx="182880" cy="182880"/>
          </a:xfrm>
          <a:prstGeom prst="rect">
            <a:avLst/>
          </a:prstGeom>
          <a:noFill/>
          <a:ln w="1270">
            <a:solidFill>
              <a:srgbClr val="3055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9941" y="1881696"/>
            <a:ext cx="182880" cy="182880"/>
          </a:xfrm>
          <a:prstGeom prst="triangle">
            <a:avLst/>
          </a:prstGeom>
          <a:noFill/>
          <a:ln w="1270">
            <a:solidFill>
              <a:srgbClr val="A0A9A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64004" y="2936349"/>
            <a:ext cx="182880" cy="182880"/>
          </a:xfrm>
          <a:prstGeom prst="cube">
            <a:avLst/>
          </a:prstGeom>
          <a:noFill/>
          <a:ln w="1270">
            <a:solidFill>
              <a:srgbClr val="F6F2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Life Cycle Assessment (LCA)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LCA is a valuable tool for understanding the environmental impact of a product throughout its entire life.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Raw material extraction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End-of-life (disposal or recycling)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LCA can help identify areas for improvement and reduce environmental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97498" y="4445711"/>
            <a:ext cx="182880" cy="182880"/>
          </a:xfrm>
          <a:prstGeom prst="rect">
            <a:avLst/>
          </a:prstGeom>
          <a:noFill/>
          <a:ln w="1270">
            <a:solidFill>
              <a:srgbClr val="5BAD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03937" y="3663438"/>
            <a:ext cx="182880" cy="182880"/>
          </a:xfrm>
          <a:prstGeom prst="sun">
            <a:avLst/>
          </a:prstGeom>
          <a:noFill/>
          <a:ln w="1270">
            <a:solidFill>
              <a:srgbClr val="E3B7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0313" y="3513600"/>
            <a:ext cx="182880" cy="182880"/>
          </a:xfrm>
          <a:prstGeom prst="sun">
            <a:avLst/>
          </a:prstGeom>
          <a:noFill/>
          <a:ln w="1270">
            <a:solidFill>
              <a:srgbClr val="2667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07646" y="1146051"/>
            <a:ext cx="182880" cy="182880"/>
          </a:xfrm>
          <a:prstGeom prst="triangle">
            <a:avLst/>
          </a:prstGeom>
          <a:noFill/>
          <a:ln w="1270">
            <a:solidFill>
              <a:srgbClr val="EA2E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5779" y="2880517"/>
            <a:ext cx="182880" cy="182880"/>
          </a:xfrm>
          <a:prstGeom prst="rect">
            <a:avLst/>
          </a:prstGeom>
          <a:noFill/>
          <a:ln w="1270">
            <a:solidFill>
              <a:srgbClr val="334A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Green Computing?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 computing, also called green IT or sustainable computing, is the environmentally responsible and eco-friendly use of computers and their resources. It's about reducing the environmental impact of technology throughout its entire lifecycle.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Focus Areas: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Efficiency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Reducing Hazardous Materials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Promoting Sustainability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28579" y="4125680"/>
            <a:ext cx="182880" cy="182880"/>
          </a:xfrm>
          <a:prstGeom prst="triangle">
            <a:avLst/>
          </a:prstGeom>
          <a:noFill/>
          <a:ln w="1270">
            <a:solidFill>
              <a:srgbClr val="1BB0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62069" y="212427"/>
            <a:ext cx="182880" cy="182880"/>
          </a:xfrm>
          <a:prstGeom prst="cube">
            <a:avLst/>
          </a:prstGeom>
          <a:noFill/>
          <a:ln w="1270">
            <a:solidFill>
              <a:srgbClr val="D6B2B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82293" y="3966034"/>
            <a:ext cx="182880" cy="182880"/>
          </a:xfrm>
          <a:prstGeom prst="rect">
            <a:avLst/>
          </a:prstGeom>
          <a:noFill/>
          <a:ln w="1270">
            <a:solidFill>
              <a:srgbClr val="77428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57844" y="1981965"/>
            <a:ext cx="182880" cy="182880"/>
          </a:xfrm>
          <a:prstGeom prst="cube">
            <a:avLst/>
          </a:prstGeom>
          <a:noFill/>
          <a:ln w="1270">
            <a:solidFill>
              <a:srgbClr val="A83B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25836" y="2891297"/>
            <a:ext cx="182880" cy="182880"/>
          </a:xfrm>
          <a:prstGeom prst="cube">
            <a:avLst/>
          </a:prstGeom>
          <a:noFill/>
          <a:ln w="1270">
            <a:solidFill>
              <a:srgbClr val="EE07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Optimizing Data Storage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is a significant energy consumer, especially in large data centers.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 for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deduplication (removing duplicate data)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compression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Tiered storage (moving less frequently accessed data to lower-power storage)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Solid-state drives (SSDs) are more energy-efficient than traditional hard drives (HDDs).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12562" y="2944280"/>
            <a:ext cx="182880" cy="182880"/>
          </a:xfrm>
          <a:prstGeom prst="sun">
            <a:avLst/>
          </a:prstGeom>
          <a:noFill/>
          <a:ln w="1270">
            <a:solidFill>
              <a:srgbClr val="6766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86352" y="3784172"/>
            <a:ext cx="182880" cy="182880"/>
          </a:xfrm>
          <a:prstGeom prst="sun">
            <a:avLst/>
          </a:prstGeom>
          <a:noFill/>
          <a:ln w="1270">
            <a:solidFill>
              <a:srgbClr val="042A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19540" y="2639912"/>
            <a:ext cx="182880" cy="182880"/>
          </a:xfrm>
          <a:prstGeom prst="cube">
            <a:avLst/>
          </a:prstGeom>
          <a:noFill/>
          <a:ln w="1270">
            <a:solidFill>
              <a:srgbClr val="C47D6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88480" y="1635784"/>
            <a:ext cx="182880" cy="182880"/>
          </a:xfrm>
          <a:prstGeom prst="sun">
            <a:avLst/>
          </a:prstGeom>
          <a:noFill/>
          <a:ln w="1270">
            <a:solidFill>
              <a:srgbClr val="AEEC5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47096" y="2827968"/>
            <a:ext cx="182880" cy="182880"/>
          </a:xfrm>
          <a:prstGeom prst="sun">
            <a:avLst/>
          </a:prstGeom>
          <a:noFill/>
          <a:ln w="1270">
            <a:solidFill>
              <a:srgbClr val="0F39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Remote Work and Green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work, facilitated by technology, has environmental benefits.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Helps: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commuting, lowering fuel consumption and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Decreases office space needs, saving energy and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Promotes flexible work schedules, potentially reducing peak energy demand.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91731" y="392391"/>
            <a:ext cx="182880" cy="182880"/>
          </a:xfrm>
          <a:prstGeom prst="triangle">
            <a:avLst/>
          </a:prstGeom>
          <a:noFill/>
          <a:ln w="1270">
            <a:solidFill>
              <a:srgbClr val="824C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28804" y="721980"/>
            <a:ext cx="182880" cy="182880"/>
          </a:xfrm>
          <a:prstGeom prst="rect">
            <a:avLst/>
          </a:prstGeom>
          <a:noFill/>
          <a:ln w="1270">
            <a:solidFill>
              <a:srgbClr val="9981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05301" y="448437"/>
            <a:ext cx="182880" cy="182880"/>
          </a:xfrm>
          <a:prstGeom prst="cube">
            <a:avLst/>
          </a:prstGeom>
          <a:noFill/>
          <a:ln w="1270">
            <a:solidFill>
              <a:srgbClr val="29DD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24698" y="1371430"/>
            <a:ext cx="182880" cy="182880"/>
          </a:xfrm>
          <a:prstGeom prst="rect">
            <a:avLst/>
          </a:prstGeom>
          <a:noFill/>
          <a:ln w="1270">
            <a:solidFill>
              <a:srgbClr val="003B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62422" y="2294288"/>
            <a:ext cx="182880" cy="182880"/>
          </a:xfrm>
          <a:prstGeom prst="rect">
            <a:avLst/>
          </a:prstGeom>
          <a:noFill/>
          <a:ln w="1270">
            <a:solidFill>
              <a:srgbClr val="02D0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Governments and Regulations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policies and regulations are essential for driving green computing adoption.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efficiency standards for electronic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Regulations on e-waste disposal.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Incentives for renewable energy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Funding for research and development in green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79508" y="3257948"/>
            <a:ext cx="182880" cy="182880"/>
          </a:xfrm>
          <a:prstGeom prst="rect">
            <a:avLst/>
          </a:prstGeom>
          <a:noFill/>
          <a:ln w="1270">
            <a:solidFill>
              <a:srgbClr val="FA3C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29323" y="4514440"/>
            <a:ext cx="182880" cy="182880"/>
          </a:xfrm>
          <a:prstGeom prst="sun">
            <a:avLst/>
          </a:prstGeom>
          <a:noFill/>
          <a:ln w="1270">
            <a:solidFill>
              <a:srgbClr val="AB04C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10835" y="4321979"/>
            <a:ext cx="182880" cy="182880"/>
          </a:xfrm>
          <a:prstGeom prst="cube">
            <a:avLst/>
          </a:prstGeom>
          <a:noFill/>
          <a:ln w="1270">
            <a:solidFill>
              <a:srgbClr val="D2092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90152" y="1140814"/>
            <a:ext cx="182880" cy="182880"/>
          </a:xfrm>
          <a:prstGeom prst="sun">
            <a:avLst/>
          </a:prstGeom>
          <a:noFill/>
          <a:ln w="1270">
            <a:solidFill>
              <a:srgbClr val="2144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02143" y="3377092"/>
            <a:ext cx="182880" cy="182880"/>
          </a:xfrm>
          <a:prstGeom prst="sun">
            <a:avLst/>
          </a:prstGeom>
          <a:noFill/>
          <a:ln w="1270">
            <a:solidFill>
              <a:srgbClr val="07F7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Green Purchasing Policies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Organizations can implement green purchasing policies to prioritize environmentally friendly IT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Preference for EPEAT-registered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 of energy efficiency, recyclability, and material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suppliers committed to sustainability.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and reporting on green purchasing metrics.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74315" y="57600"/>
            <a:ext cx="182880" cy="182880"/>
          </a:xfrm>
          <a:prstGeom prst="triangle">
            <a:avLst/>
          </a:prstGeom>
          <a:noFill/>
          <a:ln w="1270">
            <a:solidFill>
              <a:srgbClr val="9E93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9375" y="1778081"/>
            <a:ext cx="182880" cy="182880"/>
          </a:xfrm>
          <a:prstGeom prst="rect">
            <a:avLst/>
          </a:prstGeom>
          <a:noFill/>
          <a:ln w="1270">
            <a:solidFill>
              <a:srgbClr val="5CBBF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33289" y="1320474"/>
            <a:ext cx="182880" cy="182880"/>
          </a:xfrm>
          <a:prstGeom prst="rect">
            <a:avLst/>
          </a:prstGeom>
          <a:noFill/>
          <a:ln w="1270">
            <a:solidFill>
              <a:srgbClr val="7CA7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93429" y="2072135"/>
            <a:ext cx="182880" cy="182880"/>
          </a:xfrm>
          <a:prstGeom prst="triangle">
            <a:avLst/>
          </a:prstGeom>
          <a:noFill/>
          <a:ln w="1270">
            <a:solidFill>
              <a:srgbClr val="0866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70659" y="331310"/>
            <a:ext cx="182880" cy="182880"/>
          </a:xfrm>
          <a:prstGeom prst="triangle">
            <a:avLst/>
          </a:prstGeom>
          <a:noFill/>
          <a:ln w="1270">
            <a:solidFill>
              <a:srgbClr val="82FE5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and Awareness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Raising awareness and providing training on green computing practices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Audiences: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Employees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professionals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Consumers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Topics to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conservation tips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e-waste disposal procedures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benefits of green computing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choose sustainable IT products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75395" y="2797314"/>
            <a:ext cx="182880" cy="182880"/>
          </a:xfrm>
          <a:prstGeom prst="cube">
            <a:avLst/>
          </a:prstGeom>
          <a:noFill/>
          <a:ln w="1270">
            <a:solidFill>
              <a:srgbClr val="9C429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26981" y="4332057"/>
            <a:ext cx="182880" cy="182880"/>
          </a:xfrm>
          <a:prstGeom prst="cube">
            <a:avLst/>
          </a:prstGeom>
          <a:noFill/>
          <a:ln w="1270">
            <a:solidFill>
              <a:srgbClr val="D540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32757" y="4259040"/>
            <a:ext cx="182880" cy="182880"/>
          </a:xfrm>
          <a:prstGeom prst="sun">
            <a:avLst/>
          </a:prstGeom>
          <a:noFill/>
          <a:ln w="1270">
            <a:solidFill>
              <a:srgbClr val="A6C22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21496" y="2477430"/>
            <a:ext cx="182880" cy="182880"/>
          </a:xfrm>
          <a:prstGeom prst="rect">
            <a:avLst/>
          </a:prstGeom>
          <a:noFill/>
          <a:ln w="1270">
            <a:solidFill>
              <a:srgbClr val="7317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14508" y="1255096"/>
            <a:ext cx="182880" cy="182880"/>
          </a:xfrm>
          <a:prstGeom prst="rect">
            <a:avLst/>
          </a:prstGeom>
          <a:noFill/>
          <a:ln w="1270">
            <a:solidFill>
              <a:srgbClr val="4B8B7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Green Computing Audits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audits can help organizations assess their green computing performance and identify areas for improvement.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to Assess: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consumption of IT equipment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E-waste management practices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Paper usage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Employee awareness and behavior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 with green IT policies.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52648" y="562741"/>
            <a:ext cx="182880" cy="182880"/>
          </a:xfrm>
          <a:prstGeom prst="cube">
            <a:avLst/>
          </a:prstGeom>
          <a:noFill/>
          <a:ln w="1270">
            <a:solidFill>
              <a:srgbClr val="97C4C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82666" y="4254939"/>
            <a:ext cx="182880" cy="182880"/>
          </a:xfrm>
          <a:prstGeom prst="triangle">
            <a:avLst/>
          </a:prstGeom>
          <a:noFill/>
          <a:ln w="1270">
            <a:solidFill>
              <a:srgbClr val="4798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7369" y="3306410"/>
            <a:ext cx="182880" cy="182880"/>
          </a:xfrm>
          <a:prstGeom prst="sun">
            <a:avLst/>
          </a:prstGeom>
          <a:noFill/>
          <a:ln w="1270">
            <a:solidFill>
              <a:srgbClr val="DA604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50763" y="1854036"/>
            <a:ext cx="182880" cy="182880"/>
          </a:xfrm>
          <a:prstGeom prst="rect">
            <a:avLst/>
          </a:prstGeom>
          <a:noFill/>
          <a:ln w="1270">
            <a:solidFill>
              <a:srgbClr val="397A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99594" y="3873583"/>
            <a:ext cx="182880" cy="182880"/>
          </a:xfrm>
          <a:prstGeom prst="triangle">
            <a:avLst/>
          </a:prstGeom>
          <a:noFill/>
          <a:ln w="1270">
            <a:solidFill>
              <a:srgbClr val="2DE2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to Green Computing Adoption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Despite the benefits, there are challenges to widespread adoption of green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Obstacles: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initial costs for green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awareness and understanding.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to change.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Difficulties in measuring environmental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Conflicting priorities (e.g., performance vs. energy efficiency).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75407" y="1161516"/>
            <a:ext cx="182880" cy="182880"/>
          </a:xfrm>
          <a:prstGeom prst="sun">
            <a:avLst/>
          </a:prstGeom>
          <a:noFill/>
          <a:ln w="1270">
            <a:solidFill>
              <a:srgbClr val="3690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61868" y="4245369"/>
            <a:ext cx="182880" cy="182880"/>
          </a:xfrm>
          <a:prstGeom prst="cube">
            <a:avLst/>
          </a:prstGeom>
          <a:noFill/>
          <a:ln w="1270">
            <a:solidFill>
              <a:srgbClr val="8AC6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83588" y="1800728"/>
            <a:ext cx="182880" cy="182880"/>
          </a:xfrm>
          <a:prstGeom prst="triangle">
            <a:avLst/>
          </a:prstGeom>
          <a:noFill/>
          <a:ln w="1270">
            <a:solidFill>
              <a:srgbClr val="B1690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98869" y="1675584"/>
            <a:ext cx="182880" cy="182880"/>
          </a:xfrm>
          <a:prstGeom prst="triangle">
            <a:avLst/>
          </a:prstGeom>
          <a:noFill/>
          <a:ln w="1270">
            <a:solidFill>
              <a:srgbClr val="65AF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7576" y="4217769"/>
            <a:ext cx="182880" cy="182880"/>
          </a:xfrm>
          <a:prstGeom prst="cube">
            <a:avLst/>
          </a:prstGeom>
          <a:noFill/>
          <a:ln w="1270">
            <a:solidFill>
              <a:srgbClr val="0D5D6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Overcoming the Challenges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Addressing the challenges requires a multi-faceted approach.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Government incentives and subsidies.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Education and awareness campaigns.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Development of more affordable green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metrics for measuring environmental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Integrating sustainability into organizational culture.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6189" y="1121913"/>
            <a:ext cx="182880" cy="182880"/>
          </a:xfrm>
          <a:prstGeom prst="cube">
            <a:avLst/>
          </a:prstGeom>
          <a:noFill/>
          <a:ln w="1270">
            <a:solidFill>
              <a:srgbClr val="7A72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62804" y="2272586"/>
            <a:ext cx="182880" cy="182880"/>
          </a:xfrm>
          <a:prstGeom prst="sun">
            <a:avLst/>
          </a:prstGeom>
          <a:noFill/>
          <a:ln w="1270">
            <a:solidFill>
              <a:srgbClr val="BB115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23903" y="1349916"/>
            <a:ext cx="182880" cy="182880"/>
          </a:xfrm>
          <a:prstGeom prst="rect">
            <a:avLst/>
          </a:prstGeom>
          <a:noFill/>
          <a:ln w="1270">
            <a:solidFill>
              <a:srgbClr val="87D28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121" y="1303378"/>
            <a:ext cx="182880" cy="182880"/>
          </a:xfrm>
          <a:prstGeom prst="sun">
            <a:avLst/>
          </a:prstGeom>
          <a:noFill/>
          <a:ln w="1270">
            <a:solidFill>
              <a:srgbClr val="D7C2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03428" y="116083"/>
            <a:ext cx="182880" cy="182880"/>
          </a:xfrm>
          <a:prstGeom prst="cube">
            <a:avLst/>
          </a:prstGeom>
          <a:noFill/>
          <a:ln w="1270">
            <a:solidFill>
              <a:srgbClr val="B728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Long-Term Vision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ultimate goal is to create a truly sustainable IT ecosystem.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Zero-emission data centers.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Fully recyclable 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Widespread adoption of renewable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circular economy for IT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future where technology contributes to a healthier planet.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53078" y="2862882"/>
            <a:ext cx="182880" cy="182880"/>
          </a:xfrm>
          <a:prstGeom prst="triangle">
            <a:avLst/>
          </a:prstGeom>
          <a:noFill/>
          <a:ln w="1270">
            <a:solidFill>
              <a:srgbClr val="C4AC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76356" y="1884059"/>
            <a:ext cx="182880" cy="182880"/>
          </a:xfrm>
          <a:prstGeom prst="rect">
            <a:avLst/>
          </a:prstGeom>
          <a:noFill/>
          <a:ln w="1270">
            <a:solidFill>
              <a:srgbClr val="199C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02003" y="2499246"/>
            <a:ext cx="182880" cy="182880"/>
          </a:xfrm>
          <a:prstGeom prst="triangle">
            <a:avLst/>
          </a:prstGeom>
          <a:noFill/>
          <a:ln w="1270">
            <a:solidFill>
              <a:srgbClr val="9AC0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2059" y="4128309"/>
            <a:ext cx="182880" cy="182880"/>
          </a:xfrm>
          <a:prstGeom prst="sun">
            <a:avLst/>
          </a:prstGeom>
          <a:noFill/>
          <a:ln w="1270">
            <a:solidFill>
              <a:srgbClr val="1996A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24773" y="311851"/>
            <a:ext cx="182880" cy="182880"/>
          </a:xfrm>
          <a:prstGeom prst="sun">
            <a:avLst/>
          </a:prstGeom>
          <a:noFill/>
          <a:ln w="1270">
            <a:solidFill>
              <a:srgbClr val="DB525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Green Computing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Technology has a significant environmental footprint. Green computing aims to minimize this impact and address crucial global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Reasons to Care: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Environmental Protection: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Reduces pollution and conserves natural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Savings: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Lower energy bills and reduced waste.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Corporate Social Responsibility: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Demonstrates commitment to sustainability.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Regulatory Compliance: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Meeting environmental standards and regulations.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25141" y="2630511"/>
            <a:ext cx="182880" cy="182880"/>
          </a:xfrm>
          <a:prstGeom prst="cube">
            <a:avLst/>
          </a:prstGeom>
          <a:noFill/>
          <a:ln w="1270">
            <a:solidFill>
              <a:srgbClr val="0B39C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33050" y="1092491"/>
            <a:ext cx="182880" cy="182880"/>
          </a:xfrm>
          <a:prstGeom prst="cube">
            <a:avLst/>
          </a:prstGeom>
          <a:noFill/>
          <a:ln w="1270">
            <a:solidFill>
              <a:srgbClr val="FC08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88976" y="4503084"/>
            <a:ext cx="182880" cy="182880"/>
          </a:xfrm>
          <a:prstGeom prst="cube">
            <a:avLst/>
          </a:prstGeom>
          <a:noFill/>
          <a:ln w="1270">
            <a:solidFill>
              <a:srgbClr val="39AA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52726" y="2678002"/>
            <a:ext cx="182880" cy="182880"/>
          </a:xfrm>
          <a:prstGeom prst="rect">
            <a:avLst/>
          </a:prstGeom>
          <a:noFill/>
          <a:ln w="1270">
            <a:solidFill>
              <a:srgbClr val="47402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35443" y="3815300"/>
            <a:ext cx="182880" cy="182880"/>
          </a:xfrm>
          <a:prstGeom prst="rect">
            <a:avLst/>
          </a:prstGeom>
          <a:noFill/>
          <a:ln w="1270">
            <a:solidFill>
              <a:srgbClr val="A810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Strategies for Green Computing: Energy Efficiency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 of the most important aspects is minimizing energy consumption.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Improve Energy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 sleep mode, hibernation, and screen savers.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Energy-Efficient Hardware: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laptops instead of desktops, and choose ENERGY STAR certified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the number of physical servers by using virtual machines.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63339" y="488424"/>
            <a:ext cx="182880" cy="182880"/>
          </a:xfrm>
          <a:prstGeom prst="rect">
            <a:avLst/>
          </a:prstGeom>
          <a:noFill/>
          <a:ln w="1270">
            <a:solidFill>
              <a:srgbClr val="9521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38276" y="877281"/>
            <a:ext cx="182880" cy="182880"/>
          </a:xfrm>
          <a:prstGeom prst="triangle">
            <a:avLst/>
          </a:prstGeom>
          <a:noFill/>
          <a:ln w="1270">
            <a:solidFill>
              <a:srgbClr val="159E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43288" y="1780640"/>
            <a:ext cx="182880" cy="182880"/>
          </a:xfrm>
          <a:prstGeom prst="sun">
            <a:avLst/>
          </a:prstGeom>
          <a:noFill/>
          <a:ln w="1270">
            <a:solidFill>
              <a:srgbClr val="58AAA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73951" y="2711418"/>
            <a:ext cx="182880" cy="182880"/>
          </a:xfrm>
          <a:prstGeom prst="rect">
            <a:avLst/>
          </a:prstGeom>
          <a:noFill/>
          <a:ln w="1270">
            <a:solidFill>
              <a:srgbClr val="8EEE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92676" y="3192612"/>
            <a:ext cx="182880" cy="182880"/>
          </a:xfrm>
          <a:prstGeom prst="rect">
            <a:avLst/>
          </a:prstGeom>
          <a:noFill/>
          <a:ln w="1270">
            <a:solidFill>
              <a:srgbClr val="BB079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Strategies for Green Computing: Reducing Hazardous Materials (E-Waste)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 waste (e-waste) contains toxic materials that can harm the environment and human health.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Reduce E-Waste: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Extend the Lifespan: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Take care of your devices and repair them when possible.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Disposal: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Recycle electronics responsibly through certified e-waste recycling programs.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Consumption: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Only buy new devices when necessary.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899290" y="4335973"/>
            <a:ext cx="182880" cy="182880"/>
          </a:xfrm>
          <a:prstGeom prst="cube">
            <a:avLst/>
          </a:prstGeom>
          <a:noFill/>
          <a:ln w="1270">
            <a:solidFill>
              <a:srgbClr val="D482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37596" y="417048"/>
            <a:ext cx="182880" cy="182880"/>
          </a:xfrm>
          <a:prstGeom prst="rect">
            <a:avLst/>
          </a:prstGeom>
          <a:noFill/>
          <a:ln w="1270">
            <a:solidFill>
              <a:srgbClr val="7FA1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87887" y="1606864"/>
            <a:ext cx="182880" cy="182880"/>
          </a:xfrm>
          <a:prstGeom prst="triangle">
            <a:avLst/>
          </a:prstGeom>
          <a:noFill/>
          <a:ln w="1270">
            <a:solidFill>
              <a:srgbClr val="9185A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77265" y="2973012"/>
            <a:ext cx="182880" cy="182880"/>
          </a:xfrm>
          <a:prstGeom prst="rect">
            <a:avLst/>
          </a:prstGeom>
          <a:noFill/>
          <a:ln w="1270">
            <a:solidFill>
              <a:srgbClr val="072B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05366" y="2818603"/>
            <a:ext cx="182880" cy="182880"/>
          </a:xfrm>
          <a:prstGeom prst="triangle">
            <a:avLst/>
          </a:prstGeom>
          <a:noFill/>
          <a:ln w="1270">
            <a:solidFill>
              <a:srgbClr val="C43C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Strategies for Green Computing: Sustainable Design and Manufacturing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and manufacturing technology with sustainability in mind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these aspects: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of Recycled Materials: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products made from recycled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Energy-Efficient Manufacturing: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Manufacturers should adopt eco-friendly production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Longevity: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devices to be durable and easily repairable.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35288" y="2592178"/>
            <a:ext cx="182880" cy="182880"/>
          </a:xfrm>
          <a:prstGeom prst="triangle">
            <a:avLst/>
          </a:prstGeom>
          <a:noFill/>
          <a:ln w="1270">
            <a:solidFill>
              <a:srgbClr val="20D1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10602" y="3161890"/>
            <a:ext cx="182880" cy="182880"/>
          </a:xfrm>
          <a:prstGeom prst="rect">
            <a:avLst/>
          </a:prstGeom>
          <a:noFill/>
          <a:ln w="1270">
            <a:solidFill>
              <a:srgbClr val="4BCC6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35661" y="32444"/>
            <a:ext cx="182880" cy="182880"/>
          </a:xfrm>
          <a:prstGeom prst="rect">
            <a:avLst/>
          </a:prstGeom>
          <a:noFill/>
          <a:ln w="1270">
            <a:solidFill>
              <a:srgbClr val="1DAB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2833" y="492445"/>
            <a:ext cx="182880" cy="182880"/>
          </a:xfrm>
          <a:prstGeom prst="sun">
            <a:avLst/>
          </a:prstGeom>
          <a:noFill/>
          <a:ln w="1270">
            <a:solidFill>
              <a:srgbClr val="2911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43227" y="1238941"/>
            <a:ext cx="182880" cy="182880"/>
          </a:xfrm>
          <a:prstGeom prst="triangle">
            <a:avLst/>
          </a:prstGeom>
          <a:noFill/>
          <a:ln w="1270">
            <a:solidFill>
              <a:srgbClr val="8B3A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Strategies for Green Computing: Cloud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offers several green benefits.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Cloud Computing Helps: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 providers pool resources, leading to better utilization and reduced energy consumption.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Resources can be scaled up or down as needed, avoiding unnecessary energy waste.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Centralized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 providers can implement energy-efficient data center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52734" y="545875"/>
            <a:ext cx="182880" cy="182880"/>
          </a:xfrm>
          <a:prstGeom prst="sun">
            <a:avLst/>
          </a:prstGeom>
          <a:noFill/>
          <a:ln w="1270">
            <a:solidFill>
              <a:srgbClr val="B6B5D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93462" y="4127169"/>
            <a:ext cx="182880" cy="182880"/>
          </a:xfrm>
          <a:prstGeom prst="triangle">
            <a:avLst/>
          </a:prstGeom>
          <a:noFill/>
          <a:ln w="1270">
            <a:solidFill>
              <a:srgbClr val="6A5E7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87037" y="2439922"/>
            <a:ext cx="182880" cy="182880"/>
          </a:xfrm>
          <a:prstGeom prst="sun">
            <a:avLst/>
          </a:prstGeom>
          <a:noFill/>
          <a:ln w="1270">
            <a:solidFill>
              <a:srgbClr val="FD36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33079" y="2295280"/>
            <a:ext cx="182880" cy="182880"/>
          </a:xfrm>
          <a:prstGeom prst="triangle">
            <a:avLst/>
          </a:prstGeom>
          <a:noFill/>
          <a:ln w="1270">
            <a:solidFill>
              <a:srgbClr val="4EA5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88596" y="427886"/>
            <a:ext cx="182880" cy="182880"/>
          </a:xfrm>
          <a:prstGeom prst="rect">
            <a:avLst/>
          </a:prstGeom>
          <a:noFill/>
          <a:ln w="1270">
            <a:solidFill>
              <a:srgbClr val="46F6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Going Green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Adopting green computing practices can lead to a wide range of benefits.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Energy Costs: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Lower electricity bills for individuals and organizations.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Environmental Conservation: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Less pollution and depletion of natural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Brand Image: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Demonstrates social responsibility and attracts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Employee Morale: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Employees feel good about working for a sustainable organization.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73690" y="2026053"/>
            <a:ext cx="182880" cy="182880"/>
          </a:xfrm>
          <a:prstGeom prst="sun">
            <a:avLst/>
          </a:prstGeom>
          <a:noFill/>
          <a:ln w="1270">
            <a:solidFill>
              <a:srgbClr val="30FB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2842" y="3895192"/>
            <a:ext cx="182880" cy="182880"/>
          </a:xfrm>
          <a:prstGeom prst="triangle">
            <a:avLst/>
          </a:prstGeom>
          <a:noFill/>
          <a:ln w="1270">
            <a:solidFill>
              <a:srgbClr val="958A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48722" y="1658697"/>
            <a:ext cx="182880" cy="182880"/>
          </a:xfrm>
          <a:prstGeom prst="triangle">
            <a:avLst/>
          </a:prstGeom>
          <a:noFill/>
          <a:ln w="1270">
            <a:solidFill>
              <a:srgbClr val="DD162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85698" y="2573349"/>
            <a:ext cx="182880" cy="182880"/>
          </a:xfrm>
          <a:prstGeom prst="triangle">
            <a:avLst/>
          </a:prstGeom>
          <a:noFill/>
          <a:ln w="1270">
            <a:solidFill>
              <a:srgbClr val="D8751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01003" y="1481319"/>
            <a:ext cx="182880" cy="182880"/>
          </a:xfrm>
          <a:prstGeom prst="triangle">
            <a:avLst/>
          </a:prstGeom>
          <a:noFill/>
          <a:ln w="1270">
            <a:solidFill>
              <a:srgbClr val="028E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Examples: Green Data Centers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centers are major energy consumers. Green data centers are designed to minimize their environmental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Features of Green Data Centers: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Renewable Energy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solar, wind, or geothermal power.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Efficient Cooling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Implementing advanced cooling technologies to reduce energy consumption.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Waste Heat Recovery: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Reusing waste heat for heating or other purposes.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2025-02-24T11:15:34Z</dcterms:created>
  <dcterms:modified xsi:type="dcterms:W3CDTF">2025-02-24T11:15:34Z</dcterms:modified>
</cp:coreProperties>
</file>