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63283" y="2970321"/>
            <a:ext cx="182880" cy="182880"/>
          </a:xfrm>
          <a:prstGeom prst="triangle">
            <a:avLst/>
          </a:prstGeom>
          <a:noFill/>
          <a:ln w="1270">
            <a:solidFill>
              <a:srgbClr val="50F5E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49775" y="297870"/>
            <a:ext cx="182880" cy="182880"/>
          </a:xfrm>
          <a:prstGeom prst="triangle">
            <a:avLst/>
          </a:prstGeom>
          <a:noFill/>
          <a:ln w="1270">
            <a:solidFill>
              <a:srgbClr val="909C2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63249" y="1588314"/>
            <a:ext cx="182880" cy="182880"/>
          </a:xfrm>
          <a:prstGeom prst="sun">
            <a:avLst/>
          </a:prstGeom>
          <a:noFill/>
          <a:ln w="1270">
            <a:solidFill>
              <a:srgbClr val="0ECF1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789042" y="4065691"/>
            <a:ext cx="182880" cy="182880"/>
          </a:xfrm>
          <a:prstGeom prst="cube">
            <a:avLst/>
          </a:prstGeom>
          <a:noFill/>
          <a:ln w="1270">
            <a:solidFill>
              <a:srgbClr val="8A478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31134" y="260971"/>
            <a:ext cx="182880" cy="182880"/>
          </a:xfrm>
          <a:prstGeom prst="cube">
            <a:avLst/>
          </a:prstGeom>
          <a:noFill/>
          <a:ln w="1270">
            <a:solidFill>
              <a:srgbClr val="03134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Health and Safety in ICT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covers essential health and safety practices when working with Information and Communication Technology (ICT). We'll explore how to protect your well-being and create a safer work environment.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will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Ergonomics and workstation setup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Eye strain and computer vision syndrome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Physical safety hazards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and data protection (a different kind of safety!)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Mental health and wellbeing in the digital age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95519" y="1320227"/>
            <a:ext cx="182880" cy="182880"/>
          </a:xfrm>
          <a:prstGeom prst="triangle">
            <a:avLst/>
          </a:prstGeom>
          <a:noFill/>
          <a:ln w="1270">
            <a:solidFill>
              <a:srgbClr val="8A38F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095264" y="2497505"/>
            <a:ext cx="182880" cy="182880"/>
          </a:xfrm>
          <a:prstGeom prst="rect">
            <a:avLst/>
          </a:prstGeom>
          <a:noFill/>
          <a:ln w="1270">
            <a:solidFill>
              <a:srgbClr val="0331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907578" y="1513206"/>
            <a:ext cx="182880" cy="182880"/>
          </a:xfrm>
          <a:prstGeom prst="sun">
            <a:avLst/>
          </a:prstGeom>
          <a:noFill/>
          <a:ln w="1270">
            <a:solidFill>
              <a:srgbClr val="2D8B6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075400" y="2784900"/>
            <a:ext cx="182880" cy="182880"/>
          </a:xfrm>
          <a:prstGeom prst="sun">
            <a:avLst/>
          </a:prstGeom>
          <a:noFill/>
          <a:ln w="1270">
            <a:solidFill>
              <a:srgbClr val="D7424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90156" y="799207"/>
            <a:ext cx="182880" cy="182880"/>
          </a:xfrm>
          <a:prstGeom prst="cube">
            <a:avLst/>
          </a:prstGeom>
          <a:noFill/>
          <a:ln w="1270">
            <a:solidFill>
              <a:srgbClr val="C7A74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Privacy: Respecting Information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personal data is a crucial responsibility.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Practices: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mindful of the data you collect and store.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Obtain consent before collecting personal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 security measures to protect data from unauthorized access.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Comply with data privacy regulations (e.g., GDPR).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76054" y="2823333"/>
            <a:ext cx="182880" cy="182880"/>
          </a:xfrm>
          <a:prstGeom prst="sun">
            <a:avLst/>
          </a:prstGeom>
          <a:noFill/>
          <a:ln w="1270">
            <a:solidFill>
              <a:srgbClr val="99430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64634" y="3438834"/>
            <a:ext cx="182880" cy="182880"/>
          </a:xfrm>
          <a:prstGeom prst="sun">
            <a:avLst/>
          </a:prstGeom>
          <a:noFill/>
          <a:ln w="1270">
            <a:solidFill>
              <a:srgbClr val="98BEC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21645" y="1543721"/>
            <a:ext cx="182880" cy="182880"/>
          </a:xfrm>
          <a:prstGeom prst="cube">
            <a:avLst/>
          </a:prstGeom>
          <a:noFill/>
          <a:ln w="1270">
            <a:solidFill>
              <a:srgbClr val="7ECB8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87949" y="3621722"/>
            <a:ext cx="182880" cy="182880"/>
          </a:xfrm>
          <a:prstGeom prst="cube">
            <a:avLst/>
          </a:prstGeom>
          <a:noFill/>
          <a:ln w="1270">
            <a:solidFill>
              <a:srgbClr val="3F375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21783" y="4164733"/>
            <a:ext cx="182880" cy="182880"/>
          </a:xfrm>
          <a:prstGeom prst="cube">
            <a:avLst/>
          </a:prstGeom>
          <a:noFill/>
          <a:ln w="1270">
            <a:solidFill>
              <a:srgbClr val="53B99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Mental Health and Wellbeing in the Digital Age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Constant connectivity can impact mental health. It's important to manage your relationship with technology.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Issues: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eye strain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Sleep disturbances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Anxiety and depression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isolation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Cyberbullying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FOMO (Fear of Missing Out)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Strategies for Wellbeing: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regular breaks from screens.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limits on social media use.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sleep.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in offline activities.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 with friends and family in person.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813343" y="3056155"/>
            <a:ext cx="182880" cy="182880"/>
          </a:xfrm>
          <a:prstGeom prst="cube">
            <a:avLst/>
          </a:prstGeom>
          <a:noFill/>
          <a:ln w="1270">
            <a:solidFill>
              <a:srgbClr val="C8819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25616" y="3536199"/>
            <a:ext cx="182880" cy="182880"/>
          </a:xfrm>
          <a:prstGeom prst="sun">
            <a:avLst/>
          </a:prstGeom>
          <a:noFill/>
          <a:ln w="1270">
            <a:solidFill>
              <a:srgbClr val="15A6D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543326" y="1879015"/>
            <a:ext cx="182880" cy="182880"/>
          </a:xfrm>
          <a:prstGeom prst="cube">
            <a:avLst/>
          </a:prstGeom>
          <a:noFill/>
          <a:ln w="1270">
            <a:solidFill>
              <a:srgbClr val="E50DC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87742" y="3318258"/>
            <a:ext cx="182880" cy="182880"/>
          </a:xfrm>
          <a:prstGeom prst="triangle">
            <a:avLst/>
          </a:prstGeom>
          <a:noFill/>
          <a:ln w="1270">
            <a:solidFill>
              <a:srgbClr val="430B1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494" y="4033637"/>
            <a:ext cx="182880" cy="182880"/>
          </a:xfrm>
          <a:prstGeom prst="cube">
            <a:avLst/>
          </a:prstGeom>
          <a:noFill/>
          <a:ln w="1270">
            <a:solidFill>
              <a:srgbClr val="43342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Managing Screen Time: A Balancing Act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Finding a healthy balance with screen time is key to maintaining well-being.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Effective Screen Time Management: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Daily Limits: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Establish specific time limits for non-essential screen activities.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Apps and Tools: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Utilize apps and built-in features on devices to track and limit screen time.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 Screens Before Bed: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screen use at least one hour before bedtime to promote better sleep.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Designate Screen-Free Zones: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certain areas of your home, like the bedroom, screen-free zones.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Mindful Scrolling: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conscious of the content you consume and its impact on your mood.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94259" y="3688643"/>
            <a:ext cx="182880" cy="182880"/>
          </a:xfrm>
          <a:prstGeom prst="cube">
            <a:avLst/>
          </a:prstGeom>
          <a:noFill/>
          <a:ln w="1270">
            <a:solidFill>
              <a:srgbClr val="BAACA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7771" y="1118440"/>
            <a:ext cx="182880" cy="182880"/>
          </a:xfrm>
          <a:prstGeom prst="cube">
            <a:avLst/>
          </a:prstGeom>
          <a:noFill/>
          <a:ln w="1270">
            <a:solidFill>
              <a:srgbClr val="1A746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39311" y="4328930"/>
            <a:ext cx="182880" cy="182880"/>
          </a:xfrm>
          <a:prstGeom prst="triangle">
            <a:avLst/>
          </a:prstGeom>
          <a:noFill/>
          <a:ln w="1270">
            <a:solidFill>
              <a:srgbClr val="A54EB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24499" y="2004370"/>
            <a:ext cx="182880" cy="182880"/>
          </a:xfrm>
          <a:prstGeom prst="cube">
            <a:avLst/>
          </a:prstGeom>
          <a:noFill/>
          <a:ln w="1270">
            <a:solidFill>
              <a:srgbClr val="E8787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77520" y="2815948"/>
            <a:ext cx="182880" cy="182880"/>
          </a:xfrm>
          <a:prstGeom prst="cube">
            <a:avLst/>
          </a:prstGeom>
          <a:noFill/>
          <a:ln w="1270">
            <a:solidFill>
              <a:srgbClr val="5CB13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Social Media Sanity: Stay Connected, Stay Grounded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can be a great way to connect, but it can also be overwhelming.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Strategies for Healthy Social Media Use: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Curate Your Feed: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Unfollow or mute accounts that trigger negative emotions or comparisons.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Time Limits: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Dedicate specific times for social media use and stick to them.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Mindfully: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intentional about your interactions and focus on quality connections.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Breaks: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Regularly disconnect from social media to recharge and reconnect with the physical world.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Compare: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Remember that people often present idealized versions of themselves online, and avoid comparing your life to theirs.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51325" y="1657488"/>
            <a:ext cx="182880" cy="182880"/>
          </a:xfrm>
          <a:prstGeom prst="cube">
            <a:avLst/>
          </a:prstGeom>
          <a:noFill/>
          <a:ln w="1270">
            <a:solidFill>
              <a:srgbClr val="8B891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38517" y="3186681"/>
            <a:ext cx="182880" cy="182880"/>
          </a:xfrm>
          <a:prstGeom prst="sun">
            <a:avLst/>
          </a:prstGeom>
          <a:noFill/>
          <a:ln w="1270">
            <a:solidFill>
              <a:srgbClr val="402E0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66771" y="3769746"/>
            <a:ext cx="182880" cy="182880"/>
          </a:xfrm>
          <a:prstGeom prst="triangle">
            <a:avLst/>
          </a:prstGeom>
          <a:noFill/>
          <a:ln w="1270">
            <a:solidFill>
              <a:srgbClr val="D7BD6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29576" y="3164915"/>
            <a:ext cx="182880" cy="182880"/>
          </a:xfrm>
          <a:prstGeom prst="triangle">
            <a:avLst/>
          </a:prstGeom>
          <a:noFill/>
          <a:ln w="1270">
            <a:solidFill>
              <a:srgbClr val="E2089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50396" y="2952104"/>
            <a:ext cx="182880" cy="182880"/>
          </a:xfrm>
          <a:prstGeom prst="rect">
            <a:avLst/>
          </a:prstGeom>
          <a:noFill/>
          <a:ln w="1270">
            <a:solidFill>
              <a:srgbClr val="CE7F6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Recognizing Stress and Burnout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work can be demanding.  Recognizing the signs of stress and burnout is crucial for prevention.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Symptoms of Stress: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Irritability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Difficulty concentrating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Sleep problems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Muscle tension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Headaches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Symptoms of Burnout: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Exhaustion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Cynicism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performance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to do if experiencing these: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Talk to your doctor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a break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a vacation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44639" y="1678201"/>
            <a:ext cx="182880" cy="182880"/>
          </a:xfrm>
          <a:prstGeom prst="sun">
            <a:avLst/>
          </a:prstGeom>
          <a:noFill/>
          <a:ln w="1270">
            <a:solidFill>
              <a:srgbClr val="FF294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845921" y="4221718"/>
            <a:ext cx="182880" cy="182880"/>
          </a:xfrm>
          <a:prstGeom prst="rect">
            <a:avLst/>
          </a:prstGeom>
          <a:noFill/>
          <a:ln w="1270">
            <a:solidFill>
              <a:srgbClr val="E64D9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93783" y="4135618"/>
            <a:ext cx="182880" cy="182880"/>
          </a:xfrm>
          <a:prstGeom prst="cube">
            <a:avLst/>
          </a:prstGeom>
          <a:noFill/>
          <a:ln w="1270">
            <a:solidFill>
              <a:srgbClr val="0EC15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18084" y="3244814"/>
            <a:ext cx="182880" cy="182880"/>
          </a:xfrm>
          <a:prstGeom prst="rect">
            <a:avLst/>
          </a:prstGeom>
          <a:noFill/>
          <a:ln w="1270">
            <a:solidFill>
              <a:srgbClr val="C209D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588989" y="1530267"/>
            <a:ext cx="182880" cy="182880"/>
          </a:xfrm>
          <a:prstGeom prst="sun">
            <a:avLst/>
          </a:prstGeom>
          <a:noFill/>
          <a:ln w="1270">
            <a:solidFill>
              <a:srgbClr val="B3D91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Promoting a Healthy Work Environment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healthy work environment benefits everyone.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Encourage: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breaks and stretching exercises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communication and support among colleagues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Training on health and safety best practices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Reporting of any hazards or concerns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positive and supportive work culture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2536" y="1013188"/>
            <a:ext cx="182880" cy="182880"/>
          </a:xfrm>
          <a:prstGeom prst="triangle">
            <a:avLst/>
          </a:prstGeom>
          <a:noFill/>
          <a:ln w="1270">
            <a:solidFill>
              <a:srgbClr val="F37E9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0893" y="2073142"/>
            <a:ext cx="182880" cy="182880"/>
          </a:xfrm>
          <a:prstGeom prst="cube">
            <a:avLst/>
          </a:prstGeom>
          <a:noFill/>
          <a:ln w="1270">
            <a:solidFill>
              <a:srgbClr val="D59D7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73546" y="1779708"/>
            <a:ext cx="182880" cy="182880"/>
          </a:xfrm>
          <a:prstGeom prst="cube">
            <a:avLst/>
          </a:prstGeom>
          <a:noFill/>
          <a:ln w="1270">
            <a:solidFill>
              <a:srgbClr val="FD4C5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011" y="86176"/>
            <a:ext cx="182880" cy="182880"/>
          </a:xfrm>
          <a:prstGeom prst="cube">
            <a:avLst/>
          </a:prstGeom>
          <a:noFill/>
          <a:ln w="1270">
            <a:solidFill>
              <a:srgbClr val="A6893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4454" y="3366222"/>
            <a:ext cx="182880" cy="182880"/>
          </a:xfrm>
          <a:prstGeom prst="triangle">
            <a:avLst/>
          </a:prstGeom>
          <a:noFill/>
          <a:ln w="1270">
            <a:solidFill>
              <a:srgbClr val="A9C72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Reporting Hazards and Accidents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Prompt reporting of hazards and accidents is essential to prevent future incidents.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Report: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unsafe conditions (e.g., loose cables, faulty equipment)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injuries or near misses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security breaches or data privacy concerns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established reporting procedures.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55839" y="714963"/>
            <a:ext cx="182880" cy="182880"/>
          </a:xfrm>
          <a:prstGeom prst="triangle">
            <a:avLst/>
          </a:prstGeom>
          <a:noFill/>
          <a:ln w="1270">
            <a:solidFill>
              <a:srgbClr val="915B7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532691" y="123818"/>
            <a:ext cx="182880" cy="182880"/>
          </a:xfrm>
          <a:prstGeom prst="sun">
            <a:avLst/>
          </a:prstGeom>
          <a:noFill/>
          <a:ln w="1270">
            <a:solidFill>
              <a:srgbClr val="FC9BB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865856" y="4492699"/>
            <a:ext cx="182880" cy="182880"/>
          </a:xfrm>
          <a:prstGeom prst="rect">
            <a:avLst/>
          </a:prstGeom>
          <a:noFill/>
          <a:ln w="1270">
            <a:solidFill>
              <a:srgbClr val="49314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00203" y="4269"/>
            <a:ext cx="182880" cy="182880"/>
          </a:xfrm>
          <a:prstGeom prst="triangle">
            <a:avLst/>
          </a:prstGeom>
          <a:noFill/>
          <a:ln w="1270">
            <a:solidFill>
              <a:srgbClr val="56862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95220" y="4253370"/>
            <a:ext cx="182880" cy="182880"/>
          </a:xfrm>
          <a:prstGeom prst="sun">
            <a:avLst/>
          </a:prstGeom>
          <a:noFill/>
          <a:ln w="1270">
            <a:solidFill>
              <a:srgbClr val="57ECD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Emergency Preparedness: Be Ready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Know what to do in case of an emergency.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Emergency exits and evacuation routes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Location of fire extinguishers and first aid kits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Emergency contact numbers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Participate in drills and training exercises.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03933" y="2162064"/>
            <a:ext cx="182880" cy="182880"/>
          </a:xfrm>
          <a:prstGeom prst="sun">
            <a:avLst/>
          </a:prstGeom>
          <a:noFill/>
          <a:ln w="1270">
            <a:solidFill>
              <a:srgbClr val="91A9E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761382" y="3063300"/>
            <a:ext cx="182880" cy="182880"/>
          </a:xfrm>
          <a:prstGeom prst="cube">
            <a:avLst/>
          </a:prstGeom>
          <a:noFill/>
          <a:ln w="1270">
            <a:solidFill>
              <a:srgbClr val="7BC09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65029" y="4013779"/>
            <a:ext cx="182880" cy="182880"/>
          </a:xfrm>
          <a:prstGeom prst="rect">
            <a:avLst/>
          </a:prstGeom>
          <a:noFill/>
          <a:ln w="1270">
            <a:solidFill>
              <a:srgbClr val="2E93E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27369" y="626797"/>
            <a:ext cx="182880" cy="182880"/>
          </a:xfrm>
          <a:prstGeom prst="sun">
            <a:avLst/>
          </a:prstGeom>
          <a:noFill/>
          <a:ln w="1270">
            <a:solidFill>
              <a:srgbClr val="622C5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94402" y="2175546"/>
            <a:ext cx="182880" cy="182880"/>
          </a:xfrm>
          <a:prstGeom prst="rect">
            <a:avLst/>
          </a:prstGeom>
          <a:noFill/>
          <a:ln w="1270">
            <a:solidFill>
              <a:srgbClr val="90F71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Housekeeping: A Clean Workspace is a Safe Workspace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clean and organized workspace reduces hazards and improves productivity.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Clear walkways and work areas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storage of equipment and materials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cleaning and maintenance of equipment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 disposal of waste.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14791" y="680241"/>
            <a:ext cx="182880" cy="182880"/>
          </a:xfrm>
          <a:prstGeom prst="sun">
            <a:avLst/>
          </a:prstGeom>
          <a:noFill/>
          <a:ln w="1270">
            <a:solidFill>
              <a:srgbClr val="2568A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50424" y="1577875"/>
            <a:ext cx="182880" cy="182880"/>
          </a:xfrm>
          <a:prstGeom prst="triangle">
            <a:avLst/>
          </a:prstGeom>
          <a:noFill/>
          <a:ln w="1270">
            <a:solidFill>
              <a:srgbClr val="03B47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35785" y="3728542"/>
            <a:ext cx="182880" cy="182880"/>
          </a:xfrm>
          <a:prstGeom prst="triangle">
            <a:avLst/>
          </a:prstGeom>
          <a:noFill/>
          <a:ln w="1270">
            <a:solidFill>
              <a:srgbClr val="F689B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01755" y="2317542"/>
            <a:ext cx="182880" cy="182880"/>
          </a:xfrm>
          <a:prstGeom prst="triangle">
            <a:avLst/>
          </a:prstGeom>
          <a:noFill/>
          <a:ln w="1270">
            <a:solidFill>
              <a:srgbClr val="A20FA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07958" y="501703"/>
            <a:ext cx="182880" cy="182880"/>
          </a:xfrm>
          <a:prstGeom prst="rect">
            <a:avLst/>
          </a:prstGeom>
          <a:noFill/>
          <a:ln w="1270">
            <a:solidFill>
              <a:srgbClr val="E08BF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Training and Education: Staying Informed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Ongoing training and education are crucial for staying up-to-date on health and safety best practices.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Participate In: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 training sessions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Ergonomics workshops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awareness programs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informed about new regulations and guidelines.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151505" y="107045"/>
            <a:ext cx="182880" cy="182880"/>
          </a:xfrm>
          <a:prstGeom prst="cube">
            <a:avLst/>
          </a:prstGeom>
          <a:noFill/>
          <a:ln w="1270">
            <a:solidFill>
              <a:srgbClr val="32207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71480" y="2593066"/>
            <a:ext cx="182880" cy="182880"/>
          </a:xfrm>
          <a:prstGeom prst="cube">
            <a:avLst/>
          </a:prstGeom>
          <a:noFill/>
          <a:ln w="1270">
            <a:solidFill>
              <a:srgbClr val="EDCC6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112623" y="4044645"/>
            <a:ext cx="182880" cy="182880"/>
          </a:xfrm>
          <a:prstGeom prst="cube">
            <a:avLst/>
          </a:prstGeom>
          <a:noFill/>
          <a:ln w="1270">
            <a:solidFill>
              <a:srgbClr val="F406D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30342" y="3239434"/>
            <a:ext cx="182880" cy="182880"/>
          </a:xfrm>
          <a:prstGeom prst="rect">
            <a:avLst/>
          </a:prstGeom>
          <a:noFill/>
          <a:ln w="1270">
            <a:solidFill>
              <a:srgbClr val="CC552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18738" y="2194055"/>
            <a:ext cx="182880" cy="182880"/>
          </a:xfrm>
          <a:prstGeom prst="rect">
            <a:avLst/>
          </a:prstGeom>
          <a:noFill/>
          <a:ln w="1270">
            <a:solidFill>
              <a:srgbClr val="8E1DD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Ergonomics: The Science of Comfort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Ergonomics is about designing workspaces and equipment to fit the user.  A good ergonomic setup prevents injuries and improves comfort and productivity.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Neutral posture: Avoid awkward angles and straining.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Minimize repetitive movements.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excessive force.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everything within easy reach.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adjustability.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51693" y="4181044"/>
            <a:ext cx="182880" cy="182880"/>
          </a:xfrm>
          <a:prstGeom prst="rect">
            <a:avLst/>
          </a:prstGeom>
          <a:noFill/>
          <a:ln w="1270">
            <a:solidFill>
              <a:srgbClr val="3E206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079639" y="2908259"/>
            <a:ext cx="182880" cy="182880"/>
          </a:xfrm>
          <a:prstGeom prst="rect">
            <a:avLst/>
          </a:prstGeom>
          <a:noFill/>
          <a:ln w="1270">
            <a:solidFill>
              <a:srgbClr val="A8276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6327" y="2154383"/>
            <a:ext cx="182880" cy="182880"/>
          </a:xfrm>
          <a:prstGeom prst="sun">
            <a:avLst/>
          </a:prstGeom>
          <a:noFill/>
          <a:ln w="1270">
            <a:solidFill>
              <a:srgbClr val="A6983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70260" y="2587868"/>
            <a:ext cx="182880" cy="182880"/>
          </a:xfrm>
          <a:prstGeom prst="sun">
            <a:avLst/>
          </a:prstGeom>
          <a:noFill/>
          <a:ln w="1270">
            <a:solidFill>
              <a:srgbClr val="A37F0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622348" y="267819"/>
            <a:ext cx="182880" cy="182880"/>
          </a:xfrm>
          <a:prstGeom prst="cube">
            <a:avLst/>
          </a:prstGeom>
          <a:noFill/>
          <a:ln w="1270">
            <a:solidFill>
              <a:srgbClr val="6DC5D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 Culture of Safety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 isn't just a set of rules, it's a mindset.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communication about safety concerns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Employee involvement in safety initiatives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Recognition for safe behaviors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commitment to continuous improvement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Leaders who champion safety.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85752" y="3473971"/>
            <a:ext cx="182880" cy="182880"/>
          </a:xfrm>
          <a:prstGeom prst="cube">
            <a:avLst/>
          </a:prstGeom>
          <a:noFill/>
          <a:ln w="1270">
            <a:solidFill>
              <a:srgbClr val="23C9F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45150" y="1625234"/>
            <a:ext cx="182880" cy="182880"/>
          </a:xfrm>
          <a:prstGeom prst="triangle">
            <a:avLst/>
          </a:prstGeom>
          <a:noFill/>
          <a:ln w="1270">
            <a:solidFill>
              <a:srgbClr val="D97D5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14831" y="4040310"/>
            <a:ext cx="182880" cy="182880"/>
          </a:xfrm>
          <a:prstGeom prst="cube">
            <a:avLst/>
          </a:prstGeom>
          <a:noFill/>
          <a:ln w="1270">
            <a:solidFill>
              <a:srgbClr val="7EC6C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92595" y="1237107"/>
            <a:ext cx="182880" cy="182880"/>
          </a:xfrm>
          <a:prstGeom prst="sun">
            <a:avLst/>
          </a:prstGeom>
          <a:noFill/>
          <a:ln w="1270">
            <a:solidFill>
              <a:srgbClr val="C7788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08863" y="457223"/>
            <a:ext cx="182880" cy="182880"/>
          </a:xfrm>
          <a:prstGeom prst="cube">
            <a:avLst/>
          </a:prstGeom>
          <a:noFill/>
          <a:ln w="1270">
            <a:solidFill>
              <a:srgbClr val="07F3B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Your Health Matters!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health and safety are paramount. By following these guidelines and promoting a safe work environment, we can all contribute to a healthier and more productive ICT workspace. Thank you!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80727" y="3902647"/>
            <a:ext cx="182880" cy="182880"/>
          </a:xfrm>
          <a:prstGeom prst="sun">
            <a:avLst/>
          </a:prstGeom>
          <a:noFill/>
          <a:ln w="1270">
            <a:solidFill>
              <a:srgbClr val="33A83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02174" y="4161043"/>
            <a:ext cx="182880" cy="182880"/>
          </a:xfrm>
          <a:prstGeom prst="rect">
            <a:avLst/>
          </a:prstGeom>
          <a:noFill/>
          <a:ln w="1270">
            <a:solidFill>
              <a:srgbClr val="95626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65454" y="748854"/>
            <a:ext cx="182880" cy="182880"/>
          </a:xfrm>
          <a:prstGeom prst="sun">
            <a:avLst/>
          </a:prstGeom>
          <a:noFill/>
          <a:ln w="1270">
            <a:solidFill>
              <a:srgbClr val="FAA31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416314" y="4442013"/>
            <a:ext cx="182880" cy="182880"/>
          </a:xfrm>
          <a:prstGeom prst="sun">
            <a:avLst/>
          </a:prstGeom>
          <a:noFill/>
          <a:ln w="1270">
            <a:solidFill>
              <a:srgbClr val="C7D13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32463" y="902601"/>
            <a:ext cx="182880" cy="182880"/>
          </a:xfrm>
          <a:prstGeom prst="cube">
            <a:avLst/>
          </a:prstGeom>
          <a:noFill/>
          <a:ln w="1270">
            <a:solidFill>
              <a:srgbClr val="66348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Workstation Setup: Your Command Center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workstation is your main working area. Setting it up properly is crucial.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 Elements: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Chair: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Adjustable height, lumbar support, and armrests are key.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Positioned at arm's length and eye level (top of the screen slightly below eye level).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Keyboard and Mouse: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Close to your body, allowing your elbows to be at a 90-degree angle. Use a wrist rest if needed.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Spacious enough to accommodate your equipment and allow for comfortable movement.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63516" y="546724"/>
            <a:ext cx="182880" cy="182880"/>
          </a:xfrm>
          <a:prstGeom prst="triangle">
            <a:avLst/>
          </a:prstGeom>
          <a:noFill/>
          <a:ln w="1270">
            <a:solidFill>
              <a:srgbClr val="2640B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947711" y="4380198"/>
            <a:ext cx="182880" cy="182880"/>
          </a:xfrm>
          <a:prstGeom prst="cube">
            <a:avLst/>
          </a:prstGeom>
          <a:noFill/>
          <a:ln w="1270">
            <a:solidFill>
              <a:srgbClr val="68439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21897" y="4266968"/>
            <a:ext cx="182880" cy="182880"/>
          </a:xfrm>
          <a:prstGeom prst="cube">
            <a:avLst/>
          </a:prstGeom>
          <a:noFill/>
          <a:ln w="1270">
            <a:solidFill>
              <a:srgbClr val="62770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08114" y="3790549"/>
            <a:ext cx="182880" cy="182880"/>
          </a:xfrm>
          <a:prstGeom prst="triangle">
            <a:avLst/>
          </a:prstGeom>
          <a:noFill/>
          <a:ln w="1270">
            <a:solidFill>
              <a:srgbClr val="4B0C2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985717" y="301393"/>
            <a:ext cx="182880" cy="182880"/>
          </a:xfrm>
          <a:prstGeom prst="rect">
            <a:avLst/>
          </a:prstGeom>
          <a:noFill/>
          <a:ln w="1270">
            <a:solidFill>
              <a:srgbClr val="62442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Posture Perfect: Sit Up Straight!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Maintaining good posture is critical for preventing back and neck pain.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Posture Tips: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Sit upright with your back supported.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your shoulders relaxed.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slouching or hunching over.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breaks to stretch and move around regularly.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25025" y="545554"/>
            <a:ext cx="182880" cy="182880"/>
          </a:xfrm>
          <a:prstGeom prst="sun">
            <a:avLst/>
          </a:prstGeom>
          <a:noFill/>
          <a:ln w="1270">
            <a:solidFill>
              <a:srgbClr val="7A68B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47356" y="4516554"/>
            <a:ext cx="182880" cy="182880"/>
          </a:xfrm>
          <a:prstGeom prst="sun">
            <a:avLst/>
          </a:prstGeom>
          <a:noFill/>
          <a:ln w="1270">
            <a:solidFill>
              <a:srgbClr val="5B2A5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692188" y="2322355"/>
            <a:ext cx="182880" cy="182880"/>
          </a:xfrm>
          <a:prstGeom prst="sun">
            <a:avLst/>
          </a:prstGeom>
          <a:noFill/>
          <a:ln w="1270">
            <a:solidFill>
              <a:srgbClr val="DD4F5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36484" y="4089726"/>
            <a:ext cx="182880" cy="182880"/>
          </a:xfrm>
          <a:prstGeom prst="sun">
            <a:avLst/>
          </a:prstGeom>
          <a:noFill/>
          <a:ln w="1270">
            <a:solidFill>
              <a:srgbClr val="843F4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859485" y="2901504"/>
            <a:ext cx="182880" cy="182880"/>
          </a:xfrm>
          <a:prstGeom prst="sun">
            <a:avLst/>
          </a:prstGeom>
          <a:noFill/>
          <a:ln w="1270">
            <a:solidFill>
              <a:srgbClr val="F0E18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Preventing Eye Strain (Computer Vision Syndrome)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Staring at a screen for extended periods can lead to eye strain.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Symptoms: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Dry eyes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Blurred vision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Headaches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Neck and shoulder pain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Solutions: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20-20-20 rule: Every 20 minutes, look at something 20 feet away for 20 seconds.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Adjust screen brightness and contrast.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artificial tears to lubricate your eyes.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frequent breaks.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90923" y="2571064"/>
            <a:ext cx="182880" cy="182880"/>
          </a:xfrm>
          <a:prstGeom prst="triangle">
            <a:avLst/>
          </a:prstGeom>
          <a:noFill/>
          <a:ln w="1270">
            <a:solidFill>
              <a:srgbClr val="C0D64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328834" y="4065176"/>
            <a:ext cx="182880" cy="182880"/>
          </a:xfrm>
          <a:prstGeom prst="sun">
            <a:avLst/>
          </a:prstGeom>
          <a:noFill/>
          <a:ln w="1270">
            <a:solidFill>
              <a:srgbClr val="FAA30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16091" y="2916172"/>
            <a:ext cx="182880" cy="182880"/>
          </a:xfrm>
          <a:prstGeom prst="cube">
            <a:avLst/>
          </a:prstGeom>
          <a:noFill/>
          <a:ln w="1270">
            <a:solidFill>
              <a:srgbClr val="82D67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49237" y="2660332"/>
            <a:ext cx="182880" cy="182880"/>
          </a:xfrm>
          <a:prstGeom prst="rect">
            <a:avLst/>
          </a:prstGeom>
          <a:noFill/>
          <a:ln w="1270">
            <a:solidFill>
              <a:srgbClr val="91986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40753" y="1725476"/>
            <a:ext cx="182880" cy="182880"/>
          </a:xfrm>
          <a:prstGeom prst="cube">
            <a:avLst/>
          </a:prstGeom>
          <a:noFill/>
          <a:ln w="1270">
            <a:solidFill>
              <a:srgbClr val="9F41A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Lighting Matters: Brightness and Glare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Poor lighting can contribute to eye strain and headaches.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Practices: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glare from windows and overhead lights.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an anti-glare screen filter.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Adjust screen brightness to match the ambient light.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Position your monitor to avoid reflections.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8749" y="1439200"/>
            <a:ext cx="182880" cy="182880"/>
          </a:xfrm>
          <a:prstGeom prst="rect">
            <a:avLst/>
          </a:prstGeom>
          <a:noFill/>
          <a:ln w="1270">
            <a:solidFill>
              <a:srgbClr val="EE692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6865" y="979235"/>
            <a:ext cx="182880" cy="182880"/>
          </a:xfrm>
          <a:prstGeom prst="rect">
            <a:avLst/>
          </a:prstGeom>
          <a:noFill/>
          <a:ln w="1270">
            <a:solidFill>
              <a:srgbClr val="59F31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97129" y="554255"/>
            <a:ext cx="182880" cy="182880"/>
          </a:xfrm>
          <a:prstGeom prst="triangle">
            <a:avLst/>
          </a:prstGeom>
          <a:noFill/>
          <a:ln w="1270">
            <a:solidFill>
              <a:srgbClr val="12212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91417" y="532721"/>
            <a:ext cx="182880" cy="182880"/>
          </a:xfrm>
          <a:prstGeom prst="rect">
            <a:avLst/>
          </a:prstGeom>
          <a:noFill/>
          <a:ln w="1270">
            <a:solidFill>
              <a:srgbClr val="4F84B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819328" y="860306"/>
            <a:ext cx="182880" cy="182880"/>
          </a:xfrm>
          <a:prstGeom prst="triangle">
            <a:avLst/>
          </a:prstGeom>
          <a:noFill/>
          <a:ln w="1270">
            <a:solidFill>
              <a:srgbClr val="09564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Physical Safety: Watch Your Step!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environments can present physical safety hazards.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Hazards: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Loose cables and wires: Can cause trips and falls.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Overloaded power outlets: Can lead to fires.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Spilled liquids near electronics: Can cause electrical shocks.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Poor ventilation: Can lead to overheating of equipment.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Prevention: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cables organized and secured.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surge protectors and avoid overloading outlets.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food and drinks away from electronics.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proper ventilation for computers and servers.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189428" y="2124545"/>
            <a:ext cx="182880" cy="182880"/>
          </a:xfrm>
          <a:prstGeom prst="rect">
            <a:avLst/>
          </a:prstGeom>
          <a:noFill/>
          <a:ln w="1270">
            <a:solidFill>
              <a:srgbClr val="7C6BA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490390" y="1181829"/>
            <a:ext cx="182880" cy="182880"/>
          </a:xfrm>
          <a:prstGeom prst="cube">
            <a:avLst/>
          </a:prstGeom>
          <a:noFill/>
          <a:ln w="1270">
            <a:solidFill>
              <a:srgbClr val="F187C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67887" y="4359728"/>
            <a:ext cx="182880" cy="182880"/>
          </a:xfrm>
          <a:prstGeom prst="sun">
            <a:avLst/>
          </a:prstGeom>
          <a:noFill/>
          <a:ln w="1270">
            <a:solidFill>
              <a:srgbClr val="6404C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93524" y="2119871"/>
            <a:ext cx="182880" cy="182880"/>
          </a:xfrm>
          <a:prstGeom prst="triangle">
            <a:avLst/>
          </a:prstGeom>
          <a:noFill/>
          <a:ln w="1270">
            <a:solidFill>
              <a:srgbClr val="7B2FA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651670" y="3529387"/>
            <a:ext cx="182880" cy="182880"/>
          </a:xfrm>
          <a:prstGeom prst="cube">
            <a:avLst/>
          </a:prstGeom>
          <a:noFill/>
          <a:ln w="1270">
            <a:solidFill>
              <a:srgbClr val="DA661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Electrical Safety: Handle with Care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Electricity is dangerous! Always be cautious when working with electrical equipment.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 Tips: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Never touch electrical equipment with wet hands.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Inspect cables and plugs for damage before use.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properly grounded outlets.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Unplug equipment before cleaning or repairing 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Know the location of emergency power shut-off switches.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51199" y="4084399"/>
            <a:ext cx="182880" cy="182880"/>
          </a:xfrm>
          <a:prstGeom prst="triangle">
            <a:avLst/>
          </a:prstGeom>
          <a:noFill/>
          <a:ln w="1270">
            <a:solidFill>
              <a:srgbClr val="C9997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153211" y="1736055"/>
            <a:ext cx="182880" cy="182880"/>
          </a:xfrm>
          <a:prstGeom prst="sun">
            <a:avLst/>
          </a:prstGeom>
          <a:noFill/>
          <a:ln w="1270">
            <a:solidFill>
              <a:srgbClr val="3779E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46733" y="1304264"/>
            <a:ext cx="182880" cy="182880"/>
          </a:xfrm>
          <a:prstGeom prst="triangle">
            <a:avLst/>
          </a:prstGeom>
          <a:noFill/>
          <a:ln w="1270">
            <a:solidFill>
              <a:srgbClr val="29AAA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28292" y="1034145"/>
            <a:ext cx="182880" cy="182880"/>
          </a:xfrm>
          <a:prstGeom prst="triangle">
            <a:avLst/>
          </a:prstGeom>
          <a:noFill/>
          <a:ln w="1270">
            <a:solidFill>
              <a:srgbClr val="6DCFA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789271" y="2865562"/>
            <a:ext cx="182880" cy="182880"/>
          </a:xfrm>
          <a:prstGeom prst="cube">
            <a:avLst/>
          </a:prstGeom>
          <a:noFill/>
          <a:ln w="1270">
            <a:solidFill>
              <a:srgbClr val="0B450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Cybersecurity: Protecting Your Data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is the protection of computer systems and networks from theft, damage, or unauthorized access.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Threats: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Viruses and malware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Phishing scams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Hacking attacks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breaches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Protection Measures: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strong passwords.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Install and update antivirus software.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careful about opening suspicious emails or attachments.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 up your data regularly.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2025-02-24T11:15:10Z</dcterms:created>
  <dcterms:modified xsi:type="dcterms:W3CDTF">2025-02-24T11:15:10Z</dcterms:modified>
</cp:coreProperties>
</file>