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587729" y="353066"/>
            <a:ext cx="182880" cy="182880"/>
          </a:xfrm>
          <a:prstGeom prst="sun">
            <a:avLst/>
          </a:prstGeom>
          <a:noFill/>
          <a:ln w="1270">
            <a:solidFill>
              <a:srgbClr val="F8CF2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87107" y="2161096"/>
            <a:ext cx="182880" cy="182880"/>
          </a:xfrm>
          <a:prstGeom prst="rect">
            <a:avLst/>
          </a:prstGeom>
          <a:noFill/>
          <a:ln w="1270">
            <a:solidFill>
              <a:srgbClr val="86479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62729" y="968486"/>
            <a:ext cx="182880" cy="182880"/>
          </a:xfrm>
          <a:prstGeom prst="sun">
            <a:avLst/>
          </a:prstGeom>
          <a:noFill/>
          <a:ln w="1270">
            <a:solidFill>
              <a:srgbClr val="4DA6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14733" y="897557"/>
            <a:ext cx="182880" cy="182880"/>
          </a:xfrm>
          <a:prstGeom prst="sun">
            <a:avLst/>
          </a:prstGeom>
          <a:noFill/>
          <a:ln w="1270">
            <a:solidFill>
              <a:srgbClr val="9E573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93636" y="3920374"/>
            <a:ext cx="182880" cy="182880"/>
          </a:xfrm>
          <a:prstGeom prst="sun">
            <a:avLst/>
          </a:prstGeom>
          <a:noFill/>
          <a:ln w="1270">
            <a:solidFill>
              <a:srgbClr val="B1A59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History and Evolution of ICT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explore the fascinating journey of Information and Communication Technology (ICT) from its early beginnings to the powerful tools we use today.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Early 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Signals, symbols, and mechanical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Dawn of the Electronic 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Telegraph, telephone, and radio.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Computer Revolution: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mainframes to personal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 Era: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the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and Cloud Computing: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ICT in your pocket and beyond.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ICT: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Emerging technologies and their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979245" y="3741862"/>
            <a:ext cx="182880" cy="182880"/>
          </a:xfrm>
          <a:prstGeom prst="cube">
            <a:avLst/>
          </a:prstGeom>
          <a:noFill/>
          <a:ln w="1270">
            <a:solidFill>
              <a:srgbClr val="D55E2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21584" y="2945239"/>
            <a:ext cx="182880" cy="182880"/>
          </a:xfrm>
          <a:prstGeom prst="cube">
            <a:avLst/>
          </a:prstGeom>
          <a:noFill/>
          <a:ln w="1270">
            <a:solidFill>
              <a:srgbClr val="8FC1F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30862" y="65137"/>
            <a:ext cx="182880" cy="182880"/>
          </a:xfrm>
          <a:prstGeom prst="cube">
            <a:avLst/>
          </a:prstGeom>
          <a:noFill/>
          <a:ln w="1270">
            <a:solidFill>
              <a:srgbClr val="E9EED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34246" y="912665"/>
            <a:ext cx="182880" cy="182880"/>
          </a:xfrm>
          <a:prstGeom prst="rect">
            <a:avLst/>
          </a:prstGeom>
          <a:noFill/>
          <a:ln w="1270">
            <a:solidFill>
              <a:srgbClr val="F4240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213529" y="4174939"/>
            <a:ext cx="182880" cy="182880"/>
          </a:xfrm>
          <a:prstGeom prst="cube">
            <a:avLst/>
          </a:prstGeom>
          <a:noFill/>
          <a:ln w="1270">
            <a:solidFill>
              <a:srgbClr val="AF7CC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Internet of Things (IoT)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Connecting Everyday Objects: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Homes: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Connected appliances, lighting, and security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Wearable Devices: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Fitness trackers, smartwatches, and other devices that collect data about the wearer.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Industrial IoT: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Connecting sensors and machines in factories and other industrial settings.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Increased automation, efficiency, and data collection.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27947" y="3738151"/>
            <a:ext cx="182880" cy="182880"/>
          </a:xfrm>
          <a:prstGeom prst="sun">
            <a:avLst/>
          </a:prstGeom>
          <a:noFill/>
          <a:ln w="1270">
            <a:solidFill>
              <a:srgbClr val="FEEB6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61346" y="3059966"/>
            <a:ext cx="182880" cy="182880"/>
          </a:xfrm>
          <a:prstGeom prst="sun">
            <a:avLst/>
          </a:prstGeom>
          <a:noFill/>
          <a:ln w="1270">
            <a:solidFill>
              <a:srgbClr val="D6A76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28188" y="4014849"/>
            <a:ext cx="182880" cy="182880"/>
          </a:xfrm>
          <a:prstGeom prst="triangle">
            <a:avLst/>
          </a:prstGeom>
          <a:noFill/>
          <a:ln w="1270">
            <a:solidFill>
              <a:srgbClr val="92CFF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75060" y="4238678"/>
            <a:ext cx="182880" cy="182880"/>
          </a:xfrm>
          <a:prstGeom prst="cube">
            <a:avLst/>
          </a:prstGeom>
          <a:noFill/>
          <a:ln w="1270">
            <a:solidFill>
              <a:srgbClr val="4C2CD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28561" y="2293326"/>
            <a:ext cx="182880" cy="182880"/>
          </a:xfrm>
          <a:prstGeom prst="rect">
            <a:avLst/>
          </a:prstGeom>
          <a:noFill/>
          <a:ln w="1270">
            <a:solidFill>
              <a:srgbClr val="44AED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Big Data and Analytics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Turning Data into Insights: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Collection: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Gathering massive amounts of data from various 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 and Processing: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technologies like Hadoop and Spark to store and process large datasets.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Applying statistical and machine learning techniques to extract insights from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Improved decision-making, personalized experiences, and new business opportunities.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350695" y="2918564"/>
            <a:ext cx="182880" cy="182880"/>
          </a:xfrm>
          <a:prstGeom prst="triangle">
            <a:avLst/>
          </a:prstGeom>
          <a:noFill/>
          <a:ln w="1270">
            <a:solidFill>
              <a:srgbClr val="21517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19359" y="3812567"/>
            <a:ext cx="182880" cy="182880"/>
          </a:xfrm>
          <a:prstGeom prst="rect">
            <a:avLst/>
          </a:prstGeom>
          <a:noFill/>
          <a:ln w="1270">
            <a:solidFill>
              <a:srgbClr val="CA547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46738" y="3922432"/>
            <a:ext cx="182880" cy="182880"/>
          </a:xfrm>
          <a:prstGeom prst="rect">
            <a:avLst/>
          </a:prstGeom>
          <a:noFill/>
          <a:ln w="1270">
            <a:solidFill>
              <a:srgbClr val="53280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14270" y="187370"/>
            <a:ext cx="182880" cy="182880"/>
          </a:xfrm>
          <a:prstGeom prst="rect">
            <a:avLst/>
          </a:prstGeom>
          <a:noFill/>
          <a:ln w="1270">
            <a:solidFill>
              <a:srgbClr val="A102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35610" y="3951463"/>
            <a:ext cx="182880" cy="182880"/>
          </a:xfrm>
          <a:prstGeom prst="triangle">
            <a:avLst/>
          </a:prstGeom>
          <a:noFill/>
          <a:ln w="1270">
            <a:solidFill>
              <a:srgbClr val="665E7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Artificial Intelligence (AI) and Machine Learning (ML)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Making Machines Think: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broad concept of creating machines that can perform tasks that typically require human intelligence.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subset of AI that allows machines to learn from data without being explicitly programmed.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type of ML that uses artificial neural networks with multiple layers to analyze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Automation, improved accuracy, and new possibilities in fields like healthcare and transportation.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55690" y="537177"/>
            <a:ext cx="182880" cy="182880"/>
          </a:xfrm>
          <a:prstGeom prst="sun">
            <a:avLst/>
          </a:prstGeom>
          <a:noFill/>
          <a:ln w="1270">
            <a:solidFill>
              <a:srgbClr val="AEDDD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23221" y="3437174"/>
            <a:ext cx="182880" cy="182880"/>
          </a:xfrm>
          <a:prstGeom prst="cube">
            <a:avLst/>
          </a:prstGeom>
          <a:noFill/>
          <a:ln w="1270">
            <a:solidFill>
              <a:srgbClr val="757C0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05551" y="499875"/>
            <a:ext cx="182880" cy="182880"/>
          </a:xfrm>
          <a:prstGeom prst="cube">
            <a:avLst/>
          </a:prstGeom>
          <a:noFill/>
          <a:ln w="1270">
            <a:solidFill>
              <a:srgbClr val="057E3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58055" y="2385506"/>
            <a:ext cx="182880" cy="182880"/>
          </a:xfrm>
          <a:prstGeom prst="rect">
            <a:avLst/>
          </a:prstGeom>
          <a:noFill/>
          <a:ln w="1270">
            <a:solidFill>
              <a:srgbClr val="CB7D6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54207" y="3974776"/>
            <a:ext cx="182880" cy="182880"/>
          </a:xfrm>
          <a:prstGeom prst="triangle">
            <a:avLst/>
          </a:prstGeom>
          <a:noFill/>
          <a:ln w="1270">
            <a:solidFill>
              <a:srgbClr val="CE34E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Cybersecurity: Protecting Information in the Digital Age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Growing Importance of 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Threats: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Hacking, malware, phishing, and other cyber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Measures: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Firewalls, antivirus software, encryption, and multi-factor authentication.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Hacking: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Testing systems to identify vulnerabilities.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Protecting sensitive data, ensuring business continuity, and maintaining trust in digital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309983" y="3612071"/>
            <a:ext cx="182880" cy="182880"/>
          </a:xfrm>
          <a:prstGeom prst="sun">
            <a:avLst/>
          </a:prstGeom>
          <a:noFill/>
          <a:ln w="1270">
            <a:solidFill>
              <a:srgbClr val="A2940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90523" y="1790471"/>
            <a:ext cx="182880" cy="182880"/>
          </a:xfrm>
          <a:prstGeom prst="cube">
            <a:avLst/>
          </a:prstGeom>
          <a:noFill/>
          <a:ln w="1270">
            <a:solidFill>
              <a:srgbClr val="8BF60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22215" y="2558199"/>
            <a:ext cx="182880" cy="182880"/>
          </a:xfrm>
          <a:prstGeom prst="rect">
            <a:avLst/>
          </a:prstGeom>
          <a:noFill/>
          <a:ln w="1270">
            <a:solidFill>
              <a:srgbClr val="F62E0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35184" y="3135032"/>
            <a:ext cx="182880" cy="182880"/>
          </a:xfrm>
          <a:prstGeom prst="rect">
            <a:avLst/>
          </a:prstGeom>
          <a:noFill/>
          <a:ln w="1270">
            <a:solidFill>
              <a:srgbClr val="0085E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85580" y="368338"/>
            <a:ext cx="182880" cy="182880"/>
          </a:xfrm>
          <a:prstGeom prst="triangle">
            <a:avLst/>
          </a:prstGeom>
          <a:noFill/>
          <a:ln w="1270">
            <a:solidFill>
              <a:srgbClr val="93277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ICT: What's Next?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Emerging Trends and Technologies: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Revolutionary computing power with potential to solve complex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5G and Beyond: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Faster and more reliable wireless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Augmented Reality (AR) and Virtual Reality (VR):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Immersive experiences that blend the physical and digital worlds.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Blockchain Technology: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Secure and transparent distributed ledger technology.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Addressing the ethical implications of AI, data privacy, and other emerging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77281" y="475124"/>
            <a:ext cx="182880" cy="182880"/>
          </a:xfrm>
          <a:prstGeom prst="triangle">
            <a:avLst/>
          </a:prstGeom>
          <a:noFill/>
          <a:ln w="1270">
            <a:solidFill>
              <a:srgbClr val="76C02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5297" y="49515"/>
            <a:ext cx="182880" cy="182880"/>
          </a:xfrm>
          <a:prstGeom prst="rect">
            <a:avLst/>
          </a:prstGeom>
          <a:noFill/>
          <a:ln w="1270">
            <a:solidFill>
              <a:srgbClr val="091FA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54997" y="577078"/>
            <a:ext cx="182880" cy="182880"/>
          </a:xfrm>
          <a:prstGeom prst="rect">
            <a:avLst/>
          </a:prstGeom>
          <a:noFill/>
          <a:ln w="1270">
            <a:solidFill>
              <a:srgbClr val="154D6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09038" y="4536934"/>
            <a:ext cx="182880" cy="182880"/>
          </a:xfrm>
          <a:prstGeom prst="sun">
            <a:avLst/>
          </a:prstGeom>
          <a:noFill/>
          <a:ln w="1270">
            <a:solidFill>
              <a:srgbClr val="D7F58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15494" y="232089"/>
            <a:ext cx="182880" cy="182880"/>
          </a:xfrm>
          <a:prstGeom prst="sun">
            <a:avLst/>
          </a:prstGeom>
          <a:noFill/>
          <a:ln w="1270">
            <a:solidFill>
              <a:srgbClr val="0AEF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Divide: Access and Inequality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Addressing the Gap in Access: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Problem: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Unequal access to technology and the internet based on factors like income, location, and education.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Consequences: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Limited opportunities for education, employment, and participation in the digital economy.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Solutions: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Government initiatives, community programs, and affordable internet access options.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that everyone has the opportunity to benefit from ICT.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233398" y="3802385"/>
            <a:ext cx="182880" cy="182880"/>
          </a:xfrm>
          <a:prstGeom prst="rect">
            <a:avLst/>
          </a:prstGeom>
          <a:noFill/>
          <a:ln w="1270">
            <a:solidFill>
              <a:srgbClr val="5E7F4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4658" y="2093413"/>
            <a:ext cx="182880" cy="182880"/>
          </a:xfrm>
          <a:prstGeom prst="triangle">
            <a:avLst/>
          </a:prstGeom>
          <a:noFill/>
          <a:ln w="1270">
            <a:solidFill>
              <a:srgbClr val="025F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53432" y="1281410"/>
            <a:ext cx="182880" cy="182880"/>
          </a:xfrm>
          <a:prstGeom prst="cube">
            <a:avLst/>
          </a:prstGeom>
          <a:noFill/>
          <a:ln w="1270">
            <a:solidFill>
              <a:srgbClr val="5368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80319" y="1686015"/>
            <a:ext cx="182880" cy="182880"/>
          </a:xfrm>
          <a:prstGeom prst="triangle">
            <a:avLst/>
          </a:prstGeom>
          <a:noFill/>
          <a:ln w="1270">
            <a:solidFill>
              <a:srgbClr val="4083D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92776" y="2640232"/>
            <a:ext cx="182880" cy="182880"/>
          </a:xfrm>
          <a:prstGeom prst="triangle">
            <a:avLst/>
          </a:prstGeom>
          <a:noFill/>
          <a:ln w="1270">
            <a:solidFill>
              <a:srgbClr val="5F691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Education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Transforming the Learning Experience: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Learning Platforms: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access to education from anywhere in the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Educational Software and Apps: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Making learning more interactive and engaging.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Literacy: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Teaching students how to use technology effectively and responsibly.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Increased access to education, personalized learning experiences, and improved learning outcomes.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77200" y="660462"/>
            <a:ext cx="182880" cy="182880"/>
          </a:xfrm>
          <a:prstGeom prst="triangle">
            <a:avLst/>
          </a:prstGeom>
          <a:noFill/>
          <a:ln w="1270">
            <a:solidFill>
              <a:srgbClr val="841A2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39408" y="3234266"/>
            <a:ext cx="182880" cy="182880"/>
          </a:xfrm>
          <a:prstGeom prst="triangle">
            <a:avLst/>
          </a:prstGeom>
          <a:noFill/>
          <a:ln w="1270">
            <a:solidFill>
              <a:srgbClr val="81E14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21752" y="3449448"/>
            <a:ext cx="182880" cy="182880"/>
          </a:xfrm>
          <a:prstGeom prst="rect">
            <a:avLst/>
          </a:prstGeom>
          <a:noFill/>
          <a:ln w="1270">
            <a:solidFill>
              <a:srgbClr val="C8721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28176" y="3213816"/>
            <a:ext cx="182880" cy="182880"/>
          </a:xfrm>
          <a:prstGeom prst="cube">
            <a:avLst/>
          </a:prstGeom>
          <a:noFill/>
          <a:ln w="1270">
            <a:solidFill>
              <a:srgbClr val="B5C6B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84497" y="3287930"/>
            <a:ext cx="182880" cy="182880"/>
          </a:xfrm>
          <a:prstGeom prst="cube">
            <a:avLst/>
          </a:prstGeom>
          <a:noFill/>
          <a:ln w="1270">
            <a:solidFill>
              <a:srgbClr val="C7047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Healthcare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Improving Patient Care and Efficiency: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Electronic Health Records (EHRs):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Storing patient information digitally.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Telemedicine: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remote healthcare services.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Imaging: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technology to diagnose and treat diseases.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Improved patient outcomes, reduced costs, and increased access to healthcare.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28981" y="1247949"/>
            <a:ext cx="182880" cy="182880"/>
          </a:xfrm>
          <a:prstGeom prst="triangle">
            <a:avLst/>
          </a:prstGeom>
          <a:noFill/>
          <a:ln w="1270">
            <a:solidFill>
              <a:srgbClr val="DF896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81354" y="661283"/>
            <a:ext cx="182880" cy="182880"/>
          </a:xfrm>
          <a:prstGeom prst="sun">
            <a:avLst/>
          </a:prstGeom>
          <a:noFill/>
          <a:ln w="1270">
            <a:solidFill>
              <a:srgbClr val="0D5BC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54733" y="1422799"/>
            <a:ext cx="182880" cy="182880"/>
          </a:xfrm>
          <a:prstGeom prst="sun">
            <a:avLst/>
          </a:prstGeom>
          <a:noFill/>
          <a:ln w="1270">
            <a:solidFill>
              <a:srgbClr val="79246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64399" y="1132070"/>
            <a:ext cx="182880" cy="182880"/>
          </a:xfrm>
          <a:prstGeom prst="triangle">
            <a:avLst/>
          </a:prstGeom>
          <a:noFill/>
          <a:ln w="1270">
            <a:solidFill>
              <a:srgbClr val="0D49D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17746" y="2914298"/>
            <a:ext cx="182880" cy="182880"/>
          </a:xfrm>
          <a:prstGeom prst="triangle">
            <a:avLst/>
          </a:prstGeom>
          <a:noFill/>
          <a:ln w="1270">
            <a:solidFill>
              <a:srgbClr val="A2168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Business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Transforming Business Operations and Strategies: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E-commerce: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Conducting business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Reaching customers through online channels.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technology to automate tasks and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Increased efficiency, reduced costs, and expanded market reach.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445611" y="56169"/>
            <a:ext cx="182880" cy="182880"/>
          </a:xfrm>
          <a:prstGeom prst="rect">
            <a:avLst/>
          </a:prstGeom>
          <a:noFill/>
          <a:ln w="1270">
            <a:solidFill>
              <a:srgbClr val="BC2FE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94819" y="2019643"/>
            <a:ext cx="182880" cy="182880"/>
          </a:xfrm>
          <a:prstGeom prst="rect">
            <a:avLst/>
          </a:prstGeom>
          <a:noFill/>
          <a:ln w="1270">
            <a:solidFill>
              <a:srgbClr val="1565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05927" y="3493764"/>
            <a:ext cx="182880" cy="182880"/>
          </a:xfrm>
          <a:prstGeom prst="triangle">
            <a:avLst/>
          </a:prstGeom>
          <a:noFill/>
          <a:ln w="1270">
            <a:solidFill>
              <a:srgbClr val="4810E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9214" y="4398841"/>
            <a:ext cx="182880" cy="182880"/>
          </a:xfrm>
          <a:prstGeom prst="triangle">
            <a:avLst/>
          </a:prstGeom>
          <a:noFill/>
          <a:ln w="1270">
            <a:solidFill>
              <a:srgbClr val="DFE66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56339" y="4553421"/>
            <a:ext cx="182880" cy="182880"/>
          </a:xfrm>
          <a:prstGeom prst="rect">
            <a:avLst/>
          </a:prstGeom>
          <a:noFill/>
          <a:ln w="1270">
            <a:solidFill>
              <a:srgbClr val="8AA99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Environmental Impact of ICT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Addressing Sustainability Concerns: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Consumption: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energy required to power data centers and other ICT infrastructure.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E-waste: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environmental impact of discarded electronic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Sustainable Practices: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renewable energy, designing energy-efficient devices, and recycling e-waste.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Minimizing the environmental footprint of ICT.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67862" y="3676143"/>
            <a:ext cx="182880" cy="182880"/>
          </a:xfrm>
          <a:prstGeom prst="sun">
            <a:avLst/>
          </a:prstGeom>
          <a:noFill/>
          <a:ln w="1270">
            <a:solidFill>
              <a:srgbClr val="844A7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57979" y="1839804"/>
            <a:ext cx="182880" cy="182880"/>
          </a:xfrm>
          <a:prstGeom prst="rect">
            <a:avLst/>
          </a:prstGeom>
          <a:noFill/>
          <a:ln w="1270">
            <a:solidFill>
              <a:srgbClr val="6D6B2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11891" y="2614079"/>
            <a:ext cx="182880" cy="182880"/>
          </a:xfrm>
          <a:prstGeom prst="cube">
            <a:avLst/>
          </a:prstGeom>
          <a:noFill/>
          <a:ln w="1270">
            <a:solidFill>
              <a:srgbClr val="AFCA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09894" y="1996396"/>
            <a:ext cx="182880" cy="182880"/>
          </a:xfrm>
          <a:prstGeom prst="rect">
            <a:avLst/>
          </a:prstGeom>
          <a:noFill/>
          <a:ln w="1270">
            <a:solidFill>
              <a:srgbClr val="B725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55046" y="857216"/>
            <a:ext cx="182880" cy="182880"/>
          </a:xfrm>
          <a:prstGeom prst="cube">
            <a:avLst/>
          </a:prstGeom>
          <a:noFill/>
          <a:ln w="1270">
            <a:solidFill>
              <a:srgbClr val="D2DB6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Early Communication: Before Technology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Long before computers and smartphones, humans communicated in other ways: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Cave Paintings: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Stories and records on cave walls.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Smoke Signals: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Visual communication over distances.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Carrier Pigeons: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Birds trained to carry messages.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Written Language: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Clay tablets, papyrus, and early forms of writing.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Slow, localized, and often unreliable.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106478" y="2762510"/>
            <a:ext cx="182880" cy="182880"/>
          </a:xfrm>
          <a:prstGeom prst="sun">
            <a:avLst/>
          </a:prstGeom>
          <a:noFill/>
          <a:ln w="1270">
            <a:solidFill>
              <a:srgbClr val="1DAD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71053" y="179820"/>
            <a:ext cx="182880" cy="182880"/>
          </a:xfrm>
          <a:prstGeom prst="rect">
            <a:avLst/>
          </a:prstGeom>
          <a:noFill/>
          <a:ln w="1270">
            <a:solidFill>
              <a:srgbClr val="B9930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7932" y="3442617"/>
            <a:ext cx="182880" cy="182880"/>
          </a:xfrm>
          <a:prstGeom prst="sun">
            <a:avLst/>
          </a:prstGeom>
          <a:noFill/>
          <a:ln w="1270">
            <a:solidFill>
              <a:srgbClr val="80FFD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06051" y="1613793"/>
            <a:ext cx="182880" cy="182880"/>
          </a:xfrm>
          <a:prstGeom prst="rect">
            <a:avLst/>
          </a:prstGeom>
          <a:noFill/>
          <a:ln w="1270">
            <a:solidFill>
              <a:srgbClr val="194BC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82814" y="4543869"/>
            <a:ext cx="182880" cy="182880"/>
          </a:xfrm>
          <a:prstGeom prst="sun">
            <a:avLst/>
          </a:prstGeom>
          <a:noFill/>
          <a:ln w="1270">
            <a:solidFill>
              <a:srgbClr val="2F957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Societal Impact of ICT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Transforming Society and Culture: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Connectivity: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Connecting people globally.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Information Access: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access to information and knowledge.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Political Participation: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Enabling citizens to participate in political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Misinformation, cyberbullying, and privacy concerns.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ICT to create a more inclusive and equitable society.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21487" y="3556364"/>
            <a:ext cx="182880" cy="182880"/>
          </a:xfrm>
          <a:prstGeom prst="rect">
            <a:avLst/>
          </a:prstGeom>
          <a:noFill/>
          <a:ln w="1270">
            <a:solidFill>
              <a:srgbClr val="DA130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78726" y="949521"/>
            <a:ext cx="182880" cy="182880"/>
          </a:xfrm>
          <a:prstGeom prst="cube">
            <a:avLst/>
          </a:prstGeom>
          <a:noFill/>
          <a:ln w="1270">
            <a:solidFill>
              <a:srgbClr val="D6F89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0950" y="2463309"/>
            <a:ext cx="182880" cy="182880"/>
          </a:xfrm>
          <a:prstGeom prst="sun">
            <a:avLst/>
          </a:prstGeom>
          <a:noFill/>
          <a:ln w="1270">
            <a:solidFill>
              <a:srgbClr val="6D7CA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29859" y="2455962"/>
            <a:ext cx="182880" cy="182880"/>
          </a:xfrm>
          <a:prstGeom prst="sun">
            <a:avLst/>
          </a:prstGeom>
          <a:noFill/>
          <a:ln w="1270">
            <a:solidFill>
              <a:srgbClr val="D4814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22398" y="2206469"/>
            <a:ext cx="182880" cy="182880"/>
          </a:xfrm>
          <a:prstGeom prst="cube">
            <a:avLst/>
          </a:prstGeom>
          <a:noFill/>
          <a:ln w="1270">
            <a:solidFill>
              <a:srgbClr val="7716C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Skills for the Future of ICT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Preparing for the Changing Landscape: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Coding and Programming: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Essential skills for developing software and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Analysis and Visualization: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ability to extract insights from data and communicate them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Protecting information and systems from cyber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Critical Thinking and Problem-Solving: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Essential skills for navigating the complexities of the digital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Adaptability and Lifelong Learning: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ability to adapt to new technologies and continuously learn.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67838" y="3467272"/>
            <a:ext cx="182880" cy="182880"/>
          </a:xfrm>
          <a:prstGeom prst="sun">
            <a:avLst/>
          </a:prstGeom>
          <a:noFill/>
          <a:ln w="1270">
            <a:solidFill>
              <a:srgbClr val="C3AE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00287" y="1798430"/>
            <a:ext cx="182880" cy="182880"/>
          </a:xfrm>
          <a:prstGeom prst="sun">
            <a:avLst/>
          </a:prstGeom>
          <a:noFill/>
          <a:ln w="1270">
            <a:solidFill>
              <a:srgbClr val="C96D2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45567" y="1727235"/>
            <a:ext cx="182880" cy="182880"/>
          </a:xfrm>
          <a:prstGeom prst="triangle">
            <a:avLst/>
          </a:prstGeom>
          <a:noFill/>
          <a:ln w="1270">
            <a:solidFill>
              <a:srgbClr val="B5DA8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21948" y="3235336"/>
            <a:ext cx="182880" cy="182880"/>
          </a:xfrm>
          <a:prstGeom prst="sun">
            <a:avLst/>
          </a:prstGeom>
          <a:noFill/>
          <a:ln w="1270">
            <a:solidFill>
              <a:srgbClr val="38C0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73153" y="249733"/>
            <a:ext cx="182880" cy="182880"/>
          </a:xfrm>
          <a:prstGeom prst="cube">
            <a:avLst/>
          </a:prstGeom>
          <a:noFill/>
          <a:ln w="1270">
            <a:solidFill>
              <a:srgbClr val="A3FEC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A Continuous Evolution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is constantly evolving and reshaping our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From simple tools to complex systems, its impact is undeniable. Understanding its history and embracing its future is essential for navigating the modern world. Thank you!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585239" y="2430534"/>
            <a:ext cx="182880" cy="182880"/>
          </a:xfrm>
          <a:prstGeom prst="cube">
            <a:avLst/>
          </a:prstGeom>
          <a:noFill/>
          <a:ln w="1270">
            <a:solidFill>
              <a:srgbClr val="2A69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84771" y="1881976"/>
            <a:ext cx="182880" cy="182880"/>
          </a:xfrm>
          <a:prstGeom prst="cube">
            <a:avLst/>
          </a:prstGeom>
          <a:noFill/>
          <a:ln w="1270">
            <a:solidFill>
              <a:srgbClr val="1E86B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53172" y="846207"/>
            <a:ext cx="182880" cy="182880"/>
          </a:xfrm>
          <a:prstGeom prst="cube">
            <a:avLst/>
          </a:prstGeom>
          <a:noFill/>
          <a:ln w="1270">
            <a:solidFill>
              <a:srgbClr val="E01F2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70306" y="4186879"/>
            <a:ext cx="182880" cy="182880"/>
          </a:xfrm>
          <a:prstGeom prst="triangle">
            <a:avLst/>
          </a:prstGeom>
          <a:noFill/>
          <a:ln w="1270">
            <a:solidFill>
              <a:srgbClr val="3ADED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00580" y="337294"/>
            <a:ext cx="182880" cy="182880"/>
          </a:xfrm>
          <a:prstGeom prst="cube">
            <a:avLst/>
          </a:prstGeom>
          <a:noFill/>
          <a:ln w="1270">
            <a:solidFill>
              <a:srgbClr val="83385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Dawn of the Electronic Age: Revolutionizing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Inventions that paved the way for modern ICT: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Telegraph (1830s):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Samuel Morse's invention allowed for coded messages to be sent electronically over wires.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Telephone (1876):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Alexander Graham Bell's invention allowed for voice communication over distances.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(Late 19th Century):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Guglielmo Marconi's invention enabled wireless transmission of signals and, eventually, voice.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Faster communication, connecting people across vast distances.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59142" y="511599"/>
            <a:ext cx="182880" cy="182880"/>
          </a:xfrm>
          <a:prstGeom prst="sun">
            <a:avLst/>
          </a:prstGeom>
          <a:noFill/>
          <a:ln w="1270">
            <a:solidFill>
              <a:srgbClr val="0D27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23061" y="1910823"/>
            <a:ext cx="182880" cy="182880"/>
          </a:xfrm>
          <a:prstGeom prst="cube">
            <a:avLst/>
          </a:prstGeom>
          <a:noFill/>
          <a:ln w="1270">
            <a:solidFill>
              <a:srgbClr val="0327C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72564" y="4082166"/>
            <a:ext cx="182880" cy="182880"/>
          </a:xfrm>
          <a:prstGeom prst="rect">
            <a:avLst/>
          </a:prstGeom>
          <a:noFill/>
          <a:ln w="1270">
            <a:solidFill>
              <a:srgbClr val="A95BC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37936" y="894735"/>
            <a:ext cx="182880" cy="182880"/>
          </a:xfrm>
          <a:prstGeom prst="rect">
            <a:avLst/>
          </a:prstGeom>
          <a:noFill/>
          <a:ln w="1270">
            <a:solidFill>
              <a:srgbClr val="661BA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91257" y="1142765"/>
            <a:ext cx="182880" cy="182880"/>
          </a:xfrm>
          <a:prstGeom prst="rect">
            <a:avLst/>
          </a:prstGeom>
          <a:noFill/>
          <a:ln w="1270">
            <a:solidFill>
              <a:srgbClr val="85560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Computer Revolution: From Giant Machines to Personal Devices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evolution of the computer transformed society: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Early Computers (1940s-1950s):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Massive, room-sized machines used for calculations (e.g., ENIAC).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Transistors (1950s):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Smaller, more reliable replacements for vacuum tubes.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Integrated Circuits (1960s):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Multiple transistors on a single chip, leading to smaller and faster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Microprocessor (1970s):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entire CPU on a single chip, enabling the personal computer (PC) revolution.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Increased processing power, automation, and accessibility of computing.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544652" y="459892"/>
            <a:ext cx="182880" cy="182880"/>
          </a:xfrm>
          <a:prstGeom prst="triangle">
            <a:avLst/>
          </a:prstGeom>
          <a:noFill/>
          <a:ln w="1270">
            <a:solidFill>
              <a:srgbClr val="12B4C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16011" y="4545109"/>
            <a:ext cx="182880" cy="182880"/>
          </a:xfrm>
          <a:prstGeom prst="sun">
            <a:avLst/>
          </a:prstGeom>
          <a:noFill/>
          <a:ln w="1270">
            <a:solidFill>
              <a:srgbClr val="47D54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87065" y="3252393"/>
            <a:ext cx="182880" cy="182880"/>
          </a:xfrm>
          <a:prstGeom prst="triangle">
            <a:avLst/>
          </a:prstGeom>
          <a:noFill/>
          <a:ln w="1270">
            <a:solidFill>
              <a:srgbClr val="D6549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67212" y="2541116"/>
            <a:ext cx="182880" cy="182880"/>
          </a:xfrm>
          <a:prstGeom prst="cube">
            <a:avLst/>
          </a:prstGeom>
          <a:noFill/>
          <a:ln w="1270">
            <a:solidFill>
              <a:srgbClr val="8DDE9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45191" y="2779204"/>
            <a:ext cx="182880" cy="182880"/>
          </a:xfrm>
          <a:prstGeom prst="rect">
            <a:avLst/>
          </a:prstGeom>
          <a:noFill/>
          <a:ln w="1270">
            <a:solidFill>
              <a:srgbClr val="F1E28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Internet Era: Connecting the World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 changed everything: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ARPANET (1969):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precursor to the Internet, developed by the US Department of Defense.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TCP/IP (1970s):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standard protocol for communication on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World Wide Web (1989):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Tim Berners-Lee's invention made the Internet user-friendly with hypertext and browsers.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E-mail: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Revolutionized communication, replacing traditional mail.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Global communication, information sharing, e-commerce, and social networking.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88391" y="2159939"/>
            <a:ext cx="182880" cy="182880"/>
          </a:xfrm>
          <a:prstGeom prst="rect">
            <a:avLst/>
          </a:prstGeom>
          <a:noFill/>
          <a:ln w="1270">
            <a:solidFill>
              <a:srgbClr val="0C37F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98809" y="324535"/>
            <a:ext cx="182880" cy="182880"/>
          </a:xfrm>
          <a:prstGeom prst="triangle">
            <a:avLst/>
          </a:prstGeom>
          <a:noFill/>
          <a:ln w="1270">
            <a:solidFill>
              <a:srgbClr val="8088F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72249" y="2320618"/>
            <a:ext cx="182880" cy="182880"/>
          </a:xfrm>
          <a:prstGeom prst="cube">
            <a:avLst/>
          </a:prstGeom>
          <a:noFill/>
          <a:ln w="1270">
            <a:solidFill>
              <a:srgbClr val="AC7A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84851" y="4230009"/>
            <a:ext cx="182880" cy="182880"/>
          </a:xfrm>
          <a:prstGeom prst="sun">
            <a:avLst/>
          </a:prstGeom>
          <a:noFill/>
          <a:ln w="1270">
            <a:solidFill>
              <a:srgbClr val="A781E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25078" y="3490547"/>
            <a:ext cx="182880" cy="182880"/>
          </a:xfrm>
          <a:prstGeom prst="sun">
            <a:avLst/>
          </a:prstGeom>
          <a:noFill/>
          <a:ln w="1270">
            <a:solidFill>
              <a:srgbClr val="4A2E1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Mobile Computing: ICT in Your Pocket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rise of mobile devices: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Early Mobile Phones (1980s):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Large, expensive devices with limited functionality.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Smartphones (Late 2000s):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Combining mobile phone functionality with computer-like capabilities.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Apps: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Software applications designed for mobile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Ubiquitous access to information, communication, and entertainment.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25250" y="2246691"/>
            <a:ext cx="182880" cy="182880"/>
          </a:xfrm>
          <a:prstGeom prst="cube">
            <a:avLst/>
          </a:prstGeom>
          <a:noFill/>
          <a:ln w="1270">
            <a:solidFill>
              <a:srgbClr val="61C1D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78576" y="1351192"/>
            <a:ext cx="182880" cy="182880"/>
          </a:xfrm>
          <a:prstGeom prst="rect">
            <a:avLst/>
          </a:prstGeom>
          <a:noFill/>
          <a:ln w="1270">
            <a:solidFill>
              <a:srgbClr val="1C843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57668" y="2656172"/>
            <a:ext cx="182880" cy="182880"/>
          </a:xfrm>
          <a:prstGeom prst="triangle">
            <a:avLst/>
          </a:prstGeom>
          <a:noFill/>
          <a:ln w="1270">
            <a:solidFill>
              <a:srgbClr val="FFE25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30369" y="524248"/>
            <a:ext cx="182880" cy="182880"/>
          </a:xfrm>
          <a:prstGeom prst="triangle">
            <a:avLst/>
          </a:prstGeom>
          <a:noFill/>
          <a:ln w="1270">
            <a:solidFill>
              <a:srgbClr val="8DDCA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40851" y="4379748"/>
            <a:ext cx="182880" cy="182880"/>
          </a:xfrm>
          <a:prstGeom prst="rect">
            <a:avLst/>
          </a:prstGeom>
          <a:noFill/>
          <a:ln w="1270">
            <a:solidFill>
              <a:srgbClr val="41E1C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Computing: Accessing Resources Anywhere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Storing and accessing data and software over the Internet: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Storing files online instead of on a personal device.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as a Service (SaaS):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Accessing software applications online (e.g., Google Docs).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Infrastructure as a Service (IaaS):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Renting computing resources from a provider (e.g., Amazon Web Services).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Scalability, cost savings, and accessibility from anywhere with an internet connection.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583053" y="4432196"/>
            <a:ext cx="182880" cy="182880"/>
          </a:xfrm>
          <a:prstGeom prst="triangle">
            <a:avLst/>
          </a:prstGeom>
          <a:noFill/>
          <a:ln w="1270">
            <a:solidFill>
              <a:srgbClr val="2D3CC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87096" y="3506887"/>
            <a:ext cx="182880" cy="182880"/>
          </a:xfrm>
          <a:prstGeom prst="cube">
            <a:avLst/>
          </a:prstGeom>
          <a:noFill/>
          <a:ln w="1270">
            <a:solidFill>
              <a:srgbClr val="FF1BB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51770" y="299811"/>
            <a:ext cx="182880" cy="182880"/>
          </a:xfrm>
          <a:prstGeom prst="rect">
            <a:avLst/>
          </a:prstGeom>
          <a:noFill/>
          <a:ln w="1270">
            <a:solidFill>
              <a:srgbClr val="E3306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01708" y="4187868"/>
            <a:ext cx="182880" cy="182880"/>
          </a:xfrm>
          <a:prstGeom prst="rect">
            <a:avLst/>
          </a:prstGeom>
          <a:noFill/>
          <a:ln w="1270">
            <a:solidFill>
              <a:srgbClr val="81DB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78307" y="4400575"/>
            <a:ext cx="182880" cy="182880"/>
          </a:xfrm>
          <a:prstGeom prst="sun">
            <a:avLst/>
          </a:prstGeom>
          <a:noFill/>
          <a:ln w="1270">
            <a:solidFill>
              <a:srgbClr val="9BC49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Evolution of Programming Languages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From Machine Code to High-Level Languages: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Code: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lowest-level language, directly understood by the computer.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Assembly Language: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slightly higher-level language that uses mnemonics to represent machine code instructions.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High-Level Languages (e.g., Python, Java, C++):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Easier to read and write, allowing programmers to focus on problem-solving rather than low-level details.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Increased programmer productivity and the ability to create more complex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50607" y="796607"/>
            <a:ext cx="182880" cy="182880"/>
          </a:xfrm>
          <a:prstGeom prst="triangle">
            <a:avLst/>
          </a:prstGeom>
          <a:noFill/>
          <a:ln w="1270">
            <a:solidFill>
              <a:srgbClr val="4A54F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9221" y="1117045"/>
            <a:ext cx="182880" cy="182880"/>
          </a:xfrm>
          <a:prstGeom prst="triangle">
            <a:avLst/>
          </a:prstGeom>
          <a:noFill/>
          <a:ln w="1270">
            <a:solidFill>
              <a:srgbClr val="7C9FA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86517" y="1041080"/>
            <a:ext cx="182880" cy="182880"/>
          </a:xfrm>
          <a:prstGeom prst="cube">
            <a:avLst/>
          </a:prstGeom>
          <a:noFill/>
          <a:ln w="1270">
            <a:solidFill>
              <a:srgbClr val="78D63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31514" y="4000344"/>
            <a:ext cx="182880" cy="182880"/>
          </a:xfrm>
          <a:prstGeom prst="sun">
            <a:avLst/>
          </a:prstGeom>
          <a:noFill/>
          <a:ln w="1270">
            <a:solidFill>
              <a:srgbClr val="B7046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25517" y="2220562"/>
            <a:ext cx="182880" cy="182880"/>
          </a:xfrm>
          <a:prstGeom prst="cube">
            <a:avLst/>
          </a:prstGeom>
          <a:noFill/>
          <a:ln w="1270">
            <a:solidFill>
              <a:srgbClr val="DF938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Rise of Social Media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Connecting People Globally: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Early Social Media Platforms (e.g., SixDegrees):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First attempts at online social networking.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Facebook, Twitter, Instagram, TikTok: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Platforms that have transformed the way people communicate and share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Global communication, social activism, marketing, and the spread of information (both accurate and inaccurate).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2025-02-24T10:46:13Z</dcterms:created>
  <dcterms:modified xsi:type="dcterms:W3CDTF">2025-02-24T10:46:13Z</dcterms:modified>
</cp:coreProperties>
</file>