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7065304" y="3035545"/>
            <a:ext cx="182880" cy="182880"/>
          </a:xfrm>
          <a:prstGeom prst="triangle">
            <a:avLst/>
          </a:prstGeom>
          <a:noFill/>
          <a:ln w="1270">
            <a:solidFill>
              <a:srgbClr val="7A220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02825" y="889637"/>
            <a:ext cx="182880" cy="182880"/>
          </a:xfrm>
          <a:prstGeom prst="sun">
            <a:avLst/>
          </a:prstGeom>
          <a:noFill/>
          <a:ln w="1270">
            <a:solidFill>
              <a:srgbClr val="B60FC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30481" y="1389619"/>
            <a:ext cx="182880" cy="182880"/>
          </a:xfrm>
          <a:prstGeom prst="rect">
            <a:avLst/>
          </a:prstGeom>
          <a:noFill/>
          <a:ln w="1270">
            <a:solidFill>
              <a:srgbClr val="462F7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16128" y="814223"/>
            <a:ext cx="182880" cy="182880"/>
          </a:xfrm>
          <a:prstGeom prst="triangle">
            <a:avLst/>
          </a:prstGeom>
          <a:noFill/>
          <a:ln w="1270">
            <a:solidFill>
              <a:srgbClr val="A6BDD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67465" y="4263436"/>
            <a:ext cx="182880" cy="182880"/>
          </a:xfrm>
          <a:prstGeom prst="triangle">
            <a:avLst/>
          </a:prstGeom>
          <a:noFill/>
          <a:ln w="1270">
            <a:solidFill>
              <a:srgbClr val="6F6E7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Accessibility: Making Technology Inclusive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ICT Accessibility?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it Important?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(For individuals, society, and organizations)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 of Accessibility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(POUR)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 Standards and Guidelines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(WCAG, Section 508)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Assistive Technologies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(Screen readers, voice recognition, etc.)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Making Websites Accessible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(HTML, CSS, JavaScript)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Accessible Documents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(Word, PDF, PowerPoint)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Accessible Software &amp; Applications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Accessibility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(iOS and Android)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 for Accessibility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Legal and Ethical Considerations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Resources for Learning More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Real-World Examples and Case Studies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048335" y="2468215"/>
            <a:ext cx="182880" cy="182880"/>
          </a:xfrm>
          <a:prstGeom prst="sun">
            <a:avLst/>
          </a:prstGeom>
          <a:noFill/>
          <a:ln w="1270">
            <a:solidFill>
              <a:srgbClr val="62F7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97502" y="631491"/>
            <a:ext cx="182880" cy="182880"/>
          </a:xfrm>
          <a:prstGeom prst="rect">
            <a:avLst/>
          </a:prstGeom>
          <a:noFill/>
          <a:ln w="1270">
            <a:solidFill>
              <a:srgbClr val="E810E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5088" y="2784137"/>
            <a:ext cx="182880" cy="182880"/>
          </a:xfrm>
          <a:prstGeom prst="rect">
            <a:avLst/>
          </a:prstGeom>
          <a:noFill/>
          <a:ln w="1270">
            <a:solidFill>
              <a:srgbClr val="DD79D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84363" y="3287171"/>
            <a:ext cx="182880" cy="182880"/>
          </a:xfrm>
          <a:prstGeom prst="triangle">
            <a:avLst/>
          </a:prstGeom>
          <a:noFill/>
          <a:ln w="1270">
            <a:solidFill>
              <a:srgbClr val="3C7C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20788" y="2322905"/>
            <a:ext cx="182880" cy="182880"/>
          </a:xfrm>
          <a:prstGeom prst="triangle">
            <a:avLst/>
          </a:prstGeom>
          <a:noFill/>
          <a:ln w="1270">
            <a:solidFill>
              <a:srgbClr val="05435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Accessible Documents: Word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Styles: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heading styles (Heading 1, Heading 2, etc.) to structure the document.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 Text for Images: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alt text to all images.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Table Headers: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Define table headers correctly.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Accessibility: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Word's built-in accessibility checker.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281294" y="4067664"/>
            <a:ext cx="182880" cy="182880"/>
          </a:xfrm>
          <a:prstGeom prst="rect">
            <a:avLst/>
          </a:prstGeom>
          <a:noFill/>
          <a:ln w="1270">
            <a:solidFill>
              <a:srgbClr val="10C19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09318" y="2632328"/>
            <a:ext cx="182880" cy="182880"/>
          </a:xfrm>
          <a:prstGeom prst="sun">
            <a:avLst/>
          </a:prstGeom>
          <a:noFill/>
          <a:ln w="1270">
            <a:solidFill>
              <a:srgbClr val="8C54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04227" y="2098832"/>
            <a:ext cx="182880" cy="182880"/>
          </a:xfrm>
          <a:prstGeom prst="rect">
            <a:avLst/>
          </a:prstGeom>
          <a:noFill/>
          <a:ln w="1270">
            <a:solidFill>
              <a:srgbClr val="0F202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04036" y="2068547"/>
            <a:ext cx="182880" cy="182880"/>
          </a:xfrm>
          <a:prstGeom prst="cube">
            <a:avLst/>
          </a:prstGeom>
          <a:noFill/>
          <a:ln w="1270">
            <a:solidFill>
              <a:srgbClr val="1951C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68383" y="750721"/>
            <a:ext cx="182880" cy="182880"/>
          </a:xfrm>
          <a:prstGeom prst="triangle">
            <a:avLst/>
          </a:prstGeom>
          <a:noFill/>
          <a:ln w="1270">
            <a:solidFill>
              <a:srgbClr val="F8AC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Accessible Documents: PDF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Tagged PDFs: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tagged PDFs to ensure accessibility for screen readers.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 Text for Images: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alt text to all images.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 Language: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 the document language.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PDF/UA compliant PDF editor: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This helps ensure the resulting PDF meets accessibility requirements.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166992" y="2467631"/>
            <a:ext cx="182880" cy="182880"/>
          </a:xfrm>
          <a:prstGeom prst="triangle">
            <a:avLst/>
          </a:prstGeom>
          <a:noFill/>
          <a:ln w="1270">
            <a:solidFill>
              <a:srgbClr val="B373C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06161" y="3468299"/>
            <a:ext cx="182880" cy="182880"/>
          </a:xfrm>
          <a:prstGeom prst="sun">
            <a:avLst/>
          </a:prstGeom>
          <a:noFill/>
          <a:ln w="1270">
            <a:solidFill>
              <a:srgbClr val="A8180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67190" y="2994140"/>
            <a:ext cx="182880" cy="182880"/>
          </a:xfrm>
          <a:prstGeom prst="sun">
            <a:avLst/>
          </a:prstGeom>
          <a:noFill/>
          <a:ln w="1270">
            <a:solidFill>
              <a:srgbClr val="5F2D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12066" y="460997"/>
            <a:ext cx="182880" cy="182880"/>
          </a:xfrm>
          <a:prstGeom prst="rect">
            <a:avLst/>
          </a:prstGeom>
          <a:noFill/>
          <a:ln w="1270">
            <a:solidFill>
              <a:srgbClr val="4BC10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75213" y="220410"/>
            <a:ext cx="182880" cy="182880"/>
          </a:xfrm>
          <a:prstGeom prst="triangle">
            <a:avLst/>
          </a:prstGeom>
          <a:noFill/>
          <a:ln w="1270">
            <a:solidFill>
              <a:srgbClr val="78988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Accessible Documents: PowerPoint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built-in slide layouts: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Helps maintain a logical reading order for screen readers.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alternative text: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images and other non-text elements have descriptive alt text.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Sufficient Color Contrast: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color combinations that are easy to see for everyone, including people with color blindness.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Meaningful Hyperlink Text: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sure the text for hyperlinks is descriptive and clear.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Accessibility: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PowerPoint's built-in accessibility checker before sharing.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970817" y="3687756"/>
            <a:ext cx="182880" cy="182880"/>
          </a:xfrm>
          <a:prstGeom prst="cube">
            <a:avLst/>
          </a:prstGeom>
          <a:noFill/>
          <a:ln w="1270">
            <a:solidFill>
              <a:srgbClr val="0A36F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04824" y="4399998"/>
            <a:ext cx="182880" cy="182880"/>
          </a:xfrm>
          <a:prstGeom prst="cube">
            <a:avLst/>
          </a:prstGeom>
          <a:noFill/>
          <a:ln w="1270">
            <a:solidFill>
              <a:srgbClr val="71697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92253" y="1976637"/>
            <a:ext cx="182880" cy="182880"/>
          </a:xfrm>
          <a:prstGeom prst="sun">
            <a:avLst/>
          </a:prstGeom>
          <a:noFill/>
          <a:ln w="1270">
            <a:solidFill>
              <a:srgbClr val="30695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20086" y="3660894"/>
            <a:ext cx="182880" cy="182880"/>
          </a:xfrm>
          <a:prstGeom prst="sun">
            <a:avLst/>
          </a:prstGeom>
          <a:noFill/>
          <a:ln w="1270">
            <a:solidFill>
              <a:srgbClr val="E8239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4467" y="2161102"/>
            <a:ext cx="182880" cy="182880"/>
          </a:xfrm>
          <a:prstGeom prst="sun">
            <a:avLst/>
          </a:prstGeom>
          <a:noFill/>
          <a:ln w="1270">
            <a:solidFill>
              <a:srgbClr val="23F6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Accessible Software &amp; Applications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Keyboard Navigation: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all features are accessible via keyboard.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Screen Reader Compatibility: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the UI to be compatible with screen readers.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Adjustable Font Sizes: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users to adjust font sizes.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Clear and Simple Language: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clear and simple language in the UI.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sufficient time: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time limits wherever possible.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04373" y="1942896"/>
            <a:ext cx="182880" cy="182880"/>
          </a:xfrm>
          <a:prstGeom prst="triangle">
            <a:avLst/>
          </a:prstGeom>
          <a:noFill/>
          <a:ln w="1270">
            <a:solidFill>
              <a:srgbClr val="85EC9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96947" y="1551069"/>
            <a:ext cx="182880" cy="182880"/>
          </a:xfrm>
          <a:prstGeom prst="sun">
            <a:avLst/>
          </a:prstGeom>
          <a:noFill/>
          <a:ln w="1270">
            <a:solidFill>
              <a:srgbClr val="CA98D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65634" y="2457977"/>
            <a:ext cx="182880" cy="182880"/>
          </a:xfrm>
          <a:prstGeom prst="triangle">
            <a:avLst/>
          </a:prstGeom>
          <a:noFill/>
          <a:ln w="1270">
            <a:solidFill>
              <a:srgbClr val="56EE0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70952" y="3902778"/>
            <a:ext cx="182880" cy="182880"/>
          </a:xfrm>
          <a:prstGeom prst="triangle">
            <a:avLst/>
          </a:prstGeom>
          <a:noFill/>
          <a:ln w="1270">
            <a:solidFill>
              <a:srgbClr val="6B829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29943" y="3384538"/>
            <a:ext cx="182880" cy="182880"/>
          </a:xfrm>
          <a:prstGeom prst="triangle">
            <a:avLst/>
          </a:prstGeom>
          <a:noFill/>
          <a:ln w="1270">
            <a:solidFill>
              <a:srgbClr val="BD9FF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Mobile Accessibility (iOS and Android)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Native Accessibility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Utilize built-in accessibility features in iOS (VoiceOver, Switch Control) and Android (TalkBack, Select to Speak).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Touch Target Size: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touch targets are large enough for easy interaction.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Clear Navigation: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intuitive and accessible navigation.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Screen Reader Compatibility: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 with screen readers to ensure compatibility.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60586" y="4114172"/>
            <a:ext cx="182880" cy="182880"/>
          </a:xfrm>
          <a:prstGeom prst="triangle">
            <a:avLst/>
          </a:prstGeom>
          <a:noFill/>
          <a:ln w="1270">
            <a:solidFill>
              <a:srgbClr val="9B2D4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57555" y="4001556"/>
            <a:ext cx="182880" cy="182880"/>
          </a:xfrm>
          <a:prstGeom prst="cube">
            <a:avLst/>
          </a:prstGeom>
          <a:noFill/>
          <a:ln w="1270">
            <a:solidFill>
              <a:srgbClr val="43376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33305" y="3999122"/>
            <a:ext cx="182880" cy="182880"/>
          </a:xfrm>
          <a:prstGeom prst="rect">
            <a:avLst/>
          </a:prstGeom>
          <a:noFill/>
          <a:ln w="1270">
            <a:solidFill>
              <a:srgbClr val="EF32B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45425" y="2780654"/>
            <a:ext cx="182880" cy="182880"/>
          </a:xfrm>
          <a:prstGeom prst="triangle">
            <a:avLst/>
          </a:prstGeom>
          <a:noFill/>
          <a:ln w="1270">
            <a:solidFill>
              <a:srgbClr val="FBD53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26894" y="3524204"/>
            <a:ext cx="182880" cy="182880"/>
          </a:xfrm>
          <a:prstGeom prst="triangle">
            <a:avLst/>
          </a:prstGeom>
          <a:noFill/>
          <a:ln w="1270">
            <a:solidFill>
              <a:srgbClr val="F6420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Testing for Accessibility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Automated Testing: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automated tools to identify common accessibility issues (e.g., WAVE, Axe).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Manual Testing: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Test with assistive technologies (e.g., screen readers) and keyboard-only navigation.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Testing: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Involve people with disabilities in the testing process.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WCAG Conformance: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Evaluate your website or application against WCAG success criteria.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67247" y="2745429"/>
            <a:ext cx="182880" cy="182880"/>
          </a:xfrm>
          <a:prstGeom prst="sun">
            <a:avLst/>
          </a:prstGeom>
          <a:noFill/>
          <a:ln w="1270">
            <a:solidFill>
              <a:srgbClr val="DB114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91417" y="3700902"/>
            <a:ext cx="182880" cy="182880"/>
          </a:xfrm>
          <a:prstGeom prst="sun">
            <a:avLst/>
          </a:prstGeom>
          <a:noFill/>
          <a:ln w="1270">
            <a:solidFill>
              <a:srgbClr val="447A1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5607" y="3124787"/>
            <a:ext cx="182880" cy="182880"/>
          </a:xfrm>
          <a:prstGeom prst="triangle">
            <a:avLst/>
          </a:prstGeom>
          <a:noFill/>
          <a:ln w="1270">
            <a:solidFill>
              <a:srgbClr val="604DB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56532" y="2150177"/>
            <a:ext cx="182880" cy="182880"/>
          </a:xfrm>
          <a:prstGeom prst="triangle">
            <a:avLst/>
          </a:prstGeom>
          <a:noFill/>
          <a:ln w="1270">
            <a:solidFill>
              <a:srgbClr val="1FEC1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94878" y="1496594"/>
            <a:ext cx="182880" cy="182880"/>
          </a:xfrm>
          <a:prstGeom prst="rect">
            <a:avLst/>
          </a:prstGeom>
          <a:noFill/>
          <a:ln w="1270">
            <a:solidFill>
              <a:srgbClr val="D6DCC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Legal and Ethical Considerations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Legal Requirements: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 the legal requirements in your region (e.g., Section 508 in the US, AODA in Canada, EN 301 549 in Europe).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Responsibility: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Accessibility is not just a legal obligation; it's an ethical responsibility to ensure equal access and opportunity for everyone.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 Inclusion: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a culture of inclusion within your organization.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27409" y="15738"/>
            <a:ext cx="182880" cy="182880"/>
          </a:xfrm>
          <a:prstGeom prst="sun">
            <a:avLst/>
          </a:prstGeom>
          <a:noFill/>
          <a:ln w="1270">
            <a:solidFill>
              <a:srgbClr val="3BFFB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05545" y="3465895"/>
            <a:ext cx="182880" cy="182880"/>
          </a:xfrm>
          <a:prstGeom prst="triangle">
            <a:avLst/>
          </a:prstGeom>
          <a:noFill/>
          <a:ln w="1270">
            <a:solidFill>
              <a:srgbClr val="3BA1F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27683" y="4235111"/>
            <a:ext cx="182880" cy="182880"/>
          </a:xfrm>
          <a:prstGeom prst="cube">
            <a:avLst/>
          </a:prstGeom>
          <a:noFill/>
          <a:ln w="1270">
            <a:solidFill>
              <a:srgbClr val="38FFD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52938" y="4516950"/>
            <a:ext cx="182880" cy="182880"/>
          </a:xfrm>
          <a:prstGeom prst="cube">
            <a:avLst/>
          </a:prstGeom>
          <a:noFill/>
          <a:ln w="1270">
            <a:solidFill>
              <a:srgbClr val="76509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94714" y="2850174"/>
            <a:ext cx="182880" cy="182880"/>
          </a:xfrm>
          <a:prstGeom prst="triangle">
            <a:avLst/>
          </a:prstGeom>
          <a:noFill/>
          <a:ln w="1270">
            <a:solidFill>
              <a:srgbClr val="200A5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Resources for Learning More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Accessibility Initiative (WAI):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https://www.w3.org/WAI/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 Developer Guide: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https://developer.mozilla.org/en-US/docs/Web/Accessibility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Deque University: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https://dequeuniversity.com/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WebAIM: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https://webaim.org/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Section508.gov: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https://www.section508.gov/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80292" y="3170583"/>
            <a:ext cx="182880" cy="182880"/>
          </a:xfrm>
          <a:prstGeom prst="sun">
            <a:avLst/>
          </a:prstGeom>
          <a:noFill/>
          <a:ln w="1270">
            <a:solidFill>
              <a:srgbClr val="CDE1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09200" y="4013743"/>
            <a:ext cx="182880" cy="182880"/>
          </a:xfrm>
          <a:prstGeom prst="cube">
            <a:avLst/>
          </a:prstGeom>
          <a:noFill/>
          <a:ln w="1270">
            <a:solidFill>
              <a:srgbClr val="68BEE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92332" y="328053"/>
            <a:ext cx="182880" cy="182880"/>
          </a:xfrm>
          <a:prstGeom prst="rect">
            <a:avLst/>
          </a:prstGeom>
          <a:noFill/>
          <a:ln w="1270">
            <a:solidFill>
              <a:srgbClr val="E2742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8617" y="104887"/>
            <a:ext cx="182880" cy="182880"/>
          </a:xfrm>
          <a:prstGeom prst="rect">
            <a:avLst/>
          </a:prstGeom>
          <a:noFill/>
          <a:ln w="1270">
            <a:solidFill>
              <a:srgbClr val="BB152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80373" y="2587590"/>
            <a:ext cx="182880" cy="182880"/>
          </a:xfrm>
          <a:prstGeom prst="cube">
            <a:avLst/>
          </a:prstGeom>
          <a:noFill/>
          <a:ln w="1270">
            <a:solidFill>
              <a:srgbClr val="712BF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Examples and Case Studies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Accessible Banking App: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banking app redesigned to be fully accessible to blind users, allowing them to manage their finances independently.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Government Website Redesign: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government website that improved accessibility, resulting in increased citizen engagement and satisfaction.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Company-Wide Accessibility Training: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company that implemented accessibility training for all employees, leading to more inclusive product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035419" y="4214784"/>
            <a:ext cx="182880" cy="182880"/>
          </a:xfrm>
          <a:prstGeom prst="rect">
            <a:avLst/>
          </a:prstGeom>
          <a:noFill/>
          <a:ln w="1270">
            <a:solidFill>
              <a:srgbClr val="7216E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44682" y="2931873"/>
            <a:ext cx="182880" cy="182880"/>
          </a:xfrm>
          <a:prstGeom prst="sun">
            <a:avLst/>
          </a:prstGeom>
          <a:noFill/>
          <a:ln w="1270">
            <a:solidFill>
              <a:srgbClr val="A3EFD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02376" y="2528945"/>
            <a:ext cx="182880" cy="182880"/>
          </a:xfrm>
          <a:prstGeom prst="sun">
            <a:avLst/>
          </a:prstGeom>
          <a:noFill/>
          <a:ln w="1270">
            <a:solidFill>
              <a:srgbClr val="35811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79367" y="2195549"/>
            <a:ext cx="182880" cy="182880"/>
          </a:xfrm>
          <a:prstGeom prst="cube">
            <a:avLst/>
          </a:prstGeom>
          <a:noFill/>
          <a:ln w="1270">
            <a:solidFill>
              <a:srgbClr val="26B1A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80830" y="552010"/>
            <a:ext cx="182880" cy="182880"/>
          </a:xfrm>
          <a:prstGeom prst="sun">
            <a:avLst/>
          </a:prstGeom>
          <a:noFill/>
          <a:ln w="1270">
            <a:solidFill>
              <a:srgbClr val="D21FF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Accessibility is a Continuous Process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 is not a one-time fix; it's an ongoing process.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Updated: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up with the latest accessibility standards and guidelines.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Involve Users: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Engage with people with disabilities throughout the design and development process.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 Awareness: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Raise awareness about accessibility within your organization and community.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581489" y="4118260"/>
            <a:ext cx="182880" cy="182880"/>
          </a:xfrm>
          <a:prstGeom prst="cube">
            <a:avLst/>
          </a:prstGeom>
          <a:noFill/>
          <a:ln w="1270">
            <a:solidFill>
              <a:srgbClr val="0B747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38600" y="4100822"/>
            <a:ext cx="182880" cy="182880"/>
          </a:xfrm>
          <a:prstGeom prst="cube">
            <a:avLst/>
          </a:prstGeom>
          <a:noFill/>
          <a:ln w="1270">
            <a:solidFill>
              <a:srgbClr val="CD36C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98024" y="3462031"/>
            <a:ext cx="182880" cy="182880"/>
          </a:xfrm>
          <a:prstGeom prst="rect">
            <a:avLst/>
          </a:prstGeom>
          <a:noFill/>
          <a:ln w="1270">
            <a:solidFill>
              <a:srgbClr val="3C7E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39141" y="1325849"/>
            <a:ext cx="182880" cy="182880"/>
          </a:xfrm>
          <a:prstGeom prst="rect">
            <a:avLst/>
          </a:prstGeom>
          <a:noFill/>
          <a:ln w="1270">
            <a:solidFill>
              <a:srgbClr val="ECD61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6815" y="1106340"/>
            <a:ext cx="182880" cy="182880"/>
          </a:xfrm>
          <a:prstGeom prst="sun">
            <a:avLst/>
          </a:prstGeom>
          <a:noFill/>
          <a:ln w="1270">
            <a:solidFill>
              <a:srgbClr val="A799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ICT Accessibility?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stands for Information and Communication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 means that people with disabilities can use ICTs effectively.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includes: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Hardware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Multimedia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technology that involves information and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505961" y="4203683"/>
            <a:ext cx="182880" cy="182880"/>
          </a:xfrm>
          <a:prstGeom prst="triangle">
            <a:avLst/>
          </a:prstGeom>
          <a:noFill/>
          <a:ln w="1270">
            <a:solidFill>
              <a:srgbClr val="2F99F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30605" y="1400276"/>
            <a:ext cx="182880" cy="182880"/>
          </a:xfrm>
          <a:prstGeom prst="rect">
            <a:avLst/>
          </a:prstGeom>
          <a:noFill/>
          <a:ln w="1270">
            <a:solidFill>
              <a:srgbClr val="0450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09615" y="131361"/>
            <a:ext cx="182880" cy="182880"/>
          </a:xfrm>
          <a:prstGeom prst="sun">
            <a:avLst/>
          </a:prstGeom>
          <a:noFill/>
          <a:ln w="1270">
            <a:solidFill>
              <a:srgbClr val="B7628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68463" y="3671603"/>
            <a:ext cx="182880" cy="182880"/>
          </a:xfrm>
          <a:prstGeom prst="cube">
            <a:avLst/>
          </a:prstGeom>
          <a:noFill/>
          <a:ln w="1270">
            <a:solidFill>
              <a:srgbClr val="1B86F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83282" y="3394886"/>
            <a:ext cx="182880" cy="182880"/>
          </a:xfrm>
          <a:prstGeom prst="sun">
            <a:avLst/>
          </a:prstGeom>
          <a:noFill/>
          <a:ln w="1270">
            <a:solidFill>
              <a:srgbClr val="4B036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ICT Accessibility Important?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Individuals: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Equal access to information and opportunities.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independence and participation in society.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quality of life.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Society: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more inclusive and equitable society.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productivity and innovation.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Greater economic participation from people with disabilities.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Organizations: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Wider market reach.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brand reputation.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legal risks.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Demonstrates corporate social responsibility.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46483" y="2737150"/>
            <a:ext cx="182880" cy="182880"/>
          </a:xfrm>
          <a:prstGeom prst="rect">
            <a:avLst/>
          </a:prstGeom>
          <a:noFill/>
          <a:ln w="1270">
            <a:solidFill>
              <a:srgbClr val="AA3C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36106" y="2025596"/>
            <a:ext cx="182880" cy="182880"/>
          </a:xfrm>
          <a:prstGeom prst="sun">
            <a:avLst/>
          </a:prstGeom>
          <a:noFill/>
          <a:ln w="1270">
            <a:solidFill>
              <a:srgbClr val="2502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29270" y="4554248"/>
            <a:ext cx="182880" cy="182880"/>
          </a:xfrm>
          <a:prstGeom prst="cube">
            <a:avLst/>
          </a:prstGeom>
          <a:noFill/>
          <a:ln w="1270">
            <a:solidFill>
              <a:srgbClr val="17767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68479" y="608769"/>
            <a:ext cx="182880" cy="182880"/>
          </a:xfrm>
          <a:prstGeom prst="rect">
            <a:avLst/>
          </a:prstGeom>
          <a:noFill/>
          <a:ln w="1270">
            <a:solidFill>
              <a:srgbClr val="E4C1C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30677" y="1107131"/>
            <a:ext cx="182880" cy="182880"/>
          </a:xfrm>
          <a:prstGeom prst="cube">
            <a:avLst/>
          </a:prstGeom>
          <a:noFill/>
          <a:ln w="1270">
            <a:solidFill>
              <a:srgbClr val="BF83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Four Principles of Accessibility (POUR)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principles guide accessibility efforts: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Perceivable: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Information and UI components must be presentable to users in ways they can perceive.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Operable: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UI components and navigation must be operable.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Understandable: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Information and the operation of the UI must be understandable.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Robust: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Content must be robust enough that it can be interpreted reliably by a wide variety of user agents, including assistive technologies.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76148" y="4344636"/>
            <a:ext cx="182880" cy="182880"/>
          </a:xfrm>
          <a:prstGeom prst="rect">
            <a:avLst/>
          </a:prstGeom>
          <a:noFill/>
          <a:ln w="1270">
            <a:solidFill>
              <a:srgbClr val="09C6B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38651" y="4133944"/>
            <a:ext cx="182880" cy="182880"/>
          </a:xfrm>
          <a:prstGeom prst="sun">
            <a:avLst/>
          </a:prstGeom>
          <a:noFill/>
          <a:ln w="1270">
            <a:solidFill>
              <a:srgbClr val="70CA7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01790" y="3846165"/>
            <a:ext cx="182880" cy="182880"/>
          </a:xfrm>
          <a:prstGeom prst="triangle">
            <a:avLst/>
          </a:prstGeom>
          <a:noFill/>
          <a:ln w="1270">
            <a:solidFill>
              <a:srgbClr val="D9BAF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75248" y="1726225"/>
            <a:ext cx="182880" cy="182880"/>
          </a:xfrm>
          <a:prstGeom prst="sun">
            <a:avLst/>
          </a:prstGeom>
          <a:noFill/>
          <a:ln w="1270">
            <a:solidFill>
              <a:srgbClr val="0D292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20546" y="49294"/>
            <a:ext cx="182880" cy="182880"/>
          </a:xfrm>
          <a:prstGeom prst="cube">
            <a:avLst/>
          </a:prstGeom>
          <a:noFill/>
          <a:ln w="1270">
            <a:solidFill>
              <a:srgbClr val="37006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 Standards and Guidelines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Content Accessibility Guidelines (WCAG):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Internationally recognized standard for web accessibility.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Developed by the World Wide Web Consortium (W3C).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WCAG 2.1 is the current widely adopted version, WCAG 2.2 is the most recent.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Defines success criteria at three levels: A, AA, and AAA.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Section 508 (US):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 law requiring federal agencies to make their electronic and information technology accessible.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Based on WCAG guidelines.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037598" y="130878"/>
            <a:ext cx="182880" cy="182880"/>
          </a:xfrm>
          <a:prstGeom prst="rect">
            <a:avLst/>
          </a:prstGeom>
          <a:noFill/>
          <a:ln w="1270">
            <a:solidFill>
              <a:srgbClr val="D5DA9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32977" y="832977"/>
            <a:ext cx="182880" cy="182880"/>
          </a:xfrm>
          <a:prstGeom prst="sun">
            <a:avLst/>
          </a:prstGeom>
          <a:noFill/>
          <a:ln w="1270">
            <a:solidFill>
              <a:srgbClr val="55C77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61229" y="1890564"/>
            <a:ext cx="182880" cy="182880"/>
          </a:xfrm>
          <a:prstGeom prst="cube">
            <a:avLst/>
          </a:prstGeom>
          <a:noFill/>
          <a:ln w="1270">
            <a:solidFill>
              <a:srgbClr val="7F801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66735" y="3594230"/>
            <a:ext cx="182880" cy="182880"/>
          </a:xfrm>
          <a:prstGeom prst="sun">
            <a:avLst/>
          </a:prstGeom>
          <a:noFill/>
          <a:ln w="1270">
            <a:solidFill>
              <a:srgbClr val="BEFDA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42315" y="3038764"/>
            <a:ext cx="182880" cy="182880"/>
          </a:xfrm>
          <a:prstGeom prst="triangle">
            <a:avLst/>
          </a:prstGeom>
          <a:noFill/>
          <a:ln w="1270">
            <a:solidFill>
              <a:srgbClr val="F3C40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Assistive Technologies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that help people with disabilities use technology: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Screen Readers: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 text to speech (e.g., JAWS, NVDA).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Screen Magnifiers: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Enlarge parts of the screen.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Voice Recognition Software: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 computers with voice (e.g., Dragon NaturallySpeaking).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Alternative Input Devices: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Switches, eye-tracking devices, adapted keyboards.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Captioning and Transcription Services: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audio and video content.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69799" y="4096835"/>
            <a:ext cx="182880" cy="182880"/>
          </a:xfrm>
          <a:prstGeom prst="rect">
            <a:avLst/>
          </a:prstGeom>
          <a:noFill/>
          <a:ln w="1270">
            <a:solidFill>
              <a:srgbClr val="42B58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67325" y="2342461"/>
            <a:ext cx="182880" cy="182880"/>
          </a:xfrm>
          <a:prstGeom prst="triangle">
            <a:avLst/>
          </a:prstGeom>
          <a:noFill/>
          <a:ln w="1270">
            <a:solidFill>
              <a:srgbClr val="FEF5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23960" y="3778425"/>
            <a:ext cx="182880" cy="182880"/>
          </a:xfrm>
          <a:prstGeom prst="cube">
            <a:avLst/>
          </a:prstGeom>
          <a:noFill/>
          <a:ln w="1270">
            <a:solidFill>
              <a:srgbClr val="3C7C1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89372" y="3209634"/>
            <a:ext cx="182880" cy="182880"/>
          </a:xfrm>
          <a:prstGeom prst="sun">
            <a:avLst/>
          </a:prstGeom>
          <a:noFill/>
          <a:ln w="1270">
            <a:solidFill>
              <a:srgbClr val="39B4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78925" y="83511"/>
            <a:ext cx="182880" cy="182880"/>
          </a:xfrm>
          <a:prstGeom prst="cube">
            <a:avLst/>
          </a:prstGeom>
          <a:noFill/>
          <a:ln w="1270">
            <a:solidFill>
              <a:srgbClr val="1BE4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Making Websites Accessible: HTML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Semantic HTML: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proper HTML elements (e.g.,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&lt;header&gt;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&lt;nav&gt;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&lt;article&gt;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&lt;footer&gt;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to structure content logically.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 Text for Images: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descriptive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attributes for all images.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 Labels: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Associate labels with form fields using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&lt;label&gt;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ARIA Attributes: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ARIA (Accessible Rich Internet Applications) attributes to add semantic information and improve accessibility for dynamic content.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27429" y="4182828"/>
            <a:ext cx="182880" cy="182880"/>
          </a:xfrm>
          <a:prstGeom prst="triangle">
            <a:avLst/>
          </a:prstGeom>
          <a:noFill/>
          <a:ln w="1270">
            <a:solidFill>
              <a:srgbClr val="839A0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91377" y="723613"/>
            <a:ext cx="182880" cy="182880"/>
          </a:xfrm>
          <a:prstGeom prst="rect">
            <a:avLst/>
          </a:prstGeom>
          <a:noFill/>
          <a:ln w="1270">
            <a:solidFill>
              <a:srgbClr val="94BF6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62396" y="1774660"/>
            <a:ext cx="182880" cy="182880"/>
          </a:xfrm>
          <a:prstGeom prst="sun">
            <a:avLst/>
          </a:prstGeom>
          <a:noFill/>
          <a:ln w="1270">
            <a:solidFill>
              <a:srgbClr val="00541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21065" y="1668110"/>
            <a:ext cx="182880" cy="182880"/>
          </a:xfrm>
          <a:prstGeom prst="rect">
            <a:avLst/>
          </a:prstGeom>
          <a:noFill/>
          <a:ln w="1270">
            <a:solidFill>
              <a:srgbClr val="1E122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44192" y="2332890"/>
            <a:ext cx="182880" cy="182880"/>
          </a:xfrm>
          <a:prstGeom prst="cube">
            <a:avLst/>
          </a:prstGeom>
          <a:noFill/>
          <a:ln w="1270">
            <a:solidFill>
              <a:srgbClr val="6297E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Making Websites Accessible: CSS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Contrast: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sufficient contrast between text and background colors.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Keyboard Navigation: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for keyboard-only users; ensure focus is visible.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Using Color Alone: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Don't rely solely on color to convey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Responsive Design: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sure your website is accessible on different screen sizes and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965194" y="4275206"/>
            <a:ext cx="182880" cy="182880"/>
          </a:xfrm>
          <a:prstGeom prst="sun">
            <a:avLst/>
          </a:prstGeom>
          <a:noFill/>
          <a:ln w="1270">
            <a:solidFill>
              <a:srgbClr val="4FD8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04078" y="687485"/>
            <a:ext cx="182880" cy="182880"/>
          </a:xfrm>
          <a:prstGeom prst="cube">
            <a:avLst/>
          </a:prstGeom>
          <a:noFill/>
          <a:ln w="1270">
            <a:solidFill>
              <a:srgbClr val="906B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37255" y="2219207"/>
            <a:ext cx="182880" cy="182880"/>
          </a:xfrm>
          <a:prstGeom prst="cube">
            <a:avLst/>
          </a:prstGeom>
          <a:noFill/>
          <a:ln w="1270">
            <a:solidFill>
              <a:srgbClr val="DCB2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02770" y="431319"/>
            <a:ext cx="182880" cy="182880"/>
          </a:xfrm>
          <a:prstGeom prst="rect">
            <a:avLst/>
          </a:prstGeom>
          <a:noFill/>
          <a:ln w="1270">
            <a:solidFill>
              <a:srgbClr val="2F828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53003" y="530675"/>
            <a:ext cx="182880" cy="182880"/>
          </a:xfrm>
          <a:prstGeom prst="rect">
            <a:avLst/>
          </a:prstGeom>
          <a:noFill/>
          <a:ln w="1270">
            <a:solidFill>
              <a:srgbClr val="2692F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Making Websites Accessible: JavaScript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Accessible JavaScript: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ARIA roles, states, and properties to make dynamic content accessible.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Keyboard Accessibility: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JavaScript-based interactions are keyboard accessible.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Content Flashing: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Flashing content can trigger seizures in some users.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Alternatives: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JavaScript is required, provide a non-JavaScript alternative where possible.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2025-02-24T11:39:21Z</dcterms:created>
  <dcterms:modified xsi:type="dcterms:W3CDTF">2025-02-24T11:39:21Z</dcterms:modified>
</cp:coreProperties>
</file>