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4" name="Shape 2"/>
          <p:cNvSpPr/>
          <p:nvPr/>
        </p:nvSpPr>
        <p:spPr>
          <a:xfrm>
            <a:off x="7516726" y="1561659"/>
            <a:ext cx="182880" cy="182880"/>
          </a:xfrm>
          <a:prstGeom prst="sun">
            <a:avLst/>
          </a:prstGeom>
          <a:noFill/>
          <a:ln w="1270">
            <a:solidFill>
              <a:srgbClr val="847297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809212" y="3012202"/>
            <a:ext cx="182880" cy="182880"/>
          </a:xfrm>
          <a:prstGeom prst="sun">
            <a:avLst/>
          </a:prstGeom>
          <a:noFill/>
          <a:ln w="1270">
            <a:solidFill>
              <a:srgbClr val="EFAEAE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077538" y="2593990"/>
            <a:ext cx="182880" cy="182880"/>
          </a:xfrm>
          <a:prstGeom prst="sun">
            <a:avLst/>
          </a:prstGeom>
          <a:noFill/>
          <a:ln w="1270">
            <a:solidFill>
              <a:srgbClr val="2666D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174712" y="3867555"/>
            <a:ext cx="182880" cy="182880"/>
          </a:xfrm>
          <a:prstGeom prst="triangle">
            <a:avLst/>
          </a:prstGeom>
          <a:noFill/>
          <a:ln w="1270">
            <a:solidFill>
              <a:srgbClr val="9E1B0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141296" y="4463182"/>
            <a:ext cx="182880" cy="182880"/>
          </a:xfrm>
          <a:prstGeom prst="rect">
            <a:avLst/>
          </a:prstGeom>
          <a:noFill/>
          <a:ln w="1270">
            <a:solidFill>
              <a:srgbClr val="4EFFA4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ICT in Education: A Beginner's Guide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 This presentation explores how Information and Communication Technology (ICT) is transforming education. We'll cover: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ICT?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Benefits of ICT in Education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 of ICT Tools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Challenges &amp; Solutions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Future of ICT in Education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667232" y="1809280"/>
            <a:ext cx="182880" cy="182880"/>
          </a:xfrm>
          <a:prstGeom prst="rect">
            <a:avLst/>
          </a:prstGeom>
          <a:noFill/>
          <a:ln w="1270">
            <a:solidFill>
              <a:srgbClr val="4B64C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818316" y="63106"/>
            <a:ext cx="182880" cy="182880"/>
          </a:xfrm>
          <a:prstGeom prst="sun">
            <a:avLst/>
          </a:prstGeom>
          <a:noFill/>
          <a:ln w="1270">
            <a:solidFill>
              <a:srgbClr val="3A969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002257" y="947820"/>
            <a:ext cx="182880" cy="182880"/>
          </a:xfrm>
          <a:prstGeom prst="cube">
            <a:avLst/>
          </a:prstGeom>
          <a:noFill/>
          <a:ln w="1270">
            <a:solidFill>
              <a:srgbClr val="D21EC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8860" y="2542786"/>
            <a:ext cx="182880" cy="182880"/>
          </a:xfrm>
          <a:prstGeom prst="triangle">
            <a:avLst/>
          </a:prstGeom>
          <a:noFill/>
          <a:ln w="1270">
            <a:solidFill>
              <a:srgbClr val="79CC1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732348" y="2355018"/>
            <a:ext cx="182880" cy="182880"/>
          </a:xfrm>
          <a:prstGeom prst="rect">
            <a:avLst/>
          </a:prstGeom>
          <a:noFill/>
          <a:ln w="1270">
            <a:solidFill>
              <a:srgbClr val="F744B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Addressing the Challenges: Solutions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 can overcome challenges through: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Government Investment: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Funding for ICT infrastructure and teacher training.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Community Initiatives: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Providing free internet access and computer training in underserved areas.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Open Educational Resources (OER):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Using free and openly licensed educational materials to reduce costs.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Teacher Professional Development: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Providing ongoing training and support for teachers.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Digital Literacy Education: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Teaching students how to use technology safely and responsibly.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942058" y="1686534"/>
            <a:ext cx="182880" cy="182880"/>
          </a:xfrm>
          <a:prstGeom prst="cube">
            <a:avLst/>
          </a:prstGeom>
          <a:noFill/>
          <a:ln w="1270">
            <a:solidFill>
              <a:srgbClr val="3A3BB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102193" y="2483594"/>
            <a:ext cx="182880" cy="182880"/>
          </a:xfrm>
          <a:prstGeom prst="cube">
            <a:avLst/>
          </a:prstGeom>
          <a:noFill/>
          <a:ln w="1270">
            <a:solidFill>
              <a:srgbClr val="B9B2E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678129" y="1155644"/>
            <a:ext cx="182880" cy="182880"/>
          </a:xfrm>
          <a:prstGeom prst="sun">
            <a:avLst/>
          </a:prstGeom>
          <a:noFill/>
          <a:ln w="1270">
            <a:solidFill>
              <a:srgbClr val="35C99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826152" y="815727"/>
            <a:ext cx="182880" cy="182880"/>
          </a:xfrm>
          <a:prstGeom prst="rect">
            <a:avLst/>
          </a:prstGeom>
          <a:noFill/>
          <a:ln w="1270">
            <a:solidFill>
              <a:srgbClr val="ABCA1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46912" y="4295353"/>
            <a:ext cx="182880" cy="182880"/>
          </a:xfrm>
          <a:prstGeom prst="rect">
            <a:avLst/>
          </a:prstGeom>
          <a:noFill/>
          <a:ln w="1270">
            <a:solidFill>
              <a:srgbClr val="0FE09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Future of ICT in Education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ICT will continue to shape the future of education: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Artificial Intelligence (AI):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AI-powered tutoring systems and personalized learning experiences.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Virtual and Augmented Reality (VR/AR):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Immersive learning environments that bring subjects to life.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Gamification: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Using game-like elements to make learning more engaging and rewarding.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Personalized Learning Paths: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Tailored learning experiences based on individual student needs and progress.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Remote Learning: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Even more widespread use of online learning platforms.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195563" y="2198884"/>
            <a:ext cx="182880" cy="182880"/>
          </a:xfrm>
          <a:prstGeom prst="triangle">
            <a:avLst/>
          </a:prstGeom>
          <a:noFill/>
          <a:ln w="1270">
            <a:solidFill>
              <a:srgbClr val="48D7C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588910" y="1057584"/>
            <a:ext cx="182880" cy="182880"/>
          </a:xfrm>
          <a:prstGeom prst="cube">
            <a:avLst/>
          </a:prstGeom>
          <a:noFill/>
          <a:ln w="1270">
            <a:solidFill>
              <a:srgbClr val="8C42E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762866" y="4333179"/>
            <a:ext cx="182880" cy="182880"/>
          </a:xfrm>
          <a:prstGeom prst="sun">
            <a:avLst/>
          </a:prstGeom>
          <a:noFill/>
          <a:ln w="1270">
            <a:solidFill>
              <a:srgbClr val="E0AA5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778917" y="65104"/>
            <a:ext cx="182880" cy="182880"/>
          </a:xfrm>
          <a:prstGeom prst="cube">
            <a:avLst/>
          </a:prstGeom>
          <a:noFill/>
          <a:ln w="1270">
            <a:solidFill>
              <a:srgbClr val="26DAE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027725" y="2734375"/>
            <a:ext cx="182880" cy="182880"/>
          </a:xfrm>
          <a:prstGeom prst="sun">
            <a:avLst/>
          </a:prstGeom>
          <a:noFill/>
          <a:ln w="1270">
            <a:solidFill>
              <a:srgbClr val="022A2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Embracing the Change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ICT is not just a tool; it's a catalyst for change in education. By embracing its potential and addressing its challenges, we can create a more engaging, personalized, and effective learning experience for all students.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843613" y="4352472"/>
            <a:ext cx="182880" cy="182880"/>
          </a:xfrm>
          <a:prstGeom prst="cube">
            <a:avLst/>
          </a:prstGeom>
          <a:noFill/>
          <a:ln w="1270">
            <a:solidFill>
              <a:srgbClr val="4A2F0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373377" y="3531434"/>
            <a:ext cx="182880" cy="182880"/>
          </a:xfrm>
          <a:prstGeom prst="sun">
            <a:avLst/>
          </a:prstGeom>
          <a:noFill/>
          <a:ln w="1270">
            <a:solidFill>
              <a:srgbClr val="02CA2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431977" y="819084"/>
            <a:ext cx="182880" cy="182880"/>
          </a:xfrm>
          <a:prstGeom prst="triangle">
            <a:avLst/>
          </a:prstGeom>
          <a:noFill/>
          <a:ln w="1270">
            <a:solidFill>
              <a:srgbClr val="28465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425961" y="3416304"/>
            <a:ext cx="182880" cy="182880"/>
          </a:xfrm>
          <a:prstGeom prst="sun">
            <a:avLst/>
          </a:prstGeom>
          <a:noFill/>
          <a:ln w="1270">
            <a:solidFill>
              <a:srgbClr val="DBAE7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044970" y="2179329"/>
            <a:ext cx="182880" cy="182880"/>
          </a:xfrm>
          <a:prstGeom prst="sun">
            <a:avLst/>
          </a:prstGeom>
          <a:noFill/>
          <a:ln w="1270">
            <a:solidFill>
              <a:srgbClr val="3DA61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ICT and Global Collaboration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ICT enables students to connect and collaborate with peers from around the world: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International Projects: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Students working together on projects with students from other countries.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Virtual Exchange Programs: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Participating in online discussions and cultural exchanges.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Learning Different Languages: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Using language learning apps and online resources.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Understanding Different Cultures: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Connecting with people from different backgrounds through social media and video conferencing.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376696" y="3935642"/>
            <a:ext cx="182880" cy="182880"/>
          </a:xfrm>
          <a:prstGeom prst="rect">
            <a:avLst/>
          </a:prstGeom>
          <a:noFill/>
          <a:ln w="1270">
            <a:solidFill>
              <a:srgbClr val="6A62D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832800" y="2582473"/>
            <a:ext cx="182880" cy="182880"/>
          </a:xfrm>
          <a:prstGeom prst="triangle">
            <a:avLst/>
          </a:prstGeom>
          <a:noFill/>
          <a:ln w="1270">
            <a:solidFill>
              <a:srgbClr val="8BE25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184843" y="1851293"/>
            <a:ext cx="182880" cy="182880"/>
          </a:xfrm>
          <a:prstGeom prst="sun">
            <a:avLst/>
          </a:prstGeom>
          <a:noFill/>
          <a:ln w="1270">
            <a:solidFill>
              <a:srgbClr val="14C02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688449" y="1261588"/>
            <a:ext cx="182880" cy="182880"/>
          </a:xfrm>
          <a:prstGeom prst="sun">
            <a:avLst/>
          </a:prstGeom>
          <a:noFill/>
          <a:ln w="1270">
            <a:solidFill>
              <a:srgbClr val="79C0A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021636" y="186840"/>
            <a:ext cx="182880" cy="182880"/>
          </a:xfrm>
          <a:prstGeom prst="sun">
            <a:avLst/>
          </a:prstGeom>
          <a:noFill/>
          <a:ln w="1270">
            <a:solidFill>
              <a:srgbClr val="C4D2F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Developing Digital Citizenship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ICT literacy goes hand in hand with digital citizenship: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Online Safety: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Teaching students how to stay safe online and protect their personal information.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Responsible Online Behavior: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Promoting respectful communication and ethical online conduct.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Copyright and Fair Use: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Understanding the rules of copyright and how to use online content legally.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Critical Thinking: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Evaluating the credibility of online sources and identifying misinformation.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622038" y="3523753"/>
            <a:ext cx="182880" cy="182880"/>
          </a:xfrm>
          <a:prstGeom prst="cube">
            <a:avLst/>
          </a:prstGeom>
          <a:noFill/>
          <a:ln w="1270">
            <a:solidFill>
              <a:srgbClr val="0998C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243408" y="1332376"/>
            <a:ext cx="182880" cy="182880"/>
          </a:xfrm>
          <a:prstGeom prst="triangle">
            <a:avLst/>
          </a:prstGeom>
          <a:noFill/>
          <a:ln w="1270">
            <a:solidFill>
              <a:srgbClr val="88B33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881834" y="2570811"/>
            <a:ext cx="182880" cy="182880"/>
          </a:xfrm>
          <a:prstGeom prst="triangle">
            <a:avLst/>
          </a:prstGeom>
          <a:noFill/>
          <a:ln w="1270">
            <a:solidFill>
              <a:srgbClr val="1E14B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196035" y="3944551"/>
            <a:ext cx="182880" cy="182880"/>
          </a:xfrm>
          <a:prstGeom prst="triangle">
            <a:avLst/>
          </a:prstGeom>
          <a:noFill/>
          <a:ln w="1270">
            <a:solidFill>
              <a:srgbClr val="0C40B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351366" y="566241"/>
            <a:ext cx="182880" cy="182880"/>
          </a:xfrm>
          <a:prstGeom prst="triangle">
            <a:avLst/>
          </a:prstGeom>
          <a:noFill/>
          <a:ln w="1270">
            <a:solidFill>
              <a:srgbClr val="41183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ICT and Lifelong Learning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ICT supports lifelong learning beyond the classroom: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Online Courses: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Accessing a wide range of courses and training programs.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Professional Development: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Staying up-to-date with the latest knowledge and skills in your field.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Self-Directed Learning: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Using online resources to learn new things at your own pace.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Networking and Collaboration: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Connecting with other learners and professionals online.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332200" y="862586"/>
            <a:ext cx="182880" cy="182880"/>
          </a:xfrm>
          <a:prstGeom prst="rect">
            <a:avLst/>
          </a:prstGeom>
          <a:noFill/>
          <a:ln w="1270">
            <a:solidFill>
              <a:srgbClr val="73D45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440866" y="4010377"/>
            <a:ext cx="182880" cy="182880"/>
          </a:xfrm>
          <a:prstGeom prst="sun">
            <a:avLst/>
          </a:prstGeom>
          <a:noFill/>
          <a:ln w="1270">
            <a:solidFill>
              <a:srgbClr val="99243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124528" y="1574001"/>
            <a:ext cx="182880" cy="182880"/>
          </a:xfrm>
          <a:prstGeom prst="rect">
            <a:avLst/>
          </a:prstGeom>
          <a:noFill/>
          <a:ln w="1270">
            <a:solidFill>
              <a:srgbClr val="91187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19441" y="663772"/>
            <a:ext cx="182880" cy="182880"/>
          </a:xfrm>
          <a:prstGeom prst="triangle">
            <a:avLst/>
          </a:prstGeom>
          <a:noFill/>
          <a:ln w="1270">
            <a:solidFill>
              <a:srgbClr val="BEF73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671183" y="2755451"/>
            <a:ext cx="182880" cy="182880"/>
          </a:xfrm>
          <a:prstGeom prst="triangle">
            <a:avLst/>
          </a:prstGeom>
          <a:noFill/>
          <a:ln w="1270">
            <a:solidFill>
              <a:srgbClr val="BE985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Choosing the Right ICT Tools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Selecting appropriate ICT tools is crucial: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Consider the Learning Objectives: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Choose tools that support the specific learning goals.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Assess Student Needs: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Consider the age, abilities, and learning styles of your students.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Evaluate Cost and Accessibility: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Choose tools that are affordable and accessible to all students.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Provide Training and Support: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Ensure that teachers and students have the necessary training to use the tools effectively.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Keep it Simple: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Don't overwhelm students with too many tools.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028894" y="161271"/>
            <a:ext cx="182880" cy="182880"/>
          </a:xfrm>
          <a:prstGeom prst="sun">
            <a:avLst/>
          </a:prstGeom>
          <a:noFill/>
          <a:ln w="1270">
            <a:solidFill>
              <a:srgbClr val="86C61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335934" y="1656214"/>
            <a:ext cx="182880" cy="182880"/>
          </a:xfrm>
          <a:prstGeom prst="rect">
            <a:avLst/>
          </a:prstGeom>
          <a:noFill/>
          <a:ln w="1270">
            <a:solidFill>
              <a:srgbClr val="6BC0E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253275" y="4565316"/>
            <a:ext cx="182880" cy="182880"/>
          </a:xfrm>
          <a:prstGeom prst="sun">
            <a:avLst/>
          </a:prstGeom>
          <a:noFill/>
          <a:ln w="1270">
            <a:solidFill>
              <a:srgbClr val="9BD06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67156" y="1828345"/>
            <a:ext cx="182880" cy="182880"/>
          </a:xfrm>
          <a:prstGeom prst="cube">
            <a:avLst/>
          </a:prstGeom>
          <a:noFill/>
          <a:ln w="1270">
            <a:solidFill>
              <a:srgbClr val="CCABD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029502" y="1278184"/>
            <a:ext cx="182880" cy="182880"/>
          </a:xfrm>
          <a:prstGeom prst="cube">
            <a:avLst/>
          </a:prstGeom>
          <a:noFill/>
          <a:ln w="1270">
            <a:solidFill>
              <a:srgbClr val="7484C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ICT and Assessment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ICT enhances assessment in several ways: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Online Quizzes and Tests: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Automated grading and instant feedback.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E-Portfolios: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Students can create digital portfolios to showcase their work.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Analytics: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Tracking student progress and identifying areas where they need help.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Personalized Feedback: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Providing tailored feedback to individual students based on their performance.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Formative Assessment: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Using online tools for quick and ongoing assessment of student understanding.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916268" y="1559375"/>
            <a:ext cx="182880" cy="182880"/>
          </a:xfrm>
          <a:prstGeom prst="cube">
            <a:avLst/>
          </a:prstGeom>
          <a:noFill/>
          <a:ln w="1270">
            <a:solidFill>
              <a:srgbClr val="A028C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816563" y="2637023"/>
            <a:ext cx="182880" cy="182880"/>
          </a:xfrm>
          <a:prstGeom prst="cube">
            <a:avLst/>
          </a:prstGeom>
          <a:noFill/>
          <a:ln w="1270">
            <a:solidFill>
              <a:srgbClr val="B0271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615470" y="1432630"/>
            <a:ext cx="182880" cy="182880"/>
          </a:xfrm>
          <a:prstGeom prst="triangle">
            <a:avLst/>
          </a:prstGeom>
          <a:noFill/>
          <a:ln w="1270">
            <a:solidFill>
              <a:srgbClr val="9562E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390177" y="3053063"/>
            <a:ext cx="182880" cy="182880"/>
          </a:xfrm>
          <a:prstGeom prst="triangle">
            <a:avLst/>
          </a:prstGeom>
          <a:noFill/>
          <a:ln w="1270">
            <a:solidFill>
              <a:srgbClr val="FF1AA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351037" y="1927049"/>
            <a:ext cx="182880" cy="182880"/>
          </a:xfrm>
          <a:prstGeom prst="sun">
            <a:avLst/>
          </a:prstGeom>
          <a:noFill/>
          <a:ln w="1270">
            <a:solidFill>
              <a:srgbClr val="886DF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Role of Teachers in an ICT-Rich Environment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Teachers are not replaced by technology, but their role evolves: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Facilitator: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Guiding students through the learning process and providing support.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Curator: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Selecting and organizing relevant online resources.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Collaborator: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Working with students to create and share knowledge.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Innovator: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Experimenting with new ICT tools and approaches to teaching.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Mentor: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Providing guidance and support to students as they develop their digital skills.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47224" y="456500"/>
            <a:ext cx="182880" cy="182880"/>
          </a:xfrm>
          <a:prstGeom prst="sun">
            <a:avLst/>
          </a:prstGeom>
          <a:noFill/>
          <a:ln w="1270">
            <a:solidFill>
              <a:srgbClr val="DF980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185567" y="1240001"/>
            <a:ext cx="182880" cy="182880"/>
          </a:xfrm>
          <a:prstGeom prst="cube">
            <a:avLst/>
          </a:prstGeom>
          <a:noFill/>
          <a:ln w="1270">
            <a:solidFill>
              <a:srgbClr val="E800C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985577" y="4123953"/>
            <a:ext cx="182880" cy="182880"/>
          </a:xfrm>
          <a:prstGeom prst="triangle">
            <a:avLst/>
          </a:prstGeom>
          <a:noFill/>
          <a:ln w="1270">
            <a:solidFill>
              <a:srgbClr val="3E0D0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882214" y="1067086"/>
            <a:ext cx="182880" cy="182880"/>
          </a:xfrm>
          <a:prstGeom prst="triangle">
            <a:avLst/>
          </a:prstGeom>
          <a:noFill/>
          <a:ln w="1270">
            <a:solidFill>
              <a:srgbClr val="36C80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478149" y="443109"/>
            <a:ext cx="182880" cy="182880"/>
          </a:xfrm>
          <a:prstGeom prst="sun">
            <a:avLst/>
          </a:prstGeom>
          <a:noFill/>
          <a:ln w="1270">
            <a:solidFill>
              <a:srgbClr val="F0A39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Creating a Supportive ICT Environment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successful ICT implementation requires a supportive environment: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Strong Leadership: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Support from school administrators and policymakers.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Dedicated IT Support: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Technical assistance to troubleshoot problems and maintain equipment.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Professional Development for Teachers: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Ongoing training and support for teachers.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Parental Involvement: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Engaging parents in the use of ICT at home.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Culture of Innovation: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Encouraging experimentation and risk-taking.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538772" y="3516967"/>
            <a:ext cx="182880" cy="182880"/>
          </a:xfrm>
          <a:prstGeom prst="cube">
            <a:avLst/>
          </a:prstGeom>
          <a:noFill/>
          <a:ln w="1270">
            <a:solidFill>
              <a:srgbClr val="D6354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918760" y="3583064"/>
            <a:ext cx="182880" cy="182880"/>
          </a:xfrm>
          <a:prstGeom prst="cube">
            <a:avLst/>
          </a:prstGeom>
          <a:noFill/>
          <a:ln w="1270">
            <a:solidFill>
              <a:srgbClr val="2D6F3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226233" y="4119101"/>
            <a:ext cx="182880" cy="182880"/>
          </a:xfrm>
          <a:prstGeom prst="rect">
            <a:avLst/>
          </a:prstGeom>
          <a:noFill/>
          <a:ln w="1270">
            <a:solidFill>
              <a:srgbClr val="D2DC2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197886" y="2038588"/>
            <a:ext cx="182880" cy="182880"/>
          </a:xfrm>
          <a:prstGeom prst="cube">
            <a:avLst/>
          </a:prstGeom>
          <a:noFill/>
          <a:ln w="1270">
            <a:solidFill>
              <a:srgbClr val="3204D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700427" y="2765313"/>
            <a:ext cx="182880" cy="182880"/>
          </a:xfrm>
          <a:prstGeom prst="triangle">
            <a:avLst/>
          </a:prstGeom>
          <a:noFill/>
          <a:ln w="1270">
            <a:solidFill>
              <a:srgbClr val="0FF30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ICT?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ICT stands for 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Information and Communication Technology.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Essentially, it encompasses any communication device or application, including: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Radio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Television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Computers and Network Hardware and Software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Satellite Systems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Internet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Mobile Phones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 education, it's about using these tools to enhance learning and teaching.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757364" y="857774"/>
            <a:ext cx="182880" cy="182880"/>
          </a:xfrm>
          <a:prstGeom prst="sun">
            <a:avLst/>
          </a:prstGeom>
          <a:noFill/>
          <a:ln w="1270">
            <a:solidFill>
              <a:srgbClr val="4257B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013461" y="1572294"/>
            <a:ext cx="182880" cy="182880"/>
          </a:xfrm>
          <a:prstGeom prst="rect">
            <a:avLst/>
          </a:prstGeom>
          <a:noFill/>
          <a:ln w="1270">
            <a:solidFill>
              <a:srgbClr val="57273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133614" y="4232535"/>
            <a:ext cx="182880" cy="182880"/>
          </a:xfrm>
          <a:prstGeom prst="triangle">
            <a:avLst/>
          </a:prstGeom>
          <a:noFill/>
          <a:ln w="1270">
            <a:solidFill>
              <a:srgbClr val="DB216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476039" y="203030"/>
            <a:ext cx="182880" cy="182880"/>
          </a:xfrm>
          <a:prstGeom prst="rect">
            <a:avLst/>
          </a:prstGeom>
          <a:noFill/>
          <a:ln w="1270">
            <a:solidFill>
              <a:srgbClr val="FD9FE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654863" y="1149404"/>
            <a:ext cx="182880" cy="182880"/>
          </a:xfrm>
          <a:prstGeom prst="sun">
            <a:avLst/>
          </a:prstGeom>
          <a:noFill/>
          <a:ln w="1270">
            <a:solidFill>
              <a:srgbClr val="2AC51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ICT and Educational Equity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ICT can help bridge the gap in educational opportunity: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Providing Access to Resources: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Offering online learning resources to students in remote or underserved areas.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Supporting Students with Disabilities: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Providing assistive technology and personalized learning experiences.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Promoting Cultural Understanding: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Connecting students with peers from different backgrounds.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Reducing Costs: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Using open educational resources and online learning platforms to lower the cost of education.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Expanding Educational Opportunities: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Providing access to a wider range of courses and programs.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196845" y="101583"/>
            <a:ext cx="182880" cy="182880"/>
          </a:xfrm>
          <a:prstGeom prst="cube">
            <a:avLst/>
          </a:prstGeom>
          <a:noFill/>
          <a:ln w="1270">
            <a:solidFill>
              <a:srgbClr val="26D63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004784" y="106728"/>
            <a:ext cx="182880" cy="182880"/>
          </a:xfrm>
          <a:prstGeom prst="rect">
            <a:avLst/>
          </a:prstGeom>
          <a:noFill/>
          <a:ln w="1270">
            <a:solidFill>
              <a:srgbClr val="F338D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244146" y="1244363"/>
            <a:ext cx="182880" cy="182880"/>
          </a:xfrm>
          <a:prstGeom prst="rect">
            <a:avLst/>
          </a:prstGeom>
          <a:noFill/>
          <a:ln w="1270">
            <a:solidFill>
              <a:srgbClr val="C4FB9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649707" y="523388"/>
            <a:ext cx="182880" cy="182880"/>
          </a:xfrm>
          <a:prstGeom prst="cube">
            <a:avLst/>
          </a:prstGeom>
          <a:noFill/>
          <a:ln w="1270">
            <a:solidFill>
              <a:srgbClr val="FF6AF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195553" y="2278169"/>
            <a:ext cx="182880" cy="182880"/>
          </a:xfrm>
          <a:prstGeom prst="sun">
            <a:avLst/>
          </a:prstGeom>
          <a:noFill/>
          <a:ln w="1270">
            <a:solidFill>
              <a:srgbClr val="1933A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Thank You &amp; Questions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Thank you for your time!  Any questions?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085860" y="4468025"/>
            <a:ext cx="182880" cy="182880"/>
          </a:xfrm>
          <a:prstGeom prst="triangle">
            <a:avLst/>
          </a:prstGeom>
          <a:noFill/>
          <a:ln w="1270">
            <a:solidFill>
              <a:srgbClr val="8E48C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689067" y="2546663"/>
            <a:ext cx="182880" cy="182880"/>
          </a:xfrm>
          <a:prstGeom prst="cube">
            <a:avLst/>
          </a:prstGeom>
          <a:noFill/>
          <a:ln w="1270">
            <a:solidFill>
              <a:srgbClr val="9D1D5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348349" y="2888936"/>
            <a:ext cx="182880" cy="182880"/>
          </a:xfrm>
          <a:prstGeom prst="sun">
            <a:avLst/>
          </a:prstGeom>
          <a:noFill/>
          <a:ln w="1270">
            <a:solidFill>
              <a:srgbClr val="4676C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028547" y="1685279"/>
            <a:ext cx="182880" cy="182880"/>
          </a:xfrm>
          <a:prstGeom prst="rect">
            <a:avLst/>
          </a:prstGeom>
          <a:noFill/>
          <a:ln w="1270">
            <a:solidFill>
              <a:srgbClr val="8836C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25322" y="104733"/>
            <a:ext cx="182880" cy="182880"/>
          </a:xfrm>
          <a:prstGeom prst="rect">
            <a:avLst/>
          </a:prstGeom>
          <a:noFill/>
          <a:ln w="1270">
            <a:solidFill>
              <a:srgbClr val="B1940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Benefits of ICT in Education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ICT offers numerous advantages: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Increased Engagement: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Interactive tools make learning more fun and engaging.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Personalized Learning: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Tailored learning experiences to individual needs.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Access to Information: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Unlimited resources available online.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Improved Collaboration: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Tools for students to work together effectively.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Enhanced Communication: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Easier communication between students, teachers, and parents.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056679" y="4441773"/>
            <a:ext cx="182880" cy="182880"/>
          </a:xfrm>
          <a:prstGeom prst="triangle">
            <a:avLst/>
          </a:prstGeom>
          <a:noFill/>
          <a:ln w="1270">
            <a:solidFill>
              <a:srgbClr val="C164B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074670" y="760473"/>
            <a:ext cx="182880" cy="182880"/>
          </a:xfrm>
          <a:prstGeom prst="triangle">
            <a:avLst/>
          </a:prstGeom>
          <a:noFill/>
          <a:ln w="1270">
            <a:solidFill>
              <a:srgbClr val="CBD73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163318" y="2064638"/>
            <a:ext cx="182880" cy="182880"/>
          </a:xfrm>
          <a:prstGeom prst="rect">
            <a:avLst/>
          </a:prstGeom>
          <a:noFill/>
          <a:ln w="1270">
            <a:solidFill>
              <a:srgbClr val="A8F6C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938098" y="2772781"/>
            <a:ext cx="182880" cy="182880"/>
          </a:xfrm>
          <a:prstGeom prst="sun">
            <a:avLst/>
          </a:prstGeom>
          <a:noFill/>
          <a:ln w="1270">
            <a:solidFill>
              <a:srgbClr val="D31ED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715271" y="26391"/>
            <a:ext cx="182880" cy="182880"/>
          </a:xfrm>
          <a:prstGeom prst="cube">
            <a:avLst/>
          </a:prstGeom>
          <a:noFill/>
          <a:ln w="1270">
            <a:solidFill>
              <a:srgbClr val="C18B8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Examples of ICT Tools: Hardware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Let's look at some hardware examples: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Computers (Desktops, Laptops):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For research, writing, and interactive learning.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Tablets: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Portable devices for accessing educational apps and content.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Interactive Whiteboards: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Engaging displays for presentations and collaborative activities.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Projectors: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Displaying content for the whole class.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Printers and Scanners: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For creating and digitizing documents.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934861" y="933592"/>
            <a:ext cx="182880" cy="182880"/>
          </a:xfrm>
          <a:prstGeom prst="sun">
            <a:avLst/>
          </a:prstGeom>
          <a:noFill/>
          <a:ln w="1270">
            <a:solidFill>
              <a:srgbClr val="BDC8E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142234" y="1086539"/>
            <a:ext cx="182880" cy="182880"/>
          </a:xfrm>
          <a:prstGeom prst="rect">
            <a:avLst/>
          </a:prstGeom>
          <a:noFill/>
          <a:ln w="1270">
            <a:solidFill>
              <a:srgbClr val="BAA5B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681712" y="3466492"/>
            <a:ext cx="182880" cy="182880"/>
          </a:xfrm>
          <a:prstGeom prst="cube">
            <a:avLst/>
          </a:prstGeom>
          <a:noFill/>
          <a:ln w="1270">
            <a:solidFill>
              <a:srgbClr val="C41B6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906443" y="725732"/>
            <a:ext cx="182880" cy="182880"/>
          </a:xfrm>
          <a:prstGeom prst="triangle">
            <a:avLst/>
          </a:prstGeom>
          <a:noFill/>
          <a:ln w="1270">
            <a:solidFill>
              <a:srgbClr val="C69B0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67908" y="3998686"/>
            <a:ext cx="182880" cy="182880"/>
          </a:xfrm>
          <a:prstGeom prst="cube">
            <a:avLst/>
          </a:prstGeom>
          <a:noFill/>
          <a:ln w="1270">
            <a:solidFill>
              <a:srgbClr val="B64CC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Examples of ICT Tools: Software &amp; Applications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Software and applications are essential: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Learning Management Systems (LMS):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Platforms like Moodle, Canvas, Google Classroom to organize courses and assignments.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Educational Apps: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Apps for specific subjects like math, language learning, and science.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Productivity Tools: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Word processors, spreadsheets, presentation software (Google Docs, Microsoft Office).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Collaboration Tools: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Google Meet, Zoom, Microsoft Teams for online discussions and group projects.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Simulation Software: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Tools that allows you to simulate real world tasks and activities.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8209845" y="1610383"/>
            <a:ext cx="182880" cy="182880"/>
          </a:xfrm>
          <a:prstGeom prst="rect">
            <a:avLst/>
          </a:prstGeom>
          <a:noFill/>
          <a:ln w="1270">
            <a:solidFill>
              <a:srgbClr val="D352B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884264" y="41354"/>
            <a:ext cx="182880" cy="182880"/>
          </a:xfrm>
          <a:prstGeom prst="rect">
            <a:avLst/>
          </a:prstGeom>
          <a:noFill/>
          <a:ln w="1270">
            <a:solidFill>
              <a:srgbClr val="C1788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490213" y="4061681"/>
            <a:ext cx="182880" cy="182880"/>
          </a:xfrm>
          <a:prstGeom prst="cube">
            <a:avLst/>
          </a:prstGeom>
          <a:noFill/>
          <a:ln w="1270">
            <a:solidFill>
              <a:srgbClr val="EECDD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129825" y="1539803"/>
            <a:ext cx="182880" cy="182880"/>
          </a:xfrm>
          <a:prstGeom prst="triangle">
            <a:avLst/>
          </a:prstGeom>
          <a:noFill/>
          <a:ln w="1270">
            <a:solidFill>
              <a:srgbClr val="7B9C5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768744" y="4354017"/>
            <a:ext cx="182880" cy="182880"/>
          </a:xfrm>
          <a:prstGeom prst="rect">
            <a:avLst/>
          </a:prstGeom>
          <a:noFill/>
          <a:ln w="1270">
            <a:solidFill>
              <a:srgbClr val="ED097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Internet: A Powerful Resource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internet is a key ICT tool: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Research: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Access to a vast amount of information.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Online Courses: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Platforms like Coursera and edX offer learning opportunities.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Virtual Libraries: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Access to digital books and resources.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Communication: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Email, messaging, and social media for connecting with others.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836173" y="3234641"/>
            <a:ext cx="182880" cy="182880"/>
          </a:xfrm>
          <a:prstGeom prst="cube">
            <a:avLst/>
          </a:prstGeom>
          <a:noFill/>
          <a:ln w="1270">
            <a:solidFill>
              <a:srgbClr val="0687D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022536" y="2614473"/>
            <a:ext cx="182880" cy="182880"/>
          </a:xfrm>
          <a:prstGeom prst="sun">
            <a:avLst/>
          </a:prstGeom>
          <a:noFill/>
          <a:ln w="1270">
            <a:solidFill>
              <a:srgbClr val="C05A9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283237" y="3973145"/>
            <a:ext cx="182880" cy="182880"/>
          </a:xfrm>
          <a:prstGeom prst="rect">
            <a:avLst/>
          </a:prstGeom>
          <a:noFill/>
          <a:ln w="1270">
            <a:solidFill>
              <a:srgbClr val="4740C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022783" y="136095"/>
            <a:ext cx="182880" cy="182880"/>
          </a:xfrm>
          <a:prstGeom prst="cube">
            <a:avLst/>
          </a:prstGeom>
          <a:noFill/>
          <a:ln w="1270">
            <a:solidFill>
              <a:srgbClr val="7F7DB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110976" y="1545112"/>
            <a:ext cx="182880" cy="182880"/>
          </a:xfrm>
          <a:prstGeom prst="rect">
            <a:avLst/>
          </a:prstGeom>
          <a:noFill/>
          <a:ln w="1270">
            <a:solidFill>
              <a:srgbClr val="D2005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ICT in the Classroom: Examples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 ICT is used in the classroom: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Interactive Lessons: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Using interactive whiteboards and software to present engaging lessons.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Online Research Projects: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Students researching topics online and creating presentations.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Virtual Field Trips: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Exploring museums and historical sites virtually.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Collaborative Writing Projects: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Using online tools to write and edit together.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Online Quizzes and Assessments: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Using online platforms for quick and efficient assessments.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21881" y="1062006"/>
            <a:ext cx="182880" cy="182880"/>
          </a:xfrm>
          <a:prstGeom prst="cube">
            <a:avLst/>
          </a:prstGeom>
          <a:noFill/>
          <a:ln w="1270">
            <a:solidFill>
              <a:srgbClr val="42874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369876" y="2658443"/>
            <a:ext cx="182880" cy="182880"/>
          </a:xfrm>
          <a:prstGeom prst="triangle">
            <a:avLst/>
          </a:prstGeom>
          <a:noFill/>
          <a:ln w="1270">
            <a:solidFill>
              <a:srgbClr val="9FDD9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69467" y="4531227"/>
            <a:ext cx="182880" cy="182880"/>
          </a:xfrm>
          <a:prstGeom prst="rect">
            <a:avLst/>
          </a:prstGeom>
          <a:noFill/>
          <a:ln w="1270">
            <a:solidFill>
              <a:srgbClr val="0FD68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68903" y="343744"/>
            <a:ext cx="182880" cy="182880"/>
          </a:xfrm>
          <a:prstGeom prst="triangle">
            <a:avLst/>
          </a:prstGeom>
          <a:noFill/>
          <a:ln w="1270">
            <a:solidFill>
              <a:srgbClr val="2849D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1767" y="2519593"/>
            <a:ext cx="182880" cy="182880"/>
          </a:xfrm>
          <a:prstGeom prst="cube">
            <a:avLst/>
          </a:prstGeom>
          <a:noFill/>
          <a:ln w="1270">
            <a:solidFill>
              <a:srgbClr val="DF90C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ICT for Special Needs Education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ICT offers invaluable support for students with special needs: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Assistive Technology: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Software and hardware that helps students with disabilities learn more effectively.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Text-to-Speech Software: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Helps students with reading difficulties.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Speech-to-Text Software: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Helps students with writing difficulties.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Adaptive Keyboards and Mice: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Designed for students with motor impairments.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295759" y="1862705"/>
            <a:ext cx="182880" cy="182880"/>
          </a:xfrm>
          <a:prstGeom prst="rect">
            <a:avLst/>
          </a:prstGeom>
          <a:noFill/>
          <a:ln w="1270">
            <a:solidFill>
              <a:srgbClr val="47CD2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188943" y="3024858"/>
            <a:ext cx="182880" cy="182880"/>
          </a:xfrm>
          <a:prstGeom prst="triangle">
            <a:avLst/>
          </a:prstGeom>
          <a:noFill/>
          <a:ln w="1270">
            <a:solidFill>
              <a:srgbClr val="58278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708905" y="1715529"/>
            <a:ext cx="182880" cy="182880"/>
          </a:xfrm>
          <a:prstGeom prst="triangle">
            <a:avLst/>
          </a:prstGeom>
          <a:noFill/>
          <a:ln w="1270">
            <a:solidFill>
              <a:srgbClr val="3E94D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137432" y="3851679"/>
            <a:ext cx="182880" cy="182880"/>
          </a:xfrm>
          <a:prstGeom prst="cube">
            <a:avLst/>
          </a:prstGeom>
          <a:noFill/>
          <a:ln w="1270">
            <a:solidFill>
              <a:srgbClr val="E8948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250288" y="261476"/>
            <a:ext cx="182880" cy="182880"/>
          </a:xfrm>
          <a:prstGeom prst="rect">
            <a:avLst/>
          </a:prstGeom>
          <a:noFill/>
          <a:ln w="1270">
            <a:solidFill>
              <a:srgbClr val="48C96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Challenges of ICT in Education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Despite its benefits, ICT faces challenges: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Digital Divide: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Unequal access to technology and internet connectivity.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Teacher Training: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Teachers need to be trained to effectively use ICT tools.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Cost: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Implementing and maintaining ICT infrastructure can be expensive.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Distraction: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 potential for students to be distracted by online games and social media.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Cybersecurity: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Protecting students from online threats and ensuring data privacy.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2025-02-24T11:08:05Z</dcterms:created>
  <dcterms:modified xsi:type="dcterms:W3CDTF">2025-02-24T11:08:05Z</dcterms:modified>
</cp:coreProperties>
</file>