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notesMasterIdLst>
    <p:notesMasterId r:id="rId2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3" name="Shape 1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4" name="Shape 2"/>
          <p:cNvSpPr/>
          <p:nvPr/>
        </p:nvSpPr>
        <p:spPr>
          <a:xfrm>
            <a:off x="6261826" y="3259787"/>
            <a:ext cx="182880" cy="182880"/>
          </a:xfrm>
          <a:prstGeom prst="rect">
            <a:avLst/>
          </a:prstGeom>
          <a:noFill/>
          <a:ln w="1270">
            <a:solidFill>
              <a:srgbClr val="38F172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2172655" y="3862232"/>
            <a:ext cx="182880" cy="182880"/>
          </a:xfrm>
          <a:prstGeom prst="triangle">
            <a:avLst/>
          </a:prstGeom>
          <a:noFill/>
          <a:ln w="1270">
            <a:solidFill>
              <a:srgbClr val="1C9A50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6395326" y="3560858"/>
            <a:ext cx="182880" cy="182880"/>
          </a:xfrm>
          <a:prstGeom prst="cube">
            <a:avLst/>
          </a:prstGeom>
          <a:noFill/>
          <a:ln w="1270">
            <a:solidFill>
              <a:srgbClr val="BDAB76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603180" y="3735752"/>
            <a:ext cx="182880" cy="182880"/>
          </a:xfrm>
          <a:prstGeom prst="cube">
            <a:avLst/>
          </a:prstGeom>
          <a:noFill/>
          <a:ln w="1270">
            <a:solidFill>
              <a:srgbClr val="478F14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366611" y="973349"/>
            <a:ext cx="182880" cy="182880"/>
          </a:xfrm>
          <a:prstGeom prst="sun">
            <a:avLst/>
          </a:prstGeom>
          <a:noFill/>
          <a:ln w="1270">
            <a:solidFill>
              <a:srgbClr val="AB7C43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457200" y="54864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ICT Project Management: A Beginner's Guide</a:t>
            </a:r>
            <a:endParaRPr lang="en-US" sz="3200" dirty="0"/>
          </a:p>
        </p:txBody>
      </p:sp>
      <p:sp>
        <p:nvSpPr>
          <p:cNvPr id="10" name="Text 8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Welcome! This presentation will cover the fundamentals of managing ICT (Information and Communications Technology) projects, from start to finish. We'll explore key concepts, processes, and tools to help you succeed.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Topics We'll Cover: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What is ICT Project Management?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Project Life Cycle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Project Management Processes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Roles and Responsibilities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Essential Project Management Tools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Common Challenges and Solutions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Tips for Success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1" name="Text 9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2836266" y="3675199"/>
            <a:ext cx="182880" cy="182880"/>
          </a:xfrm>
          <a:prstGeom prst="triangle">
            <a:avLst/>
          </a:prstGeom>
          <a:noFill/>
          <a:ln w="1270">
            <a:solidFill>
              <a:srgbClr val="3145A9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606561" y="2197298"/>
            <a:ext cx="182880" cy="182880"/>
          </a:xfrm>
          <a:prstGeom prst="triangle">
            <a:avLst/>
          </a:prstGeom>
          <a:noFill/>
          <a:ln w="1270">
            <a:solidFill>
              <a:srgbClr val="D5ABCB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418862" y="2755281"/>
            <a:ext cx="182880" cy="182880"/>
          </a:xfrm>
          <a:prstGeom prst="triangle">
            <a:avLst/>
          </a:prstGeom>
          <a:noFill/>
          <a:ln w="1270">
            <a:solidFill>
              <a:srgbClr val="260854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638186" y="4344930"/>
            <a:ext cx="182880" cy="182880"/>
          </a:xfrm>
          <a:prstGeom prst="cube">
            <a:avLst/>
          </a:prstGeom>
          <a:noFill/>
          <a:ln w="1270">
            <a:solidFill>
              <a:srgbClr val="0A9A95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409622" y="511622"/>
            <a:ext cx="182880" cy="182880"/>
          </a:xfrm>
          <a:prstGeom prst="cube">
            <a:avLst/>
          </a:prstGeom>
          <a:noFill/>
          <a:ln w="1270">
            <a:solidFill>
              <a:srgbClr val="E97F6C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Risk Management: Preparing for the Unexpected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Every project has risks.  Risk management helps you identify, assess, and mitigate those risks.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Steps in Risk Management: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Identify Risks: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Brainstorm potential problems that could affect the project.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Assess Risks: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Evaluate the likelihood and impact of each risk.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Develop Response Plans: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Create strategies to mitigate or avoid the most significant risks.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Monitor Risks: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Regularly monitor risks and adjust response plans as needed.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10</a:t>
            </a:r>
            <a:endParaRPr 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3917504" y="839750"/>
            <a:ext cx="182880" cy="182880"/>
          </a:xfrm>
          <a:prstGeom prst="triangle">
            <a:avLst/>
          </a:prstGeom>
          <a:noFill/>
          <a:ln w="1270">
            <a:solidFill>
              <a:srgbClr val="B39849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330689" y="2483527"/>
            <a:ext cx="182880" cy="182880"/>
          </a:xfrm>
          <a:prstGeom prst="cube">
            <a:avLst/>
          </a:prstGeom>
          <a:noFill/>
          <a:ln w="1270">
            <a:solidFill>
              <a:srgbClr val="9A2062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623344" y="1569406"/>
            <a:ext cx="182880" cy="182880"/>
          </a:xfrm>
          <a:prstGeom prst="cube">
            <a:avLst/>
          </a:prstGeom>
          <a:noFill/>
          <a:ln w="1270">
            <a:solidFill>
              <a:srgbClr val="C9B973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625598" y="3164264"/>
            <a:ext cx="182880" cy="182880"/>
          </a:xfrm>
          <a:prstGeom prst="cube">
            <a:avLst/>
          </a:prstGeom>
          <a:noFill/>
          <a:ln w="1270">
            <a:solidFill>
              <a:srgbClr val="3329E2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528762" y="1333133"/>
            <a:ext cx="182880" cy="182880"/>
          </a:xfrm>
          <a:prstGeom prst="cube">
            <a:avLst/>
          </a:prstGeom>
          <a:noFill/>
          <a:ln w="1270">
            <a:solidFill>
              <a:srgbClr val="EE35E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Communication Management: Keeping Everyone Informed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Clear and consistent communication is essential for project success.  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Elements: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Communication Plan: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Define how, when, and with whom project information will be shared.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Regular Meetings: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Conduct regular team meetings to discuss progress and address issues.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Status Reports: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Provide regular updates to stakeholders on project progress.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Communication Tools: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Use appropriate communication tools to facilitate collaboration and information sharing.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11</a:t>
            </a:r>
            <a:endParaRPr 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6156125" y="2972030"/>
            <a:ext cx="182880" cy="182880"/>
          </a:xfrm>
          <a:prstGeom prst="triangle">
            <a:avLst/>
          </a:prstGeom>
          <a:noFill/>
          <a:ln w="1270">
            <a:solidFill>
              <a:srgbClr val="9EF20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172242" y="3126236"/>
            <a:ext cx="182880" cy="182880"/>
          </a:xfrm>
          <a:prstGeom prst="sun">
            <a:avLst/>
          </a:prstGeom>
          <a:noFill/>
          <a:ln w="1270">
            <a:solidFill>
              <a:srgbClr val="B8DD3E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415695" y="4551092"/>
            <a:ext cx="182880" cy="182880"/>
          </a:xfrm>
          <a:prstGeom prst="rect">
            <a:avLst/>
          </a:prstGeom>
          <a:noFill/>
          <a:ln w="1270">
            <a:solidFill>
              <a:srgbClr val="7F6B74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885056" y="1262802"/>
            <a:ext cx="182880" cy="182880"/>
          </a:xfrm>
          <a:prstGeom prst="sun">
            <a:avLst/>
          </a:prstGeom>
          <a:noFill/>
          <a:ln w="1270">
            <a:solidFill>
              <a:srgbClr val="4A0F42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056775" y="948980"/>
            <a:ext cx="182880" cy="182880"/>
          </a:xfrm>
          <a:prstGeom prst="rect">
            <a:avLst/>
          </a:prstGeom>
          <a:noFill/>
          <a:ln w="1270">
            <a:solidFill>
              <a:srgbClr val="A22909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Quality Management: Delivering a Great Product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Quality management ensures the project deliverables meet the required standards and expectations.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Activities: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Quality Planning: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Defining quality standards and how they will be achieved.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Quality Assurance: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Implementing processes to ensure that the project deliverables meet the quality standards.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Quality Control: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Monitoring and measuring the quality of the project deliverables.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Continuous Improvement: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Identifying and implementing ways to improve the quality of the project.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12</a:t>
            </a:r>
            <a:endParaRPr lang="en-US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2365701" y="2366182"/>
            <a:ext cx="182880" cy="182880"/>
          </a:xfrm>
          <a:prstGeom prst="cube">
            <a:avLst/>
          </a:prstGeom>
          <a:noFill/>
          <a:ln w="1270">
            <a:solidFill>
              <a:srgbClr val="A9A518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456330" y="3310859"/>
            <a:ext cx="182880" cy="182880"/>
          </a:xfrm>
          <a:prstGeom prst="triangle">
            <a:avLst/>
          </a:prstGeom>
          <a:noFill/>
          <a:ln w="1270">
            <a:solidFill>
              <a:srgbClr val="A84B7E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852854" y="1632540"/>
            <a:ext cx="182880" cy="182880"/>
          </a:xfrm>
          <a:prstGeom prst="rect">
            <a:avLst/>
          </a:prstGeom>
          <a:noFill/>
          <a:ln w="1270">
            <a:solidFill>
              <a:srgbClr val="E13F9C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027714" y="2893042"/>
            <a:ext cx="182880" cy="182880"/>
          </a:xfrm>
          <a:prstGeom prst="triangle">
            <a:avLst/>
          </a:prstGeom>
          <a:noFill/>
          <a:ln w="1270">
            <a:solidFill>
              <a:srgbClr val="934AFB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763881" y="3809255"/>
            <a:ext cx="182880" cy="182880"/>
          </a:xfrm>
          <a:prstGeom prst="cube">
            <a:avLst/>
          </a:prstGeom>
          <a:noFill/>
          <a:ln w="1270">
            <a:solidFill>
              <a:srgbClr val="B8503D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Common Challenges in ICT Project Management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ICT projects can be complex. Here are some common challenges: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Scope Creep: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Uncontrolled expansion of the project scope.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Unrealistic Deadlines: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Setting unrealistic deadlines can lead to stress and poor quality.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Lack of Resources: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Insufficient resources can delay the project or compromise quality.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Communication Breakdowns: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Poor communication can lead to misunderstandings and errors.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Resistance to Change: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Implementing new technology can be met with resistance from users.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13</a:t>
            </a:r>
            <a:endParaRPr lang="en-US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1975991" y="1392886"/>
            <a:ext cx="182880" cy="182880"/>
          </a:xfrm>
          <a:prstGeom prst="cube">
            <a:avLst/>
          </a:prstGeom>
          <a:noFill/>
          <a:ln w="1270">
            <a:solidFill>
              <a:srgbClr val="8E949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601255" y="830034"/>
            <a:ext cx="182880" cy="182880"/>
          </a:xfrm>
          <a:prstGeom prst="rect">
            <a:avLst/>
          </a:prstGeom>
          <a:noFill/>
          <a:ln w="1270">
            <a:solidFill>
              <a:srgbClr val="3DA146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362975" y="623096"/>
            <a:ext cx="182880" cy="182880"/>
          </a:xfrm>
          <a:prstGeom prst="cube">
            <a:avLst/>
          </a:prstGeom>
          <a:noFill/>
          <a:ln w="1270">
            <a:solidFill>
              <a:srgbClr val="3B8209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567001" y="4096438"/>
            <a:ext cx="182880" cy="182880"/>
          </a:xfrm>
          <a:prstGeom prst="sun">
            <a:avLst/>
          </a:prstGeom>
          <a:noFill/>
          <a:ln w="1270">
            <a:solidFill>
              <a:srgbClr val="2DE0F7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6963" y="724977"/>
            <a:ext cx="182880" cy="182880"/>
          </a:xfrm>
          <a:prstGeom prst="sun">
            <a:avLst/>
          </a:prstGeom>
          <a:noFill/>
          <a:ln w="1270">
            <a:solidFill>
              <a:srgbClr val="18E7F8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Overcoming Challenges: Practical Solutions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Here's how to tackle those common challenges: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Scope Creep: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Implement a formal change control process.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Unrealistic Deadlines: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Involve the team in setting realistic deadlines.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Lack of Resources: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Secure adequate resources before starting the project.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Communication Breakdowns: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Establish clear communication channels and protocols.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Resistance to Change: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Communicate the benefits of the change and provide adequate training.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14</a:t>
            </a:r>
            <a:endParaRPr lang="en-US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1290138" y="2219725"/>
            <a:ext cx="182880" cy="182880"/>
          </a:xfrm>
          <a:prstGeom prst="cube">
            <a:avLst/>
          </a:prstGeom>
          <a:noFill/>
          <a:ln w="1270">
            <a:solidFill>
              <a:srgbClr val="206D28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25387" y="61786"/>
            <a:ext cx="182880" cy="182880"/>
          </a:xfrm>
          <a:prstGeom prst="rect">
            <a:avLst/>
          </a:prstGeom>
          <a:noFill/>
          <a:ln w="1270">
            <a:solidFill>
              <a:srgbClr val="E52D18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695062" y="4475490"/>
            <a:ext cx="182880" cy="182880"/>
          </a:xfrm>
          <a:prstGeom prst="cube">
            <a:avLst/>
          </a:prstGeom>
          <a:noFill/>
          <a:ln w="1270">
            <a:solidFill>
              <a:srgbClr val="5556B4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125935" y="749845"/>
            <a:ext cx="182880" cy="182880"/>
          </a:xfrm>
          <a:prstGeom prst="sun">
            <a:avLst/>
          </a:prstGeom>
          <a:noFill/>
          <a:ln w="1270">
            <a:solidFill>
              <a:srgbClr val="34DD98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50104" y="660808"/>
            <a:ext cx="182880" cy="182880"/>
          </a:xfrm>
          <a:prstGeom prst="sun">
            <a:avLst/>
          </a:prstGeom>
          <a:noFill/>
          <a:ln w="1270">
            <a:solidFill>
              <a:srgbClr val="5ECB7C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Tips for Successful ICT Project Management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Here are some tips to improve your chances of success: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Start with a Clear Vision: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Define the project's objectives and benefits.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Plan Carefully: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Develop a detailed project plan that includes scope, schedule, and budget.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Communicate Effectively: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Keep stakeholders informed of project progress.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Manage Risks Proactively: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Identify and mitigate potential risks.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Celebrate Successes: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Recognize and reward team members for their contributions.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15</a:t>
            </a:r>
            <a:endParaRPr lang="en-US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1485873" y="670658"/>
            <a:ext cx="182880" cy="182880"/>
          </a:xfrm>
          <a:prstGeom prst="cube">
            <a:avLst/>
          </a:prstGeom>
          <a:noFill/>
          <a:ln w="1270">
            <a:solidFill>
              <a:srgbClr val="E9C60A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097388" y="561918"/>
            <a:ext cx="182880" cy="182880"/>
          </a:xfrm>
          <a:prstGeom prst="sun">
            <a:avLst/>
          </a:prstGeom>
          <a:noFill/>
          <a:ln w="1270">
            <a:solidFill>
              <a:srgbClr val="EE7AF7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831481" y="971269"/>
            <a:ext cx="182880" cy="182880"/>
          </a:xfrm>
          <a:prstGeom prst="cube">
            <a:avLst/>
          </a:prstGeom>
          <a:noFill/>
          <a:ln w="1270">
            <a:solidFill>
              <a:srgbClr val="195A8D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621224" y="1315341"/>
            <a:ext cx="182880" cy="182880"/>
          </a:xfrm>
          <a:prstGeom prst="sun">
            <a:avLst/>
          </a:prstGeom>
          <a:noFill/>
          <a:ln w="1270">
            <a:solidFill>
              <a:srgbClr val="FBB33D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255186" y="4441790"/>
            <a:ext cx="182880" cy="182880"/>
          </a:xfrm>
          <a:prstGeom prst="rect">
            <a:avLst/>
          </a:prstGeom>
          <a:noFill/>
          <a:ln w="1270">
            <a:solidFill>
              <a:srgbClr val="60485D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Importance of Agile Methodologies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Agile methodologies are becoming increasingly popular in ICT project management.  They emphasize iterative development, collaboration, and flexibility.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Agile Principles: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Customer Satisfaction: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Prioritize customer satisfaction through early and continuous delivery.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Embrace Change: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Welcome changes to requirements, even late in development.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Working Software: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Deliver working software frequently.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Collaboration: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Business people and developers must work together daily throughout the project.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i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Agile is great for projects where requirements are likely to change.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16</a:t>
            </a:r>
            <a:endParaRPr lang="en-US" sz="1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6882901" y="2328387"/>
            <a:ext cx="182880" cy="182880"/>
          </a:xfrm>
          <a:prstGeom prst="sun">
            <a:avLst/>
          </a:prstGeom>
          <a:noFill/>
          <a:ln w="1270">
            <a:solidFill>
              <a:srgbClr val="B8D9DB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214342" y="3397596"/>
            <a:ext cx="182880" cy="182880"/>
          </a:xfrm>
          <a:prstGeom prst="sun">
            <a:avLst/>
          </a:prstGeom>
          <a:noFill/>
          <a:ln w="1270">
            <a:solidFill>
              <a:srgbClr val="D7040D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941303" y="489883"/>
            <a:ext cx="182880" cy="182880"/>
          </a:xfrm>
          <a:prstGeom prst="rect">
            <a:avLst/>
          </a:prstGeom>
          <a:noFill/>
          <a:ln w="1270">
            <a:solidFill>
              <a:srgbClr val="8DF945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207046" y="725693"/>
            <a:ext cx="182880" cy="182880"/>
          </a:xfrm>
          <a:prstGeom prst="rect">
            <a:avLst/>
          </a:prstGeom>
          <a:noFill/>
          <a:ln w="1270">
            <a:solidFill>
              <a:srgbClr val="CF5299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8185918" y="2025310"/>
            <a:ext cx="182880" cy="182880"/>
          </a:xfrm>
          <a:prstGeom prst="triangle">
            <a:avLst/>
          </a:prstGeom>
          <a:noFill/>
          <a:ln w="1270">
            <a:solidFill>
              <a:srgbClr val="09ADA7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Examples of Agile Frameworks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Several Agile frameworks exist. Here are a few common ones: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Scrum: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 popular framework that emphasizes short development cycles (sprints) and daily stand-up meetings.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Kanban: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 visual workflow management system that helps teams visualize and manage their work.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Lean: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 philosophy that focuses on eliminating waste and maximizing value.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Extreme Programming (XP):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 software development methodology which aims to improve software quality and responsiveness to changing customer requirements.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17</a:t>
            </a:r>
            <a:endParaRPr lang="en-US" sz="1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4982079" y="1137244"/>
            <a:ext cx="182880" cy="182880"/>
          </a:xfrm>
          <a:prstGeom prst="rect">
            <a:avLst/>
          </a:prstGeom>
          <a:noFill/>
          <a:ln w="1270">
            <a:solidFill>
              <a:srgbClr val="F8D4D7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615674" y="1186393"/>
            <a:ext cx="182880" cy="182880"/>
          </a:xfrm>
          <a:prstGeom prst="triangle">
            <a:avLst/>
          </a:prstGeom>
          <a:noFill/>
          <a:ln w="1270">
            <a:solidFill>
              <a:srgbClr val="BDBDF2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580792" y="3053122"/>
            <a:ext cx="182880" cy="182880"/>
          </a:xfrm>
          <a:prstGeom prst="sun">
            <a:avLst/>
          </a:prstGeom>
          <a:noFill/>
          <a:ln w="1270">
            <a:solidFill>
              <a:srgbClr val="D035C8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842012" y="1012749"/>
            <a:ext cx="182880" cy="182880"/>
          </a:xfrm>
          <a:prstGeom prst="sun">
            <a:avLst/>
          </a:prstGeom>
          <a:noFill/>
          <a:ln w="1270">
            <a:solidFill>
              <a:srgbClr val="0452DB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186445" y="1810435"/>
            <a:ext cx="182880" cy="182880"/>
          </a:xfrm>
          <a:prstGeom prst="triangle">
            <a:avLst/>
          </a:prstGeom>
          <a:noFill/>
          <a:ln w="1270">
            <a:solidFill>
              <a:srgbClr val="1B803E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Choosing the Right Methodology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best methodology depends on the project's specific characteristics. Consider the following factors: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Project Complexity: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Agile is often better for complex projects with changing requirements.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Team Size: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Agile works well with smaller, self-organizing teams.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Customer Involvement: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Agile requires close collaboration with the customer.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Regulatory Requirements: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Waterfall may be more appropriate for projects with strict regulatory requirements.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i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There's no one-size-fits-all approach.  The key is to choose a methodology that fits your project's needs.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18</a:t>
            </a:r>
            <a:endParaRPr lang="en-US" sz="1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6353629" y="1570716"/>
            <a:ext cx="182880" cy="182880"/>
          </a:xfrm>
          <a:prstGeom prst="sun">
            <a:avLst/>
          </a:prstGeom>
          <a:noFill/>
          <a:ln w="1270">
            <a:solidFill>
              <a:srgbClr val="C8221B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197878" y="2992352"/>
            <a:ext cx="182880" cy="182880"/>
          </a:xfrm>
          <a:prstGeom prst="cube">
            <a:avLst/>
          </a:prstGeom>
          <a:noFill/>
          <a:ln w="1270">
            <a:solidFill>
              <a:srgbClr val="98BE6B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048851" y="2151888"/>
            <a:ext cx="182880" cy="182880"/>
          </a:xfrm>
          <a:prstGeom prst="rect">
            <a:avLst/>
          </a:prstGeom>
          <a:noFill/>
          <a:ln w="1270">
            <a:solidFill>
              <a:srgbClr val="D259E9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360826" y="3480702"/>
            <a:ext cx="182880" cy="182880"/>
          </a:xfrm>
          <a:prstGeom prst="rect">
            <a:avLst/>
          </a:prstGeom>
          <a:noFill/>
          <a:ln w="1270">
            <a:solidFill>
              <a:srgbClr val="18EF8B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541507" y="2301053"/>
            <a:ext cx="182880" cy="182880"/>
          </a:xfrm>
          <a:prstGeom prst="rect">
            <a:avLst/>
          </a:prstGeom>
          <a:noFill/>
          <a:ln w="1270">
            <a:solidFill>
              <a:srgbClr val="3B866B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Change Management in ICT Projects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Implementing new ICT systems often involves significant changes for users. Effective change management is crucial to ensure a smooth transition.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Elements of Change Management: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Communication: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Clearly communicate the reasons for the change and its benefits.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Training: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Provide adequate training to users on the new system.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Support: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Offer ongoing support to users after the implementation.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Involvement: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Involve users in the planning and implementation process.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Addressing Concerns: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Actively address user concerns and resistance.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19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349705" y="1694536"/>
            <a:ext cx="182880" cy="182880"/>
          </a:xfrm>
          <a:prstGeom prst="sun">
            <a:avLst/>
          </a:prstGeom>
          <a:noFill/>
          <a:ln w="1270">
            <a:solidFill>
              <a:srgbClr val="5C76D9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736766" y="2399275"/>
            <a:ext cx="182880" cy="182880"/>
          </a:xfrm>
          <a:prstGeom prst="cube">
            <a:avLst/>
          </a:prstGeom>
          <a:noFill/>
          <a:ln w="1270">
            <a:solidFill>
              <a:srgbClr val="8E3C23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163284" y="1003383"/>
            <a:ext cx="182880" cy="182880"/>
          </a:xfrm>
          <a:prstGeom prst="cube">
            <a:avLst/>
          </a:prstGeom>
          <a:noFill/>
          <a:ln w="1270">
            <a:solidFill>
              <a:srgbClr val="60C527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46626" y="2338470"/>
            <a:ext cx="182880" cy="182880"/>
          </a:xfrm>
          <a:prstGeom prst="rect">
            <a:avLst/>
          </a:prstGeom>
          <a:noFill/>
          <a:ln w="1270">
            <a:solidFill>
              <a:srgbClr val="57DDEF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724876" y="44818"/>
            <a:ext cx="182880" cy="182880"/>
          </a:xfrm>
          <a:prstGeom prst="cube">
            <a:avLst/>
          </a:prstGeom>
          <a:noFill/>
          <a:ln w="1270">
            <a:solidFill>
              <a:srgbClr val="37C013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What is ICT Project Management?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ICT Project Management involves planning, organizing, and controlling resources to achieve specific ICT-related goals within defined constraints (time, budget, scope).  It's about applying project management principles to projects involving technology.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Examples of ICT Projects: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Developing a new website or mobile app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Implementing a new software system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Upgrading a network infrastructure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Deploying cloud services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 migration and consolidation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</a:t>
            </a:r>
            <a:endParaRPr lang="en-US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1895544" y="1461525"/>
            <a:ext cx="182880" cy="182880"/>
          </a:xfrm>
          <a:prstGeom prst="rect">
            <a:avLst/>
          </a:prstGeom>
          <a:noFill/>
          <a:ln w="1270">
            <a:solidFill>
              <a:srgbClr val="746ACB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697960" y="2408422"/>
            <a:ext cx="182880" cy="182880"/>
          </a:xfrm>
          <a:prstGeom prst="sun">
            <a:avLst/>
          </a:prstGeom>
          <a:noFill/>
          <a:ln w="1270">
            <a:solidFill>
              <a:srgbClr val="A91F81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068364" y="77922"/>
            <a:ext cx="182880" cy="182880"/>
          </a:xfrm>
          <a:prstGeom prst="cube">
            <a:avLst/>
          </a:prstGeom>
          <a:noFill/>
          <a:ln w="1270">
            <a:solidFill>
              <a:srgbClr val="D18ABA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397575" y="1527140"/>
            <a:ext cx="182880" cy="182880"/>
          </a:xfrm>
          <a:prstGeom prst="sun">
            <a:avLst/>
          </a:prstGeom>
          <a:noFill/>
          <a:ln w="1270">
            <a:solidFill>
              <a:srgbClr val="9B1776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753602" y="1999027"/>
            <a:ext cx="182880" cy="182880"/>
          </a:xfrm>
          <a:prstGeom prst="rect">
            <a:avLst/>
          </a:prstGeom>
          <a:noFill/>
          <a:ln w="1270">
            <a:solidFill>
              <a:srgbClr val="DAE3F5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Data Migration Considerations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If your project involves migrating data from one system to another, careful planning is essential.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Considerations: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 Quality: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Clean and validate the data before migration.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 Mapping: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Map the data fields from the old system to the new system.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 Transformation: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Transform the data as needed to fit the new system.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Testing: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Thoroughly test the data migration process.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Backup: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Create a backup of the data before migration.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20</a:t>
            </a:r>
            <a:endParaRPr lang="en-US" sz="1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7894423" y="4428236"/>
            <a:ext cx="182880" cy="182880"/>
          </a:xfrm>
          <a:prstGeom prst="rect">
            <a:avLst/>
          </a:prstGeom>
          <a:noFill/>
          <a:ln w="1270">
            <a:solidFill>
              <a:srgbClr val="000EFC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797185" y="2877336"/>
            <a:ext cx="182880" cy="182880"/>
          </a:xfrm>
          <a:prstGeom prst="triangle">
            <a:avLst/>
          </a:prstGeom>
          <a:noFill/>
          <a:ln w="1270">
            <a:solidFill>
              <a:srgbClr val="E180DA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298438" y="3588193"/>
            <a:ext cx="182880" cy="182880"/>
          </a:xfrm>
          <a:prstGeom prst="sun">
            <a:avLst/>
          </a:prstGeom>
          <a:noFill/>
          <a:ln w="1270">
            <a:solidFill>
              <a:srgbClr val="750804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206857" y="2718721"/>
            <a:ext cx="182880" cy="182880"/>
          </a:xfrm>
          <a:prstGeom prst="sun">
            <a:avLst/>
          </a:prstGeom>
          <a:noFill/>
          <a:ln w="1270">
            <a:solidFill>
              <a:srgbClr val="955DC3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667576" y="3668815"/>
            <a:ext cx="182880" cy="182880"/>
          </a:xfrm>
          <a:prstGeom prst="rect">
            <a:avLst/>
          </a:prstGeom>
          <a:noFill/>
          <a:ln w="1270">
            <a:solidFill>
              <a:srgbClr val="9EAC1B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Security Considerations in ICT Projects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Security should be a primary concern in all ICT projects.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Security Considerations: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 Security: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Protect sensitive data from unauthorized access.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Network Security: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Secure the network infrastructure from attacks.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Application Security: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Ensure that applications are secure from vulnerabilities.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Access Control: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Implement strong access control measures.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Security Awareness: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Train users on security best practices.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21</a:t>
            </a:r>
            <a:endParaRPr lang="en-US" sz="1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6433737" y="3445948"/>
            <a:ext cx="182880" cy="182880"/>
          </a:xfrm>
          <a:prstGeom prst="rect">
            <a:avLst/>
          </a:prstGeom>
          <a:noFill/>
          <a:ln w="1270">
            <a:solidFill>
              <a:srgbClr val="713E52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311621" y="4060720"/>
            <a:ext cx="182880" cy="182880"/>
          </a:xfrm>
          <a:prstGeom prst="triangle">
            <a:avLst/>
          </a:prstGeom>
          <a:noFill/>
          <a:ln w="1270">
            <a:solidFill>
              <a:srgbClr val="6AF25E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220025" y="287247"/>
            <a:ext cx="182880" cy="182880"/>
          </a:xfrm>
          <a:prstGeom prst="triangle">
            <a:avLst/>
          </a:prstGeom>
          <a:noFill/>
          <a:ln w="1270">
            <a:solidFill>
              <a:srgbClr val="A97E17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63142" y="1035783"/>
            <a:ext cx="182880" cy="182880"/>
          </a:xfrm>
          <a:prstGeom prst="sun">
            <a:avLst/>
          </a:prstGeom>
          <a:noFill/>
          <a:ln w="1270">
            <a:solidFill>
              <a:srgbClr val="13F4B2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50623" y="1384829"/>
            <a:ext cx="182880" cy="182880"/>
          </a:xfrm>
          <a:prstGeom prst="cube">
            <a:avLst/>
          </a:prstGeom>
          <a:noFill/>
          <a:ln w="1270">
            <a:solidFill>
              <a:srgbClr val="DF1074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Project Closure: Learning from Experience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Project closure is an important step that is often overlooked. It's a time to document lessons learned and celebrate successes.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Activities: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Final Deliverables: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Ensure all deliverables have been completed and accepted.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Project Documentation: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Complete all project documentation.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Lessons Learned: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Document the lessons learned throughout the project.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Team Celebration: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Celebrate the team's accomplishments.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Formal Closure: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Obtain formal sign-off from stakeholders.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22</a:t>
            </a:r>
            <a:endParaRPr lang="en-US" sz="1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8151684" y="4519400"/>
            <a:ext cx="182880" cy="182880"/>
          </a:xfrm>
          <a:prstGeom prst="sun">
            <a:avLst/>
          </a:prstGeom>
          <a:noFill/>
          <a:ln w="1270">
            <a:solidFill>
              <a:srgbClr val="44456C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049715" y="3273968"/>
            <a:ext cx="182880" cy="182880"/>
          </a:xfrm>
          <a:prstGeom prst="rect">
            <a:avLst/>
          </a:prstGeom>
          <a:noFill/>
          <a:ln w="1270">
            <a:solidFill>
              <a:srgbClr val="53DDB6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84030" y="1261819"/>
            <a:ext cx="182880" cy="182880"/>
          </a:xfrm>
          <a:prstGeom prst="cube">
            <a:avLst/>
          </a:prstGeom>
          <a:noFill/>
          <a:ln w="1270">
            <a:solidFill>
              <a:srgbClr val="E4C4CE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170216" y="1634291"/>
            <a:ext cx="182880" cy="182880"/>
          </a:xfrm>
          <a:prstGeom prst="sun">
            <a:avLst/>
          </a:prstGeom>
          <a:noFill/>
          <a:ln w="1270">
            <a:solidFill>
              <a:srgbClr val="E44D7A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248381" y="2804840"/>
            <a:ext cx="182880" cy="182880"/>
          </a:xfrm>
          <a:prstGeom prst="triangle">
            <a:avLst/>
          </a:prstGeom>
          <a:noFill/>
          <a:ln w="1270">
            <a:solidFill>
              <a:srgbClr val="FDCFC5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Continuous Improvement in ICT Project Management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Project management is an ongoing learning process. Continuously seek ways to improve your skills and processes.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Ways to Improve: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Training and Certification: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Pursue project management training and certifications (e.g., PMP, Agile certifications).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Mentoring: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Seek guidance from experienced project managers.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Industry Events: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Attend industry events to learn about new trends and best practices.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Reflect on Past Projects: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Analyze past projects to identify areas for improvement.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Experiment with New Techniques: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Try out new project management techniques and tools.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23</a:t>
            </a:r>
            <a:endParaRPr lang="en-US" sz="1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2282801" y="463604"/>
            <a:ext cx="182880" cy="182880"/>
          </a:xfrm>
          <a:prstGeom prst="rect">
            <a:avLst/>
          </a:prstGeom>
          <a:noFill/>
          <a:ln w="1270">
            <a:solidFill>
              <a:srgbClr val="EDD05A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250940" y="1515469"/>
            <a:ext cx="182880" cy="182880"/>
          </a:xfrm>
          <a:prstGeom prst="triangle">
            <a:avLst/>
          </a:prstGeom>
          <a:noFill/>
          <a:ln w="1270">
            <a:solidFill>
              <a:srgbClr val="330184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258685" y="2299421"/>
            <a:ext cx="182880" cy="182880"/>
          </a:xfrm>
          <a:prstGeom prst="cube">
            <a:avLst/>
          </a:prstGeom>
          <a:noFill/>
          <a:ln w="1270">
            <a:solidFill>
              <a:srgbClr val="83EE8D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342562" y="2830496"/>
            <a:ext cx="182880" cy="182880"/>
          </a:xfrm>
          <a:prstGeom prst="rect">
            <a:avLst/>
          </a:prstGeom>
          <a:noFill/>
          <a:ln w="1270">
            <a:solidFill>
              <a:srgbClr val="BECE52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370195" y="3723990"/>
            <a:ext cx="182880" cy="182880"/>
          </a:xfrm>
          <a:prstGeom prst="rect">
            <a:avLst/>
          </a:prstGeom>
          <a:noFill/>
          <a:ln w="1270">
            <a:solidFill>
              <a:srgbClr val="07A27C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Conclusion: Your Journey in ICT Project Management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This presentation has provided a foundation in ICT project management. Remember these key takeaways: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Planning is Crucial: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 well-defined plan is essential for success.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Communication is Key: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Keep stakeholders informed and engaged.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Adaptability is Important: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Be prepared to adapt to changing circumstances.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Continuous Learning: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Continuously seek ways to improve your skills and processes.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Good luck on your ICT project management journey!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24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2938457" y="641346"/>
            <a:ext cx="182880" cy="182880"/>
          </a:xfrm>
          <a:prstGeom prst="rect">
            <a:avLst/>
          </a:prstGeom>
          <a:noFill/>
          <a:ln w="1270">
            <a:solidFill>
              <a:srgbClr val="746211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384052" y="4179299"/>
            <a:ext cx="182880" cy="182880"/>
          </a:xfrm>
          <a:prstGeom prst="triangle">
            <a:avLst/>
          </a:prstGeom>
          <a:noFill/>
          <a:ln w="1270">
            <a:solidFill>
              <a:srgbClr val="5024F6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932992" y="2613785"/>
            <a:ext cx="182880" cy="182880"/>
          </a:xfrm>
          <a:prstGeom prst="cube">
            <a:avLst/>
          </a:prstGeom>
          <a:noFill/>
          <a:ln w="1270">
            <a:solidFill>
              <a:srgbClr val="E4A27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617431" y="1550675"/>
            <a:ext cx="182880" cy="182880"/>
          </a:xfrm>
          <a:prstGeom prst="cube">
            <a:avLst/>
          </a:prstGeom>
          <a:noFill/>
          <a:ln w="1270">
            <a:solidFill>
              <a:srgbClr val="779C60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156997" y="3959860"/>
            <a:ext cx="182880" cy="182880"/>
          </a:xfrm>
          <a:prstGeom prst="sun">
            <a:avLst/>
          </a:prstGeom>
          <a:noFill/>
          <a:ln w="1270">
            <a:solidFill>
              <a:srgbClr val="0D6CA5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Project Life Cycle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Every project goes through a series of phases, known as the project life cycle. A typical life cycle includes: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Initiation: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Defining the project and its objectives.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Planning: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Developing a detailed roadmap to achieve those objectives.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Execution: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Carrying out the work defined in the plan.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Monitoring &amp; Controlling: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Tracking progress and making adjustments as needed.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Closure: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Formally completing the project and documenting lessons learned.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i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Think of it like building a house - you start with the idea, then the blueprints, then the construction, then quality checks, and finally, you move in!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3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7049879" y="549108"/>
            <a:ext cx="182880" cy="182880"/>
          </a:xfrm>
          <a:prstGeom prst="cube">
            <a:avLst/>
          </a:prstGeom>
          <a:noFill/>
          <a:ln w="1270">
            <a:solidFill>
              <a:srgbClr val="5CD2AA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315565" y="1611870"/>
            <a:ext cx="182880" cy="182880"/>
          </a:xfrm>
          <a:prstGeom prst="cube">
            <a:avLst/>
          </a:prstGeom>
          <a:noFill/>
          <a:ln w="1270">
            <a:solidFill>
              <a:srgbClr val="A74499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960293" y="3061213"/>
            <a:ext cx="182880" cy="182880"/>
          </a:xfrm>
          <a:prstGeom prst="sun">
            <a:avLst/>
          </a:prstGeom>
          <a:noFill/>
          <a:ln w="1270">
            <a:solidFill>
              <a:srgbClr val="71D558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768921" y="1869888"/>
            <a:ext cx="182880" cy="182880"/>
          </a:xfrm>
          <a:prstGeom prst="rect">
            <a:avLst/>
          </a:prstGeom>
          <a:noFill/>
          <a:ln w="1270">
            <a:solidFill>
              <a:srgbClr val="6A10B4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948745" y="2325120"/>
            <a:ext cx="182880" cy="182880"/>
          </a:xfrm>
          <a:prstGeom prst="cube">
            <a:avLst/>
          </a:prstGeom>
          <a:noFill/>
          <a:ln w="1270">
            <a:solidFill>
              <a:srgbClr val="5CEFE5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Project Management Processes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Project management processes are the steps you take to manage different aspects of the project. Some key processes include: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Scope Management: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Defining and controlling what is included in the project.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Time Management: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Planning and managing the project schedule.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Cost Management: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Estimating and controlling project costs.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Risk Management: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Identifying and mitigating potential risks.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Communication Management: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Ensuring effective communication among stakeholders.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Quality Management: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Ensuring the project deliverables meet the required standards.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4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440444" y="266405"/>
            <a:ext cx="182880" cy="182880"/>
          </a:xfrm>
          <a:prstGeom prst="cube">
            <a:avLst/>
          </a:prstGeom>
          <a:noFill/>
          <a:ln w="1270">
            <a:solidFill>
              <a:srgbClr val="A043D6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015963" y="113723"/>
            <a:ext cx="182880" cy="182880"/>
          </a:xfrm>
          <a:prstGeom prst="triangle">
            <a:avLst/>
          </a:prstGeom>
          <a:noFill/>
          <a:ln w="1270">
            <a:solidFill>
              <a:srgbClr val="BC7B95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011660" y="1717448"/>
            <a:ext cx="182880" cy="182880"/>
          </a:xfrm>
          <a:prstGeom prst="cube">
            <a:avLst/>
          </a:prstGeom>
          <a:noFill/>
          <a:ln w="1270">
            <a:solidFill>
              <a:srgbClr val="4ACBFB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748451" y="1203760"/>
            <a:ext cx="182880" cy="182880"/>
          </a:xfrm>
          <a:prstGeom prst="cube">
            <a:avLst/>
          </a:prstGeom>
          <a:noFill/>
          <a:ln w="1270">
            <a:solidFill>
              <a:srgbClr val="73A031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126927" y="3848493"/>
            <a:ext cx="182880" cy="182880"/>
          </a:xfrm>
          <a:prstGeom prst="cube">
            <a:avLst/>
          </a:prstGeom>
          <a:noFill/>
          <a:ln w="1270">
            <a:solidFill>
              <a:srgbClr val="A3DCC3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Roles and Responsibilities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Successful projects require clearly defined roles and responsibilities.  Key roles include: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Project Manager: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Leads the project team and is responsible for overall project success.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Project Sponsor: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Provides resources and support for the project.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Team Members: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Perform the tasks required to complete the project.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Stakeholders: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Individuals or groups who are affected by the project.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5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389157" y="2945907"/>
            <a:ext cx="182880" cy="182880"/>
          </a:xfrm>
          <a:prstGeom prst="rect">
            <a:avLst/>
          </a:prstGeom>
          <a:noFill/>
          <a:ln w="1270">
            <a:solidFill>
              <a:srgbClr val="EB042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545033" y="3771577"/>
            <a:ext cx="182880" cy="182880"/>
          </a:xfrm>
          <a:prstGeom prst="rect">
            <a:avLst/>
          </a:prstGeom>
          <a:noFill/>
          <a:ln w="1270">
            <a:solidFill>
              <a:srgbClr val="8BC872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619409" y="2991289"/>
            <a:ext cx="182880" cy="182880"/>
          </a:xfrm>
          <a:prstGeom prst="rect">
            <a:avLst/>
          </a:prstGeom>
          <a:noFill/>
          <a:ln w="1270">
            <a:solidFill>
              <a:srgbClr val="0C1A05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131461" y="247195"/>
            <a:ext cx="182880" cy="182880"/>
          </a:xfrm>
          <a:prstGeom prst="triangle">
            <a:avLst/>
          </a:prstGeom>
          <a:noFill/>
          <a:ln w="1270">
            <a:solidFill>
              <a:srgbClr val="028594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667672" y="73648"/>
            <a:ext cx="182880" cy="182880"/>
          </a:xfrm>
          <a:prstGeom prst="cube">
            <a:avLst/>
          </a:prstGeom>
          <a:noFill/>
          <a:ln w="1270">
            <a:solidFill>
              <a:srgbClr val="CF664D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Essential Project Management Tools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Many tools can help you manage ICT projects. Here are a few examples: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Project Management Software: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(e.g., Jira, Asana, Trello, Microsoft Project) - Used for planning, tracking, and collaboration.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Communication Tools: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(e.g., Slack, Microsoft Teams) - Facilitate communication among team members.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Document Management Systems: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(e.g., Google Drive, SharePoint) - Used for storing and sharing project documents.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Spreadsheets: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(e.g., Excel, Google Sheets) - Useful for tracking data and creating reports.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6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8061935" y="4261351"/>
            <a:ext cx="182880" cy="182880"/>
          </a:xfrm>
          <a:prstGeom prst="rect">
            <a:avLst/>
          </a:prstGeom>
          <a:noFill/>
          <a:ln w="1270">
            <a:solidFill>
              <a:srgbClr val="A82DF8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927868" y="4250125"/>
            <a:ext cx="182880" cy="182880"/>
          </a:xfrm>
          <a:prstGeom prst="triangle">
            <a:avLst/>
          </a:prstGeom>
          <a:noFill/>
          <a:ln w="1270">
            <a:solidFill>
              <a:srgbClr val="828D81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83156" y="3457699"/>
            <a:ext cx="182880" cy="182880"/>
          </a:xfrm>
          <a:prstGeom prst="sun">
            <a:avLst/>
          </a:prstGeom>
          <a:noFill/>
          <a:ln w="1270">
            <a:solidFill>
              <a:srgbClr val="11B22B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260935" y="1002734"/>
            <a:ext cx="182880" cy="182880"/>
          </a:xfrm>
          <a:prstGeom prst="sun">
            <a:avLst/>
          </a:prstGeom>
          <a:noFill/>
          <a:ln w="1270">
            <a:solidFill>
              <a:srgbClr val="795C44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246748" y="1984437"/>
            <a:ext cx="182880" cy="182880"/>
          </a:xfrm>
          <a:prstGeom prst="cube">
            <a:avLst/>
          </a:prstGeom>
          <a:noFill/>
          <a:ln w="1270">
            <a:solidFill>
              <a:srgbClr val="36CCA9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Scope Management: Defining What's In and Out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Scope management is crucial! It prevents </a:t>
            </a:r>
            <a:pPr algn="l" indent="0" marL="0">
              <a:lnSpc>
                <a:spcPts val="2000"/>
              </a:lnSpc>
              <a:buNone/>
            </a:pPr>
            <a:r>
              <a:rPr lang="en-US" sz="1400" i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scope creep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, which is the uncontrolled expansion of the project's requirements.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Steps in Scope Management: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Collect Requirements: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Gather detailed information about what the project needs to deliver.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Define Scope: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Clearly define the boundaries of the project - what's included and what's not.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Create Work Breakdown Structure (WBS):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Break down the project into smaller, manageable tasks.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Control Scope: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Monitor and manage changes to the scope throughout the project.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7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3118255" y="2192978"/>
            <a:ext cx="182880" cy="182880"/>
          </a:xfrm>
          <a:prstGeom prst="triangle">
            <a:avLst/>
          </a:prstGeom>
          <a:noFill/>
          <a:ln w="1270">
            <a:solidFill>
              <a:srgbClr val="6767B6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900175" y="1131675"/>
            <a:ext cx="182880" cy="182880"/>
          </a:xfrm>
          <a:prstGeom prst="sun">
            <a:avLst/>
          </a:prstGeom>
          <a:noFill/>
          <a:ln w="1270">
            <a:solidFill>
              <a:srgbClr val="79CA36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241418" y="2771853"/>
            <a:ext cx="182880" cy="182880"/>
          </a:xfrm>
          <a:prstGeom prst="triangle">
            <a:avLst/>
          </a:prstGeom>
          <a:noFill/>
          <a:ln w="1270">
            <a:solidFill>
              <a:srgbClr val="B2B579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812570" y="3827711"/>
            <a:ext cx="182880" cy="182880"/>
          </a:xfrm>
          <a:prstGeom prst="sun">
            <a:avLst/>
          </a:prstGeom>
          <a:noFill/>
          <a:ln w="1270">
            <a:solidFill>
              <a:srgbClr val="2E0379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702079" y="1900086"/>
            <a:ext cx="182880" cy="182880"/>
          </a:xfrm>
          <a:prstGeom prst="rect">
            <a:avLst/>
          </a:prstGeom>
          <a:noFill/>
          <a:ln w="1270">
            <a:solidFill>
              <a:srgbClr val="0414E8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Time Management: Staying on Schedule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Time management ensures your project is completed on time.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Techniques: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Creating a Schedule: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Using tools like Gantt charts to visualize tasks and dependencies.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Estimating Task Durations: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Accurately estimate how long each task will take.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Critical Path Analysis: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Identify the sequence of tasks that determines the shortest possible project duration.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Tracking Progress: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Regularly monitor progress against the schedule and take corrective action if necessary.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8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3425833" y="3288941"/>
            <a:ext cx="182880" cy="182880"/>
          </a:xfrm>
          <a:prstGeom prst="sun">
            <a:avLst/>
          </a:prstGeom>
          <a:noFill/>
          <a:ln w="1270">
            <a:solidFill>
              <a:srgbClr val="F8F109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419915" y="1294563"/>
            <a:ext cx="182880" cy="182880"/>
          </a:xfrm>
          <a:prstGeom prst="sun">
            <a:avLst/>
          </a:prstGeom>
          <a:noFill/>
          <a:ln w="1270">
            <a:solidFill>
              <a:srgbClr val="89E10E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042384" y="3324075"/>
            <a:ext cx="182880" cy="182880"/>
          </a:xfrm>
          <a:prstGeom prst="sun">
            <a:avLst/>
          </a:prstGeom>
          <a:noFill/>
          <a:ln w="1270">
            <a:solidFill>
              <a:srgbClr val="A6FB30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44617" y="3719666"/>
            <a:ext cx="182880" cy="182880"/>
          </a:xfrm>
          <a:prstGeom prst="cube">
            <a:avLst/>
          </a:prstGeom>
          <a:noFill/>
          <a:ln w="1270">
            <a:solidFill>
              <a:srgbClr val="058DED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894715" y="626892"/>
            <a:ext cx="182880" cy="182880"/>
          </a:xfrm>
          <a:prstGeom prst="rect">
            <a:avLst/>
          </a:prstGeom>
          <a:noFill/>
          <a:ln w="1270">
            <a:solidFill>
              <a:srgbClr val="77B38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Cost Management: Staying Within Budget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Effective cost management keeps your project financially sound.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Activities: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Cost Estimation: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Estimating the costs of all resources required for the project.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Budgeting: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Creating a detailed budget for the project.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Cost Control: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Monitoring actual costs against the budget and taking corrective action to avoid cost overruns.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Earned Value Management (EVM):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 technique for measuring project performance against the budget and schedule.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9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2025-02-24T11:16:37Z</dcterms:created>
  <dcterms:modified xsi:type="dcterms:W3CDTF">2025-02-24T11:16:37Z</dcterms:modified>
</cp:coreProperties>
</file>