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941079" y="391932"/>
            <a:ext cx="182880" cy="182880"/>
          </a:xfrm>
          <a:prstGeom prst="rect">
            <a:avLst/>
          </a:prstGeom>
          <a:noFill/>
          <a:ln w="1270">
            <a:solidFill>
              <a:srgbClr val="6757B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76361" y="1971440"/>
            <a:ext cx="182880" cy="182880"/>
          </a:xfrm>
          <a:prstGeom prst="rect">
            <a:avLst/>
          </a:prstGeom>
          <a:noFill/>
          <a:ln w="1270">
            <a:solidFill>
              <a:srgbClr val="7ED3B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627168" y="3880900"/>
            <a:ext cx="182880" cy="182880"/>
          </a:xfrm>
          <a:prstGeom prst="rect">
            <a:avLst/>
          </a:prstGeom>
          <a:noFill/>
          <a:ln w="1270">
            <a:solidFill>
              <a:srgbClr val="8AB50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45369" y="2088893"/>
            <a:ext cx="182880" cy="182880"/>
          </a:xfrm>
          <a:prstGeom prst="sun">
            <a:avLst/>
          </a:prstGeom>
          <a:noFill/>
          <a:ln w="1270">
            <a:solidFill>
              <a:srgbClr val="B3820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63842" y="1290317"/>
            <a:ext cx="182880" cy="182880"/>
          </a:xfrm>
          <a:prstGeom prst="triangle">
            <a:avLst/>
          </a:prstGeom>
          <a:noFill/>
          <a:ln w="1270">
            <a:solidFill>
              <a:srgbClr val="D8A61A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Internet of Things (IoT): Connecting the World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IoT?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simple explanation.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Devices, connectivity, and platforms.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IoT 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 flow and processes.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IoT in Action: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Real-world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 of IoT: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Advantages for businesses and individuals.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Challenges of IoT: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Security, privacy, and scalability concerns.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IoT: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Trends and predictions.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Getting Started with IoT: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Basic steps for beginners.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14789" y="2269099"/>
            <a:ext cx="182880" cy="182880"/>
          </a:xfrm>
          <a:prstGeom prst="cube">
            <a:avLst/>
          </a:prstGeom>
          <a:noFill/>
          <a:ln w="1270">
            <a:solidFill>
              <a:srgbClr val="BB676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77570" y="3882405"/>
            <a:ext cx="182880" cy="182880"/>
          </a:xfrm>
          <a:prstGeom prst="cube">
            <a:avLst/>
          </a:prstGeom>
          <a:noFill/>
          <a:ln w="1270">
            <a:solidFill>
              <a:srgbClr val="92788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75179" y="657400"/>
            <a:ext cx="182880" cy="182880"/>
          </a:xfrm>
          <a:prstGeom prst="sun">
            <a:avLst/>
          </a:prstGeom>
          <a:noFill/>
          <a:ln w="1270">
            <a:solidFill>
              <a:srgbClr val="68338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29802" y="2561945"/>
            <a:ext cx="182880" cy="182880"/>
          </a:xfrm>
          <a:prstGeom prst="rect">
            <a:avLst/>
          </a:prstGeom>
          <a:noFill/>
          <a:ln w="1270">
            <a:solidFill>
              <a:srgbClr val="188BF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75748" y="2071128"/>
            <a:ext cx="182880" cy="182880"/>
          </a:xfrm>
          <a:prstGeom prst="cube">
            <a:avLst/>
          </a:prstGeom>
          <a:noFill/>
          <a:ln w="1270">
            <a:solidFill>
              <a:srgbClr val="24AF7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IoT: Convenience and Improved Quality of Life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IoT makes our lives easier and more enjoyable: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Convenience: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Remote control of devices and automated tasks simplifies daily life.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Enhanced Safety and 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Smart home security systems and connected cars improve safety.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Health and Wellness: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Wearable health trackers and remote patient monitoring promote better health.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Personalized Experiences: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IoT devices can adapt to individual preferences and needs.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266241" y="4332154"/>
            <a:ext cx="182880" cy="182880"/>
          </a:xfrm>
          <a:prstGeom prst="triangle">
            <a:avLst/>
          </a:prstGeom>
          <a:noFill/>
          <a:ln w="1270">
            <a:solidFill>
              <a:srgbClr val="C293C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54579" y="3817176"/>
            <a:ext cx="182880" cy="182880"/>
          </a:xfrm>
          <a:prstGeom prst="sun">
            <a:avLst/>
          </a:prstGeom>
          <a:noFill/>
          <a:ln w="1270">
            <a:solidFill>
              <a:srgbClr val="060B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39836" y="2616703"/>
            <a:ext cx="182880" cy="182880"/>
          </a:xfrm>
          <a:prstGeom prst="sun">
            <a:avLst/>
          </a:prstGeom>
          <a:noFill/>
          <a:ln w="1270">
            <a:solidFill>
              <a:srgbClr val="F9949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31651" y="1743699"/>
            <a:ext cx="182880" cy="182880"/>
          </a:xfrm>
          <a:prstGeom prst="rect">
            <a:avLst/>
          </a:prstGeom>
          <a:noFill/>
          <a:ln w="1270">
            <a:solidFill>
              <a:srgbClr val="F4D4F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37832" y="3014708"/>
            <a:ext cx="182880" cy="182880"/>
          </a:xfrm>
          <a:prstGeom prst="rect">
            <a:avLst/>
          </a:prstGeom>
          <a:noFill/>
          <a:ln w="1270">
            <a:solidFill>
              <a:srgbClr val="DD604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of IoT: Security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Securing IoT devices and data is crucial: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Vulnerability to Hacking: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IoT devices are often vulnerable to hacking due to weak security measures.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Breaches: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Sensitive data collected by IoT devices can be compromised.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Denial of Service Attacks: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IoT devices can be used to launch large-scale denial of service attacks.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 of Strong Passwords and Encryption: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your devices with strong passwords and encrypting data is vital.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941505" y="2600982"/>
            <a:ext cx="182880" cy="182880"/>
          </a:xfrm>
          <a:prstGeom prst="rect">
            <a:avLst/>
          </a:prstGeom>
          <a:noFill/>
          <a:ln w="1270">
            <a:solidFill>
              <a:srgbClr val="3D0E2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05224" y="1283395"/>
            <a:ext cx="182880" cy="182880"/>
          </a:xfrm>
          <a:prstGeom prst="sun">
            <a:avLst/>
          </a:prstGeom>
          <a:noFill/>
          <a:ln w="1270">
            <a:solidFill>
              <a:srgbClr val="F560C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08394" y="3542998"/>
            <a:ext cx="182880" cy="182880"/>
          </a:xfrm>
          <a:prstGeom prst="triangle">
            <a:avLst/>
          </a:prstGeom>
          <a:noFill/>
          <a:ln w="1270">
            <a:solidFill>
              <a:srgbClr val="B0936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20357" y="2641195"/>
            <a:ext cx="182880" cy="182880"/>
          </a:xfrm>
          <a:prstGeom prst="cube">
            <a:avLst/>
          </a:prstGeom>
          <a:noFill/>
          <a:ln w="1270">
            <a:solidFill>
              <a:srgbClr val="35134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95117" y="4034429"/>
            <a:ext cx="182880" cy="182880"/>
          </a:xfrm>
          <a:prstGeom prst="sun">
            <a:avLst/>
          </a:prstGeom>
          <a:noFill/>
          <a:ln w="1270">
            <a:solidFill>
              <a:srgbClr val="DA9D9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of IoT: Privacy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Protecting your personal information: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Collection Concerns: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IoT devices collect vast amounts of personal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Privacy Violations: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Data can be used for purposes you didn't consent to.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 of Data Transparency and Control: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You should know what data is being collected and have control over how it's used.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Regulations and Privacy Policies: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Following privacy regulations and creating clear privacy policies are essential.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171741" y="150252"/>
            <a:ext cx="182880" cy="182880"/>
          </a:xfrm>
          <a:prstGeom prst="sun">
            <a:avLst/>
          </a:prstGeom>
          <a:noFill/>
          <a:ln w="1270">
            <a:solidFill>
              <a:srgbClr val="9DF95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44750" y="1587436"/>
            <a:ext cx="182880" cy="182880"/>
          </a:xfrm>
          <a:prstGeom prst="cube">
            <a:avLst/>
          </a:prstGeom>
          <a:noFill/>
          <a:ln w="1270">
            <a:solidFill>
              <a:srgbClr val="3C433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10095" y="2295876"/>
            <a:ext cx="182880" cy="182880"/>
          </a:xfrm>
          <a:prstGeom prst="sun">
            <a:avLst/>
          </a:prstGeom>
          <a:noFill/>
          <a:ln w="1270">
            <a:solidFill>
              <a:srgbClr val="EC4BE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44492" y="3677954"/>
            <a:ext cx="182880" cy="182880"/>
          </a:xfrm>
          <a:prstGeom prst="triangle">
            <a:avLst/>
          </a:prstGeom>
          <a:noFill/>
          <a:ln w="1270">
            <a:solidFill>
              <a:srgbClr val="78766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46710" y="2386408"/>
            <a:ext cx="182880" cy="182880"/>
          </a:xfrm>
          <a:prstGeom prst="rect">
            <a:avLst/>
          </a:prstGeom>
          <a:noFill/>
          <a:ln w="1270">
            <a:solidFill>
              <a:srgbClr val="290D2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of IoT: Scalability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Making IoT systems work with millions or billions of devices: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Managing Large Numbers of Devices: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Scaling IoT systems to handle a massive number of devices can be challenging.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Storage and Processing: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Storing and processing large amounts of data requires robust infrastructure.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Congestion: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large number of connected devices can overwhelm networks.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 of Scalable Architectures: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Designing IoT systems with scalability in mind is crucial.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492440" y="853654"/>
            <a:ext cx="182880" cy="182880"/>
          </a:xfrm>
          <a:prstGeom prst="sun">
            <a:avLst/>
          </a:prstGeom>
          <a:noFill/>
          <a:ln w="1270">
            <a:solidFill>
              <a:srgbClr val="BB989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3524" y="1619684"/>
            <a:ext cx="182880" cy="182880"/>
          </a:xfrm>
          <a:prstGeom prst="cube">
            <a:avLst/>
          </a:prstGeom>
          <a:noFill/>
          <a:ln w="1270">
            <a:solidFill>
              <a:srgbClr val="1E2B5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17156" y="1629546"/>
            <a:ext cx="182880" cy="182880"/>
          </a:xfrm>
          <a:prstGeom prst="rect">
            <a:avLst/>
          </a:prstGeom>
          <a:noFill/>
          <a:ln w="1270">
            <a:solidFill>
              <a:srgbClr val="36CDC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57839" y="1568322"/>
            <a:ext cx="182880" cy="182880"/>
          </a:xfrm>
          <a:prstGeom prst="triangle">
            <a:avLst/>
          </a:prstGeom>
          <a:noFill/>
          <a:ln w="1270">
            <a:solidFill>
              <a:srgbClr val="960C1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41192" y="1583197"/>
            <a:ext cx="182880" cy="182880"/>
          </a:xfrm>
          <a:prstGeom prst="cube">
            <a:avLst/>
          </a:prstGeom>
          <a:noFill/>
          <a:ln w="1270">
            <a:solidFill>
              <a:srgbClr val="7028B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of IoT: Interoperability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Getting devices from different manufacturers to talk to each other: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Lack of Standardized Protocols: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Different IoT devices often use different communication protocols.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Integration Challenges: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Integrating devices from different vendors can be complex.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 of Open Standards: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Adopting open standards can improve interoperability.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Efforts to Improve Interoperability: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Initiatives are underway to develop more standardized IoT protocols.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642923" y="3869336"/>
            <a:ext cx="182880" cy="182880"/>
          </a:xfrm>
          <a:prstGeom prst="triangle">
            <a:avLst/>
          </a:prstGeom>
          <a:noFill/>
          <a:ln w="1270">
            <a:solidFill>
              <a:srgbClr val="74BF6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24857" y="3994980"/>
            <a:ext cx="182880" cy="182880"/>
          </a:xfrm>
          <a:prstGeom prst="cube">
            <a:avLst/>
          </a:prstGeom>
          <a:noFill/>
          <a:ln w="1270">
            <a:solidFill>
              <a:srgbClr val="DD746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98409" y="3604867"/>
            <a:ext cx="182880" cy="182880"/>
          </a:xfrm>
          <a:prstGeom prst="rect">
            <a:avLst/>
          </a:prstGeom>
          <a:noFill/>
          <a:ln w="1270">
            <a:solidFill>
              <a:srgbClr val="F67A9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4360" y="4157076"/>
            <a:ext cx="182880" cy="182880"/>
          </a:xfrm>
          <a:prstGeom prst="triangle">
            <a:avLst/>
          </a:prstGeom>
          <a:noFill/>
          <a:ln w="1270">
            <a:solidFill>
              <a:srgbClr val="031C0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91286" y="397627"/>
            <a:ext cx="182880" cy="182880"/>
          </a:xfrm>
          <a:prstGeom prst="triangle">
            <a:avLst/>
          </a:prstGeom>
          <a:noFill/>
          <a:ln w="1270">
            <a:solidFill>
              <a:srgbClr val="7F859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IoT: Growing Rapidly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IoT is poised for massive growth: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Continued Growth and Adoption: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number of connected devices is expected to grow exponentially in the coming years.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Advancements in Technology: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New technologies like 5G and artificial intelligence are driving IoT innovation.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Expansion into New Industries: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IoT is expanding into new industries and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Increasing Impact on Our Lives: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IoT will continue to transform the way we live and 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24690" y="99075"/>
            <a:ext cx="182880" cy="182880"/>
          </a:xfrm>
          <a:prstGeom prst="sun">
            <a:avLst/>
          </a:prstGeom>
          <a:noFill/>
          <a:ln w="1270">
            <a:solidFill>
              <a:srgbClr val="B62E7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21027" y="3897837"/>
            <a:ext cx="182880" cy="182880"/>
          </a:xfrm>
          <a:prstGeom prst="triangle">
            <a:avLst/>
          </a:prstGeom>
          <a:noFill/>
          <a:ln w="1270">
            <a:solidFill>
              <a:srgbClr val="9BADD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34401" y="3580706"/>
            <a:ext cx="182880" cy="182880"/>
          </a:xfrm>
          <a:prstGeom prst="triangle">
            <a:avLst/>
          </a:prstGeom>
          <a:noFill/>
          <a:ln w="1270">
            <a:solidFill>
              <a:srgbClr val="08E2F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87630" y="560993"/>
            <a:ext cx="182880" cy="182880"/>
          </a:xfrm>
          <a:prstGeom prst="sun">
            <a:avLst/>
          </a:prstGeom>
          <a:noFill/>
          <a:ln w="1270">
            <a:solidFill>
              <a:srgbClr val="60B9F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38931" y="484249"/>
            <a:ext cx="182880" cy="182880"/>
          </a:xfrm>
          <a:prstGeom prst="cube">
            <a:avLst/>
          </a:prstGeom>
          <a:noFill/>
          <a:ln w="1270">
            <a:solidFill>
              <a:srgbClr val="F1A48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IoT: AI and Machine Learning Integration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Making IoT devices smarter and more autonomous: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Enhanced Data Analysis: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AI and machine learning can be used to analyze IoT data and extract valuable insights.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Predictive Analytics: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Predict future trends and events based on historical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Autonomous Decision-Making: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IoT devices can make decisions and take actions without human intervention.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Efficiency and Performance: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AI and machine learning can optimize IoT systems and improve performance.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394004" y="1921453"/>
            <a:ext cx="182880" cy="182880"/>
          </a:xfrm>
          <a:prstGeom prst="rect">
            <a:avLst/>
          </a:prstGeom>
          <a:noFill/>
          <a:ln w="1270">
            <a:solidFill>
              <a:srgbClr val="B8423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236512" y="2735371"/>
            <a:ext cx="182880" cy="182880"/>
          </a:xfrm>
          <a:prstGeom prst="cube">
            <a:avLst/>
          </a:prstGeom>
          <a:noFill/>
          <a:ln w="1270">
            <a:solidFill>
              <a:srgbClr val="7F285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5899" y="3209460"/>
            <a:ext cx="182880" cy="182880"/>
          </a:xfrm>
          <a:prstGeom prst="sun">
            <a:avLst/>
          </a:prstGeom>
          <a:noFill/>
          <a:ln w="1270">
            <a:solidFill>
              <a:srgbClr val="3B1CF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67657" y="1212915"/>
            <a:ext cx="182880" cy="182880"/>
          </a:xfrm>
          <a:prstGeom prst="triangle">
            <a:avLst/>
          </a:prstGeom>
          <a:noFill/>
          <a:ln w="1270">
            <a:solidFill>
              <a:srgbClr val="4E3F1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40088" y="2877884"/>
            <a:ext cx="182880" cy="182880"/>
          </a:xfrm>
          <a:prstGeom prst="triangle">
            <a:avLst/>
          </a:prstGeom>
          <a:noFill/>
          <a:ln w="1270">
            <a:solidFill>
              <a:srgbClr val="92C33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IoT: Edge Computing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Processing data closer to the source: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Reduced Latency: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Process data locally instead of sending it to the cloud.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Bandwidth Efficiency: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Reduce the amount of data transmitted over the network.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Enhanced 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Keep sensitive data on the device instead of sending it to the cloud.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Support for Real-Time 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Enable real-time applications that require low latency.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142712" y="1205692"/>
            <a:ext cx="182880" cy="182880"/>
          </a:xfrm>
          <a:prstGeom prst="cube">
            <a:avLst/>
          </a:prstGeom>
          <a:noFill/>
          <a:ln w="1270">
            <a:solidFill>
              <a:srgbClr val="418C4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53749" y="3298965"/>
            <a:ext cx="182880" cy="182880"/>
          </a:xfrm>
          <a:prstGeom prst="triangle">
            <a:avLst/>
          </a:prstGeom>
          <a:noFill/>
          <a:ln w="1270">
            <a:solidFill>
              <a:srgbClr val="6E619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5768" y="2355428"/>
            <a:ext cx="182880" cy="182880"/>
          </a:xfrm>
          <a:prstGeom prst="sun">
            <a:avLst/>
          </a:prstGeom>
          <a:noFill/>
          <a:ln w="1270">
            <a:solidFill>
              <a:srgbClr val="C7ED1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32179" y="2373481"/>
            <a:ext cx="182880" cy="182880"/>
          </a:xfrm>
          <a:prstGeom prst="triangle">
            <a:avLst/>
          </a:prstGeom>
          <a:noFill/>
          <a:ln w="1270">
            <a:solidFill>
              <a:srgbClr val="DFB47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90050" y="4125784"/>
            <a:ext cx="182880" cy="182880"/>
          </a:xfrm>
          <a:prstGeom prst="rect">
            <a:avLst/>
          </a:prstGeom>
          <a:noFill/>
          <a:ln w="1270">
            <a:solidFill>
              <a:srgbClr val="236E2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 with IoT: A Beginner's Guide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your first steps into the world of IoT: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 with a Simple Project: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Choose a small project that you can complete in a few days.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Development Kit: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a development kit like Raspberry Pi or Arduino.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 Basic Programming: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Learn a basic programming language like Python or C++.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Explore Online Resources: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There are many online resources available to help you learn IoT.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953312" y="3009898"/>
            <a:ext cx="182880" cy="182880"/>
          </a:xfrm>
          <a:prstGeom prst="cube">
            <a:avLst/>
          </a:prstGeom>
          <a:noFill/>
          <a:ln w="1270">
            <a:solidFill>
              <a:srgbClr val="D0687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12606" y="1991490"/>
            <a:ext cx="182880" cy="182880"/>
          </a:xfrm>
          <a:prstGeom prst="rect">
            <a:avLst/>
          </a:prstGeom>
          <a:noFill/>
          <a:ln w="1270">
            <a:solidFill>
              <a:srgbClr val="00FAD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8060" y="73954"/>
            <a:ext cx="182880" cy="182880"/>
          </a:xfrm>
          <a:prstGeom prst="triangle">
            <a:avLst/>
          </a:prstGeom>
          <a:noFill/>
          <a:ln w="1270">
            <a:solidFill>
              <a:srgbClr val="F50E1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85573" y="1329698"/>
            <a:ext cx="182880" cy="182880"/>
          </a:xfrm>
          <a:prstGeom prst="cube">
            <a:avLst/>
          </a:prstGeom>
          <a:noFill/>
          <a:ln w="1270">
            <a:solidFill>
              <a:srgbClr val="9BEF7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46409" y="121275"/>
            <a:ext cx="182880" cy="182880"/>
          </a:xfrm>
          <a:prstGeom prst="cube">
            <a:avLst/>
          </a:prstGeom>
          <a:noFill/>
          <a:ln w="1270">
            <a:solidFill>
              <a:srgbClr val="5FBC5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 with IoT: Choosing a Platform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Selecting the right platform for your needs: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Your Requirements: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What features do you need? What is your budget?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Research Different Platforms: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Explore platforms like AWS IoT, Azure IoT Hub, and Google Cloud IoT.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Free Trials: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Try out different platforms before making a decision.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Evaluate Documentation and Support: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Choose a platform with good documentation and support.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501509" y="2053354"/>
            <a:ext cx="182880" cy="182880"/>
          </a:xfrm>
          <a:prstGeom prst="rect">
            <a:avLst/>
          </a:prstGeom>
          <a:noFill/>
          <a:ln w="1270">
            <a:solidFill>
              <a:srgbClr val="6A325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73939" y="1214915"/>
            <a:ext cx="182880" cy="182880"/>
          </a:xfrm>
          <a:prstGeom prst="rect">
            <a:avLst/>
          </a:prstGeom>
          <a:noFill/>
          <a:ln w="1270">
            <a:solidFill>
              <a:srgbClr val="E69BB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90946" y="2485212"/>
            <a:ext cx="182880" cy="182880"/>
          </a:xfrm>
          <a:prstGeom prst="triangle">
            <a:avLst/>
          </a:prstGeom>
          <a:noFill/>
          <a:ln w="1270">
            <a:solidFill>
              <a:srgbClr val="53974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88960" y="2491752"/>
            <a:ext cx="182880" cy="182880"/>
          </a:xfrm>
          <a:prstGeom prst="cube">
            <a:avLst/>
          </a:prstGeom>
          <a:noFill/>
          <a:ln w="1270">
            <a:solidFill>
              <a:srgbClr val="04199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91002" y="3132129"/>
            <a:ext cx="182880" cy="182880"/>
          </a:xfrm>
          <a:prstGeom prst="cube">
            <a:avLst/>
          </a:prstGeom>
          <a:noFill/>
          <a:ln w="1270">
            <a:solidFill>
              <a:srgbClr val="7C724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the Internet of Things (IoT)?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everyday objects talking to each other and to us!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Definition: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Internet of Things (IoT) refers to a network of physical objects (“things”) that are embedded with sensors, software, and other technologies for the purpose of connecting and exchanging data with other devices and systems over the Internet.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Simple Terms: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devices to the internet to collect and share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385028" y="684694"/>
            <a:ext cx="182880" cy="182880"/>
          </a:xfrm>
          <a:prstGeom prst="triangle">
            <a:avLst/>
          </a:prstGeom>
          <a:noFill/>
          <a:ln w="1270">
            <a:solidFill>
              <a:srgbClr val="4B86C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12177" y="3875834"/>
            <a:ext cx="182880" cy="182880"/>
          </a:xfrm>
          <a:prstGeom prst="cube">
            <a:avLst/>
          </a:prstGeom>
          <a:noFill/>
          <a:ln w="1270">
            <a:solidFill>
              <a:srgbClr val="D28B6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959036" y="3686305"/>
            <a:ext cx="182880" cy="182880"/>
          </a:xfrm>
          <a:prstGeom prst="triangle">
            <a:avLst/>
          </a:prstGeom>
          <a:noFill/>
          <a:ln w="1270">
            <a:solidFill>
              <a:srgbClr val="8BBB0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04704" y="3823074"/>
            <a:ext cx="182880" cy="182880"/>
          </a:xfrm>
          <a:prstGeom prst="triangle">
            <a:avLst/>
          </a:prstGeom>
          <a:noFill/>
          <a:ln w="1270">
            <a:solidFill>
              <a:srgbClr val="F4B87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23567" y="2189036"/>
            <a:ext cx="182880" cy="182880"/>
          </a:xfrm>
          <a:prstGeom prst="triangle">
            <a:avLst/>
          </a:prstGeom>
          <a:noFill/>
          <a:ln w="1270">
            <a:solidFill>
              <a:srgbClr val="95E30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IoT and 5G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synergy between IoT and 5G: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bandwidth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Higher data transfer rates to support more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Lower latency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Faster response times for real-time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reliability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Enhanced network stability and connectivity.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Massive device connectivity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Support for a large number of connected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186122" y="4271699"/>
            <a:ext cx="182880" cy="182880"/>
          </a:xfrm>
          <a:prstGeom prst="cube">
            <a:avLst/>
          </a:prstGeom>
          <a:noFill/>
          <a:ln w="1270">
            <a:solidFill>
              <a:srgbClr val="A7CE2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09598" y="1094711"/>
            <a:ext cx="182880" cy="182880"/>
          </a:xfrm>
          <a:prstGeom prst="sun">
            <a:avLst/>
          </a:prstGeom>
          <a:noFill/>
          <a:ln w="1270">
            <a:solidFill>
              <a:srgbClr val="85321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44289" y="1261970"/>
            <a:ext cx="182880" cy="182880"/>
          </a:xfrm>
          <a:prstGeom prst="sun">
            <a:avLst/>
          </a:prstGeom>
          <a:noFill/>
          <a:ln w="1270">
            <a:solidFill>
              <a:srgbClr val="CB397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2947" y="2681254"/>
            <a:ext cx="182880" cy="182880"/>
          </a:xfrm>
          <a:prstGeom prst="rect">
            <a:avLst/>
          </a:prstGeom>
          <a:noFill/>
          <a:ln w="1270">
            <a:solidFill>
              <a:srgbClr val="F78D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790868" y="2719012"/>
            <a:ext cx="182880" cy="182880"/>
          </a:xfrm>
          <a:prstGeom prst="rect">
            <a:avLst/>
          </a:prstGeom>
          <a:noFill/>
          <a:ln w="1270">
            <a:solidFill>
              <a:srgbClr val="36085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IoT Security Best Practices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secure your IoT devices: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Strong passwords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Use strong, unique passwords for all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 updates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Keep devices updated with the latest security patches.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segmentation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Separate IoT devices from other networks.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Encryption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Use encryption to protect data in transit and at rest.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Firewalls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Implement firewalls to prevent unauthorized access.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944500" y="4243651"/>
            <a:ext cx="182880" cy="182880"/>
          </a:xfrm>
          <a:prstGeom prst="triangle">
            <a:avLst/>
          </a:prstGeom>
          <a:noFill/>
          <a:ln w="1270">
            <a:solidFill>
              <a:srgbClr val="5F76A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80599" y="3633304"/>
            <a:ext cx="182880" cy="182880"/>
          </a:xfrm>
          <a:prstGeom prst="triangle">
            <a:avLst/>
          </a:prstGeom>
          <a:noFill/>
          <a:ln w="1270">
            <a:solidFill>
              <a:srgbClr val="8370C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78742" y="2316331"/>
            <a:ext cx="182880" cy="182880"/>
          </a:xfrm>
          <a:prstGeom prst="rect">
            <a:avLst/>
          </a:prstGeom>
          <a:noFill/>
          <a:ln w="1270">
            <a:solidFill>
              <a:srgbClr val="BBF0B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24849" y="3029980"/>
            <a:ext cx="182880" cy="182880"/>
          </a:xfrm>
          <a:prstGeom prst="rect">
            <a:avLst/>
          </a:prstGeom>
          <a:noFill/>
          <a:ln w="1270">
            <a:solidFill>
              <a:srgbClr val="92D14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25874" y="2251433"/>
            <a:ext cx="182880" cy="182880"/>
          </a:xfrm>
          <a:prstGeom prst="rect">
            <a:avLst/>
          </a:prstGeom>
          <a:noFill/>
          <a:ln w="1270">
            <a:solidFill>
              <a:srgbClr val="C15C7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IoT and Big Data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relationship between IoT and Big Data: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collection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IoT devices generate massive amounts of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storage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Big Data platforms are needed to store this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analysis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Big Data analytics tools are used to analyze the data and extract insights.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Decision making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Insights from the data are used to make better decisions.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536389" y="1464303"/>
            <a:ext cx="182880" cy="182880"/>
          </a:xfrm>
          <a:prstGeom prst="cube">
            <a:avLst/>
          </a:prstGeom>
          <a:noFill/>
          <a:ln w="1270">
            <a:solidFill>
              <a:srgbClr val="00C46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02540" y="1172372"/>
            <a:ext cx="182880" cy="182880"/>
          </a:xfrm>
          <a:prstGeom prst="sun">
            <a:avLst/>
          </a:prstGeom>
          <a:noFill/>
          <a:ln w="1270">
            <a:solidFill>
              <a:srgbClr val="3854E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60163" y="4488872"/>
            <a:ext cx="182880" cy="182880"/>
          </a:xfrm>
          <a:prstGeom prst="triangle">
            <a:avLst/>
          </a:prstGeom>
          <a:noFill/>
          <a:ln w="1270">
            <a:solidFill>
              <a:srgbClr val="A3F41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83081" y="2850312"/>
            <a:ext cx="182880" cy="182880"/>
          </a:xfrm>
          <a:prstGeom prst="cube">
            <a:avLst/>
          </a:prstGeom>
          <a:noFill/>
          <a:ln w="1270">
            <a:solidFill>
              <a:srgbClr val="D84EC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9470" y="599569"/>
            <a:ext cx="182880" cy="182880"/>
          </a:xfrm>
          <a:prstGeom prst="cube">
            <a:avLst/>
          </a:prstGeom>
          <a:noFill/>
          <a:ln w="1270">
            <a:solidFill>
              <a:srgbClr val="B493B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Legal and Ethical Considerations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Navigating the legal and ethical landscape of IoT: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Ownership: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Who owns the data generated by IoT devices?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Privacy: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can we protect the privacy of individuals when their data is being collected and used?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Security: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can we ensure the security of IoT devices and data?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Use: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can we ensure that IoT is used ethically and for the benefit of society?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105243" y="2506244"/>
            <a:ext cx="182880" cy="182880"/>
          </a:xfrm>
          <a:prstGeom prst="triangle">
            <a:avLst/>
          </a:prstGeom>
          <a:noFill/>
          <a:ln w="1270">
            <a:solidFill>
              <a:srgbClr val="E2581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68647" y="1138300"/>
            <a:ext cx="182880" cy="182880"/>
          </a:xfrm>
          <a:prstGeom prst="triangle">
            <a:avLst/>
          </a:prstGeom>
          <a:noFill/>
          <a:ln w="1270">
            <a:solidFill>
              <a:srgbClr val="ABEF1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4128" y="1193638"/>
            <a:ext cx="182880" cy="182880"/>
          </a:xfrm>
          <a:prstGeom prst="cube">
            <a:avLst/>
          </a:prstGeom>
          <a:noFill/>
          <a:ln w="1270">
            <a:solidFill>
              <a:srgbClr val="E9981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90087" y="2801264"/>
            <a:ext cx="182880" cy="182880"/>
          </a:xfrm>
          <a:prstGeom prst="triangle">
            <a:avLst/>
          </a:prstGeom>
          <a:noFill/>
          <a:ln w="1270">
            <a:solidFill>
              <a:srgbClr val="FD780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09763" y="2364504"/>
            <a:ext cx="182880" cy="182880"/>
          </a:xfrm>
          <a:prstGeom prst="rect">
            <a:avLst/>
          </a:prstGeom>
          <a:noFill/>
          <a:ln w="1270">
            <a:solidFill>
              <a:srgbClr val="848DF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The Future is Connected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IoT is transforming the world around us: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Revolutionizing Industries: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From healthcare to manufacturing, IoT is driving innovation across industries.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Improving Lives: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IoT is making our lives easier, safer, and more efficient.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Endless Possibilities: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potential of IoT is virtually limitless.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Thank you for your time and attention.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463463" y="579317"/>
            <a:ext cx="182880" cy="182880"/>
          </a:xfrm>
          <a:prstGeom prst="cube">
            <a:avLst/>
          </a:prstGeom>
          <a:noFill/>
          <a:ln w="1270">
            <a:solidFill>
              <a:srgbClr val="35E39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23184" y="1205941"/>
            <a:ext cx="182880" cy="182880"/>
          </a:xfrm>
          <a:prstGeom prst="triangle">
            <a:avLst/>
          </a:prstGeom>
          <a:noFill/>
          <a:ln w="1270">
            <a:solidFill>
              <a:srgbClr val="1E510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39756" y="1887290"/>
            <a:ext cx="182880" cy="182880"/>
          </a:xfrm>
          <a:prstGeom prst="cube">
            <a:avLst/>
          </a:prstGeom>
          <a:noFill/>
          <a:ln w="1270">
            <a:solidFill>
              <a:srgbClr val="A143A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45047" y="3541711"/>
            <a:ext cx="182880" cy="182880"/>
          </a:xfrm>
          <a:prstGeom prst="triangle">
            <a:avLst/>
          </a:prstGeom>
          <a:noFill/>
          <a:ln w="1270">
            <a:solidFill>
              <a:srgbClr val="DB23C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71125" y="3213720"/>
            <a:ext cx="182880" cy="182880"/>
          </a:xfrm>
          <a:prstGeom prst="cube">
            <a:avLst/>
          </a:prstGeom>
          <a:noFill/>
          <a:ln w="1270">
            <a:solidFill>
              <a:srgbClr val="2C292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Components of an IoT System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IoT systems need three main ingredients: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Things/Devices: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physical objects with sensors, like smart thermostats, wearables, or connected cars. They collect data from the environment.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Connectivity: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means by which devices connect to the internet (Wi-Fi, Bluetooth, cellular, satellite, etc.).  It’s the bridge for data transfer.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Platform/Cloud: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Where the data is stored, processed, and analyzed. The 'brain' of the IoT system. Offers tools for managing devices and insights from the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896970" y="2222559"/>
            <a:ext cx="182880" cy="182880"/>
          </a:xfrm>
          <a:prstGeom prst="triangle">
            <a:avLst/>
          </a:prstGeom>
          <a:noFill/>
          <a:ln w="1270">
            <a:solidFill>
              <a:srgbClr val="C9A55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05539" y="4385601"/>
            <a:ext cx="182880" cy="182880"/>
          </a:xfrm>
          <a:prstGeom prst="cube">
            <a:avLst/>
          </a:prstGeom>
          <a:noFill/>
          <a:ln w="1270">
            <a:solidFill>
              <a:srgbClr val="FB748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67922" y="3097600"/>
            <a:ext cx="182880" cy="182880"/>
          </a:xfrm>
          <a:prstGeom prst="rect">
            <a:avLst/>
          </a:prstGeom>
          <a:noFill/>
          <a:ln w="1270">
            <a:solidFill>
              <a:srgbClr val="2B5B2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22608" y="1890511"/>
            <a:ext cx="182880" cy="182880"/>
          </a:xfrm>
          <a:prstGeom prst="cube">
            <a:avLst/>
          </a:prstGeom>
          <a:noFill/>
          <a:ln w="1270">
            <a:solidFill>
              <a:srgbClr val="6B107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43326" y="4535223"/>
            <a:ext cx="182880" cy="182880"/>
          </a:xfrm>
          <a:prstGeom prst="triangle">
            <a:avLst/>
          </a:prstGeom>
          <a:noFill/>
          <a:ln w="1270">
            <a:solidFill>
              <a:srgbClr val="98789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Does IoT Work? The Data Flow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a circle of communication: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Collection: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Sensors on devices gather information (temperature, location, pressure, etc.).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Transmission: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data is sent over a network (Wi-Fi, cellular) to a cloud platform.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Processing: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platform analyzes the data and makes decisions (e.g., adjust thermostat, send an alert).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Action/Response: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platform triggers an action, which can be sent back to the device (e.g., turn on a light) or to a user (e.g., send a notification).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827660" y="3479894"/>
            <a:ext cx="182880" cy="182880"/>
          </a:xfrm>
          <a:prstGeom prst="sun">
            <a:avLst/>
          </a:prstGeom>
          <a:noFill/>
          <a:ln w="1270">
            <a:solidFill>
              <a:srgbClr val="B6BAE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79349" y="3536376"/>
            <a:ext cx="182880" cy="182880"/>
          </a:xfrm>
          <a:prstGeom prst="cube">
            <a:avLst/>
          </a:prstGeom>
          <a:noFill/>
          <a:ln w="1270">
            <a:solidFill>
              <a:srgbClr val="DA015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27082" y="1313129"/>
            <a:ext cx="182880" cy="182880"/>
          </a:xfrm>
          <a:prstGeom prst="sun">
            <a:avLst/>
          </a:prstGeom>
          <a:noFill/>
          <a:ln w="1270">
            <a:solidFill>
              <a:srgbClr val="277E8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88768" y="4284199"/>
            <a:ext cx="182880" cy="182880"/>
          </a:xfrm>
          <a:prstGeom prst="triangle">
            <a:avLst/>
          </a:prstGeom>
          <a:noFill/>
          <a:ln w="1270">
            <a:solidFill>
              <a:srgbClr val="8B603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71916" y="1569918"/>
            <a:ext cx="182880" cy="182880"/>
          </a:xfrm>
          <a:prstGeom prst="cube">
            <a:avLst/>
          </a:prstGeom>
          <a:noFill/>
          <a:ln w="1270">
            <a:solidFill>
              <a:srgbClr val="9E5E7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of IoT in Action: Smart Homes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Making your home smarter and more efficient: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Thermostats: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Automatically adjust temperature based on your preferences and energy usage, saving you money.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Lighting: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 your lights remotely, set schedules, and even change colors.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Security Systems: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Monitor your home with cameras, sensors, and alarms that can be controlled from your phone.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Appliances: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Refrigerators that track your groceries and ovens that can be preheated remotely.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600852" y="2950725"/>
            <a:ext cx="182880" cy="182880"/>
          </a:xfrm>
          <a:prstGeom prst="triangle">
            <a:avLst/>
          </a:prstGeom>
          <a:noFill/>
          <a:ln w="1270">
            <a:solidFill>
              <a:srgbClr val="1E836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23921" y="10421"/>
            <a:ext cx="182880" cy="182880"/>
          </a:xfrm>
          <a:prstGeom prst="triangle">
            <a:avLst/>
          </a:prstGeom>
          <a:noFill/>
          <a:ln w="1270">
            <a:solidFill>
              <a:srgbClr val="C661D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35519" y="1394347"/>
            <a:ext cx="182880" cy="182880"/>
          </a:xfrm>
          <a:prstGeom prst="sun">
            <a:avLst/>
          </a:prstGeom>
          <a:noFill/>
          <a:ln w="1270">
            <a:solidFill>
              <a:srgbClr val="038D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48217" y="848593"/>
            <a:ext cx="182880" cy="182880"/>
          </a:xfrm>
          <a:prstGeom prst="rect">
            <a:avLst/>
          </a:prstGeom>
          <a:noFill/>
          <a:ln w="1270">
            <a:solidFill>
              <a:srgbClr val="82C14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63448" y="4102271"/>
            <a:ext cx="182880" cy="182880"/>
          </a:xfrm>
          <a:prstGeom prst="rect">
            <a:avLst/>
          </a:prstGeom>
          <a:noFill/>
          <a:ln w="1270">
            <a:solidFill>
              <a:srgbClr val="A17DB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of IoT in Action: Healthcare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Transforming patient care and monitoring: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Wearable Health Trackers: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Monitor heart rate, sleep patterns, and activity levels.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Remote Patient Monitoring: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Allows doctors to track patients' vital signs from a distance, improving care for those with chronic conditions.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Pill Dispensers: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patients take the right medication at the right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Connected Insulin Pumps: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Automatically adjust insulin levels based on blood glucose readings.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55041" y="2035360"/>
            <a:ext cx="182880" cy="182880"/>
          </a:xfrm>
          <a:prstGeom prst="rect">
            <a:avLst/>
          </a:prstGeom>
          <a:noFill/>
          <a:ln w="1270">
            <a:solidFill>
              <a:srgbClr val="8990D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28883" y="1498162"/>
            <a:ext cx="182880" cy="182880"/>
          </a:xfrm>
          <a:prstGeom prst="triangle">
            <a:avLst/>
          </a:prstGeom>
          <a:noFill/>
          <a:ln w="1270">
            <a:solidFill>
              <a:srgbClr val="89985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60565" y="1557326"/>
            <a:ext cx="182880" cy="182880"/>
          </a:xfrm>
          <a:prstGeom prst="triangle">
            <a:avLst/>
          </a:prstGeom>
          <a:noFill/>
          <a:ln w="1270">
            <a:solidFill>
              <a:srgbClr val="F8BAC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228604" y="94876"/>
            <a:ext cx="182880" cy="182880"/>
          </a:xfrm>
          <a:prstGeom prst="triangle">
            <a:avLst/>
          </a:prstGeom>
          <a:noFill/>
          <a:ln w="1270">
            <a:solidFill>
              <a:srgbClr val="5F1BB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34178" y="1849193"/>
            <a:ext cx="182880" cy="182880"/>
          </a:xfrm>
          <a:prstGeom prst="cube">
            <a:avLst/>
          </a:prstGeom>
          <a:noFill/>
          <a:ln w="1270">
            <a:solidFill>
              <a:srgbClr val="0C7AB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of IoT in Action: Smart Cities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more efficient and sustainable urban environments: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Traffic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Optimize traffic flow using sensors and data analytics.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Lighting: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Adjust streetlights based on ambient light and traffic conditions.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 Waste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Optimize waste collection routes based on fill levels.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Environmental Monitoring: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Track air and water quality using sensors.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694858" y="112201"/>
            <a:ext cx="182880" cy="182880"/>
          </a:xfrm>
          <a:prstGeom prst="cube">
            <a:avLst/>
          </a:prstGeom>
          <a:noFill/>
          <a:ln w="1270">
            <a:solidFill>
              <a:srgbClr val="ED119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38885" y="1006864"/>
            <a:ext cx="182880" cy="182880"/>
          </a:xfrm>
          <a:prstGeom prst="rect">
            <a:avLst/>
          </a:prstGeom>
          <a:noFill/>
          <a:ln w="1270">
            <a:solidFill>
              <a:srgbClr val="5ABDF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08320" y="4148853"/>
            <a:ext cx="182880" cy="182880"/>
          </a:xfrm>
          <a:prstGeom prst="triangle">
            <a:avLst/>
          </a:prstGeom>
          <a:noFill/>
          <a:ln w="1270">
            <a:solidFill>
              <a:srgbClr val="A0268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47909" y="228649"/>
            <a:ext cx="182880" cy="182880"/>
          </a:xfrm>
          <a:prstGeom prst="rect">
            <a:avLst/>
          </a:prstGeom>
          <a:noFill/>
          <a:ln w="1270">
            <a:solidFill>
              <a:srgbClr val="62401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72346" y="2215918"/>
            <a:ext cx="182880" cy="182880"/>
          </a:xfrm>
          <a:prstGeom prst="rect">
            <a:avLst/>
          </a:prstGeom>
          <a:noFill/>
          <a:ln w="1270">
            <a:solidFill>
              <a:srgbClr val="CB38B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of IoT in Action: Industrial IoT (IIoT)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Revolutionizing manufacturing and industrial processes: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Predictive Maintenance: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sensors to predict equipment failures and schedule maintenance proactively.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Asset Tracking: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Track the location and condition of assets in real-time.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Supply Chain Optimization: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Improve efficiency and reduce costs by tracking goods throughout the supply chain.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Automated Processes: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robots and sensors to automate tasks and improve productivity.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72360" y="2495331"/>
            <a:ext cx="182880" cy="182880"/>
          </a:xfrm>
          <a:prstGeom prst="cube">
            <a:avLst/>
          </a:prstGeom>
          <a:noFill/>
          <a:ln w="1270">
            <a:solidFill>
              <a:srgbClr val="8A8DE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25299" y="1693756"/>
            <a:ext cx="182880" cy="182880"/>
          </a:xfrm>
          <a:prstGeom prst="rect">
            <a:avLst/>
          </a:prstGeom>
          <a:noFill/>
          <a:ln w="1270">
            <a:solidFill>
              <a:srgbClr val="490DD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02602" y="556423"/>
            <a:ext cx="182880" cy="182880"/>
          </a:xfrm>
          <a:prstGeom prst="sun">
            <a:avLst/>
          </a:prstGeom>
          <a:noFill/>
          <a:ln w="1270">
            <a:solidFill>
              <a:srgbClr val="05D52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83435" y="740025"/>
            <a:ext cx="182880" cy="182880"/>
          </a:xfrm>
          <a:prstGeom prst="sun">
            <a:avLst/>
          </a:prstGeom>
          <a:noFill/>
          <a:ln w="1270">
            <a:solidFill>
              <a:srgbClr val="D8674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11299" y="284932"/>
            <a:ext cx="182880" cy="182880"/>
          </a:xfrm>
          <a:prstGeom prst="triangle">
            <a:avLst/>
          </a:prstGeom>
          <a:noFill/>
          <a:ln w="1270">
            <a:solidFill>
              <a:srgbClr val="16E61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IoT: Efficiency and Automation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IoT helps us do things faster and better: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Efficiency: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Automating tasks and processes saves time and resources.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Productivity: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Real-time data insights enable better decision-making and optimization.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Reduced Costs: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Optimizing energy consumption, maintenance, and resource allocation leads to cost savings.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Better Decision-Making: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Data-driven insights provide a clearer picture of what's happening, leading to smarter choices.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2025-02-24T11:12:09Z</dcterms:created>
  <dcterms:modified xsi:type="dcterms:W3CDTF">2025-02-24T11:12:09Z</dcterms:modified>
</cp:coreProperties>
</file>