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73444" y="2292431"/>
            <a:ext cx="182880" cy="182880"/>
          </a:xfrm>
          <a:prstGeom prst="cube">
            <a:avLst/>
          </a:prstGeom>
          <a:noFill/>
          <a:ln w="1270">
            <a:solidFill>
              <a:srgbClr val="C68EF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88109" y="409617"/>
            <a:ext cx="182880" cy="182880"/>
          </a:xfrm>
          <a:prstGeom prst="sun">
            <a:avLst/>
          </a:prstGeom>
          <a:noFill/>
          <a:ln w="1270">
            <a:solidFill>
              <a:srgbClr val="4C5FD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458259" y="506014"/>
            <a:ext cx="182880" cy="182880"/>
          </a:xfrm>
          <a:prstGeom prst="cube">
            <a:avLst/>
          </a:prstGeom>
          <a:noFill/>
          <a:ln w="1270">
            <a:solidFill>
              <a:srgbClr val="95FEA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28110" y="4499597"/>
            <a:ext cx="182880" cy="182880"/>
          </a:xfrm>
          <a:prstGeom prst="triangle">
            <a:avLst/>
          </a:prstGeom>
          <a:noFill/>
          <a:ln w="1270">
            <a:solidFill>
              <a:srgbClr val="2CBF6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02019" y="664735"/>
            <a:ext cx="182880" cy="182880"/>
          </a:xfrm>
          <a:prstGeom prst="cube">
            <a:avLst/>
          </a:prstGeom>
          <a:noFill/>
          <a:ln w="1270">
            <a:solidFill>
              <a:srgbClr val="C03F4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Artificial Intelligence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AI?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simple explanation.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AI: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simple robots to super-smart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in Action: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Everyday examples you already use.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Future of AI: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What's next and why it matters.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Considerations: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Important discussions around fairness and responsibility.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575122" y="2559936"/>
            <a:ext cx="182880" cy="182880"/>
          </a:xfrm>
          <a:prstGeom prst="rect">
            <a:avLst/>
          </a:prstGeom>
          <a:noFill/>
          <a:ln w="1270">
            <a:solidFill>
              <a:srgbClr val="19558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46686" y="4173252"/>
            <a:ext cx="182880" cy="182880"/>
          </a:xfrm>
          <a:prstGeom prst="sun">
            <a:avLst/>
          </a:prstGeom>
          <a:noFill/>
          <a:ln w="1270">
            <a:solidFill>
              <a:srgbClr val="C4BA3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856336" y="3167180"/>
            <a:ext cx="182880" cy="182880"/>
          </a:xfrm>
          <a:prstGeom prst="triangle">
            <a:avLst/>
          </a:prstGeom>
          <a:noFill/>
          <a:ln w="1270">
            <a:solidFill>
              <a:srgbClr val="9AF89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407732" y="3762090"/>
            <a:ext cx="182880" cy="182880"/>
          </a:xfrm>
          <a:prstGeom prst="triangle">
            <a:avLst/>
          </a:prstGeom>
          <a:noFill/>
          <a:ln w="1270">
            <a:solidFill>
              <a:srgbClr val="49D6B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23534" y="4382112"/>
            <a:ext cx="182880" cy="182880"/>
          </a:xfrm>
          <a:prstGeom prst="sun">
            <a:avLst/>
          </a:prstGeom>
          <a:noFill/>
          <a:ln w="1270">
            <a:solidFill>
              <a:srgbClr val="74CC4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Deep Learning: A Subfield of Machine Learning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Deep Learning (DL) uses artificial neural networks with many layers (deep).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Inspired by the structure of the human brain.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Excellent for complex tasks like image recognition and natural language processing.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Requires massive amounts of data and computational power.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258983" y="3963178"/>
            <a:ext cx="182880" cy="182880"/>
          </a:xfrm>
          <a:prstGeom prst="rect">
            <a:avLst/>
          </a:prstGeom>
          <a:noFill/>
          <a:ln w="1270">
            <a:solidFill>
              <a:srgbClr val="B920A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17743" y="3564952"/>
            <a:ext cx="182880" cy="182880"/>
          </a:xfrm>
          <a:prstGeom prst="cube">
            <a:avLst/>
          </a:prstGeom>
          <a:noFill/>
          <a:ln w="1270">
            <a:solidFill>
              <a:srgbClr val="4DBF5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0919" y="1527299"/>
            <a:ext cx="182880" cy="182880"/>
          </a:xfrm>
          <a:prstGeom prst="triangle">
            <a:avLst/>
          </a:prstGeom>
          <a:noFill/>
          <a:ln w="1270">
            <a:solidFill>
              <a:srgbClr val="9F131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2015" y="901568"/>
            <a:ext cx="182880" cy="182880"/>
          </a:xfrm>
          <a:prstGeom prst="triangle">
            <a:avLst/>
          </a:prstGeom>
          <a:noFill/>
          <a:ln w="1270">
            <a:solidFill>
              <a:srgbClr val="4AAE0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32955" y="2538136"/>
            <a:ext cx="182880" cy="182880"/>
          </a:xfrm>
          <a:prstGeom prst="triangle">
            <a:avLst/>
          </a:prstGeom>
          <a:noFill/>
          <a:ln w="1270">
            <a:solidFill>
              <a:srgbClr val="A57F0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Future of AI: What's Coming?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is rapidly evolving.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Automation: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 will automate more tasks in various industries.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Personalized Experiences: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 will create more personalized products and services.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Discoveries: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 will help us make new scientific and medical breakthroughs.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Considerations: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Growing concerns about AI's impact on jobs, privacy, and fairness.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005011" y="3528526"/>
            <a:ext cx="182880" cy="182880"/>
          </a:xfrm>
          <a:prstGeom prst="sun">
            <a:avLst/>
          </a:prstGeom>
          <a:noFill/>
          <a:ln w="1270">
            <a:solidFill>
              <a:srgbClr val="B86DC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005434" y="1115198"/>
            <a:ext cx="182880" cy="182880"/>
          </a:xfrm>
          <a:prstGeom prst="rect">
            <a:avLst/>
          </a:prstGeom>
          <a:noFill/>
          <a:ln w="1270">
            <a:solidFill>
              <a:srgbClr val="436CF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838412" y="4446393"/>
            <a:ext cx="182880" cy="182880"/>
          </a:xfrm>
          <a:prstGeom prst="triangle">
            <a:avLst/>
          </a:prstGeom>
          <a:noFill/>
          <a:ln w="1270">
            <a:solidFill>
              <a:srgbClr val="83EC3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983057" y="1910842"/>
            <a:ext cx="182880" cy="182880"/>
          </a:xfrm>
          <a:prstGeom prst="cube">
            <a:avLst/>
          </a:prstGeom>
          <a:noFill/>
          <a:ln w="1270">
            <a:solidFill>
              <a:srgbClr val="0D4C1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738000" y="3079266"/>
            <a:ext cx="182880" cy="182880"/>
          </a:xfrm>
          <a:prstGeom prst="rect">
            <a:avLst/>
          </a:prstGeom>
          <a:noFill/>
          <a:ln w="1270">
            <a:solidFill>
              <a:srgbClr val="68028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Considerations: Bias in AI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can perpetuate biases present in the data it's trained 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Facial recognition systems performing poorly on people with darker skin tones due to biased training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It's crucial to ensure fairness and avoid discrimination in AI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573884" y="3040648"/>
            <a:ext cx="182880" cy="182880"/>
          </a:xfrm>
          <a:prstGeom prst="sun">
            <a:avLst/>
          </a:prstGeom>
          <a:noFill/>
          <a:ln w="1270">
            <a:solidFill>
              <a:srgbClr val="D3BE0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76396" y="3165353"/>
            <a:ext cx="182880" cy="182880"/>
          </a:xfrm>
          <a:prstGeom prst="rect">
            <a:avLst/>
          </a:prstGeom>
          <a:noFill/>
          <a:ln w="1270">
            <a:solidFill>
              <a:srgbClr val="5318F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017072" y="2211738"/>
            <a:ext cx="182880" cy="182880"/>
          </a:xfrm>
          <a:prstGeom prst="rect">
            <a:avLst/>
          </a:prstGeom>
          <a:noFill/>
          <a:ln w="1270">
            <a:solidFill>
              <a:srgbClr val="FA884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28740" y="2344834"/>
            <a:ext cx="182880" cy="182880"/>
          </a:xfrm>
          <a:prstGeom prst="triangle">
            <a:avLst/>
          </a:prstGeom>
          <a:noFill/>
          <a:ln w="1270">
            <a:solidFill>
              <a:srgbClr val="5FA52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668645" y="1043304"/>
            <a:ext cx="182880" cy="182880"/>
          </a:xfrm>
          <a:prstGeom prst="cube">
            <a:avLst/>
          </a:prstGeom>
          <a:noFill/>
          <a:ln w="1270">
            <a:solidFill>
              <a:srgbClr val="6AF91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Considerations: Job Displacement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AI-powered automation may lead to job losses in some sectors.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Preparing the workforce for new roles and skills required in an AI-driven economy.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Opportunity: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AI can also create new jobs and opportunities.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47202" y="1468810"/>
            <a:ext cx="182880" cy="182880"/>
          </a:xfrm>
          <a:prstGeom prst="cube">
            <a:avLst/>
          </a:prstGeom>
          <a:noFill/>
          <a:ln w="1270">
            <a:solidFill>
              <a:srgbClr val="E922B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642008" y="2070431"/>
            <a:ext cx="182880" cy="182880"/>
          </a:xfrm>
          <a:prstGeom prst="sun">
            <a:avLst/>
          </a:prstGeom>
          <a:noFill/>
          <a:ln w="1270">
            <a:solidFill>
              <a:srgbClr val="F12D1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24593" y="2039551"/>
            <a:ext cx="182880" cy="182880"/>
          </a:xfrm>
          <a:prstGeom prst="cube">
            <a:avLst/>
          </a:prstGeom>
          <a:noFill/>
          <a:ln w="1270">
            <a:solidFill>
              <a:srgbClr val="9D6EB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2998" y="2997374"/>
            <a:ext cx="182880" cy="182880"/>
          </a:xfrm>
          <a:prstGeom prst="sun">
            <a:avLst/>
          </a:prstGeom>
          <a:noFill/>
          <a:ln w="1270">
            <a:solidFill>
              <a:srgbClr val="9A33E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646224" y="1987717"/>
            <a:ext cx="182880" cy="182880"/>
          </a:xfrm>
          <a:prstGeom prst="sun">
            <a:avLst/>
          </a:prstGeom>
          <a:noFill/>
          <a:ln w="1270">
            <a:solidFill>
              <a:srgbClr val="1359D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Considerations: Privacy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systems often collect and analyze vast amounts of personal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Concerns: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privacy and ensuring data security are crucial.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Responsible data handling and transparency are essential.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15772" y="1760573"/>
            <a:ext cx="182880" cy="182880"/>
          </a:xfrm>
          <a:prstGeom prst="cube">
            <a:avLst/>
          </a:prstGeom>
          <a:noFill/>
          <a:ln w="1270">
            <a:solidFill>
              <a:srgbClr val="32FC1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61304" y="2708526"/>
            <a:ext cx="182880" cy="182880"/>
          </a:xfrm>
          <a:prstGeom prst="rect">
            <a:avLst/>
          </a:prstGeom>
          <a:noFill/>
          <a:ln w="1270">
            <a:solidFill>
              <a:srgbClr val="4C4C9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782309" y="4233984"/>
            <a:ext cx="182880" cy="182880"/>
          </a:xfrm>
          <a:prstGeom prst="triangle">
            <a:avLst/>
          </a:prstGeom>
          <a:noFill/>
          <a:ln w="1270">
            <a:solidFill>
              <a:srgbClr val="E1C36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70049" y="615626"/>
            <a:ext cx="182880" cy="182880"/>
          </a:xfrm>
          <a:prstGeom prst="triangle">
            <a:avLst/>
          </a:prstGeom>
          <a:noFill/>
          <a:ln w="1270">
            <a:solidFill>
              <a:srgbClr val="18E4F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927524" y="2753942"/>
            <a:ext cx="182880" cy="182880"/>
          </a:xfrm>
          <a:prstGeom prst="cube">
            <a:avLst/>
          </a:prstGeom>
          <a:noFill/>
          <a:ln w="1270">
            <a:solidFill>
              <a:srgbClr val="40003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is about making computers think and act like humans.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different types of AI, from narrow to general.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is already transforming many aspects of our lives.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Ethical considerations are crucial for responsible AI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33816" y="1264045"/>
            <a:ext cx="182880" cy="182880"/>
          </a:xfrm>
          <a:prstGeom prst="rect">
            <a:avLst/>
          </a:prstGeom>
          <a:noFill/>
          <a:ln w="1270">
            <a:solidFill>
              <a:srgbClr val="E84ED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142547" y="852402"/>
            <a:ext cx="182880" cy="182880"/>
          </a:xfrm>
          <a:prstGeom prst="sun">
            <a:avLst/>
          </a:prstGeom>
          <a:noFill/>
          <a:ln w="1270">
            <a:solidFill>
              <a:srgbClr val="8DF15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91759" y="1089595"/>
            <a:ext cx="182880" cy="182880"/>
          </a:xfrm>
          <a:prstGeom prst="rect">
            <a:avLst/>
          </a:prstGeom>
          <a:noFill/>
          <a:ln w="1270">
            <a:solidFill>
              <a:srgbClr val="123F7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13633" y="2517192"/>
            <a:ext cx="182880" cy="182880"/>
          </a:xfrm>
          <a:prstGeom prst="sun">
            <a:avLst/>
          </a:prstGeom>
          <a:noFill/>
          <a:ln w="1270">
            <a:solidFill>
              <a:srgbClr val="876C7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390831" y="3580991"/>
            <a:ext cx="182880" cy="182880"/>
          </a:xfrm>
          <a:prstGeom prst="sun">
            <a:avLst/>
          </a:prstGeom>
          <a:noFill/>
          <a:ln w="1270">
            <a:solidFill>
              <a:srgbClr val="5B49C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 with AI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Interested in learning more?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edX, Udacity offer introductory AI and Machine Learning courses.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Numerous books on AI and Machine Learning are available for beginners.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Tools: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Python libraries like TensorFlow and PyTorch are widely used for AI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239390" y="2372470"/>
            <a:ext cx="182880" cy="182880"/>
          </a:xfrm>
          <a:prstGeom prst="sun">
            <a:avLst/>
          </a:prstGeom>
          <a:noFill/>
          <a:ln w="1270">
            <a:solidFill>
              <a:srgbClr val="6E7AF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752124" y="2394001"/>
            <a:ext cx="182880" cy="182880"/>
          </a:xfrm>
          <a:prstGeom prst="sun">
            <a:avLst/>
          </a:prstGeom>
          <a:noFill/>
          <a:ln w="1270">
            <a:solidFill>
              <a:srgbClr val="4335B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87781" y="1238466"/>
            <a:ext cx="182880" cy="182880"/>
          </a:xfrm>
          <a:prstGeom prst="rect">
            <a:avLst/>
          </a:prstGeom>
          <a:noFill/>
          <a:ln w="1270">
            <a:solidFill>
              <a:srgbClr val="19E9E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43385" y="2267086"/>
            <a:ext cx="182880" cy="182880"/>
          </a:xfrm>
          <a:prstGeom prst="triangle">
            <a:avLst/>
          </a:prstGeom>
          <a:noFill/>
          <a:ln w="1270">
            <a:solidFill>
              <a:srgbClr val="B382A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959502" y="4313054"/>
            <a:ext cx="182880" cy="182880"/>
          </a:xfrm>
          <a:prstGeom prst="cube">
            <a:avLst/>
          </a:prstGeom>
          <a:noFill/>
          <a:ln w="1270">
            <a:solidFill>
              <a:srgbClr val="99022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 &amp; A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 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253473" y="3426324"/>
            <a:ext cx="182880" cy="182880"/>
          </a:xfrm>
          <a:prstGeom prst="triangle">
            <a:avLst/>
          </a:prstGeom>
          <a:noFill/>
          <a:ln w="1270">
            <a:solidFill>
              <a:srgbClr val="DDB42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63280" y="931285"/>
            <a:ext cx="182880" cy="182880"/>
          </a:xfrm>
          <a:prstGeom prst="rect">
            <a:avLst/>
          </a:prstGeom>
          <a:noFill/>
          <a:ln w="1270">
            <a:solidFill>
              <a:srgbClr val="EBA6E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06000" y="3774285"/>
            <a:ext cx="182880" cy="182880"/>
          </a:xfrm>
          <a:prstGeom prst="triangle">
            <a:avLst/>
          </a:prstGeom>
          <a:noFill/>
          <a:ln w="1270">
            <a:solidFill>
              <a:srgbClr val="79B26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69191" y="1437141"/>
            <a:ext cx="182880" cy="182880"/>
          </a:xfrm>
          <a:prstGeom prst="triangle">
            <a:avLst/>
          </a:prstGeom>
          <a:noFill/>
          <a:ln w="1270">
            <a:solidFill>
              <a:srgbClr val="9624C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972379" y="2236988"/>
            <a:ext cx="182880" cy="182880"/>
          </a:xfrm>
          <a:prstGeom prst="cube">
            <a:avLst/>
          </a:prstGeom>
          <a:noFill/>
          <a:ln w="1270">
            <a:solidFill>
              <a:srgbClr val="1FB44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time! This concludes the introduction to AI. I hope you found it informative. Feel free to reach out if you have any questions.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65984" y="1604928"/>
            <a:ext cx="182880" cy="182880"/>
          </a:xfrm>
          <a:prstGeom prst="triangle">
            <a:avLst/>
          </a:prstGeom>
          <a:noFill/>
          <a:ln w="1270">
            <a:solidFill>
              <a:srgbClr val="70709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902650" y="2887367"/>
            <a:ext cx="182880" cy="182880"/>
          </a:xfrm>
          <a:prstGeom prst="rect">
            <a:avLst/>
          </a:prstGeom>
          <a:noFill/>
          <a:ln w="1270">
            <a:solidFill>
              <a:srgbClr val="123A9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04596" y="3681034"/>
            <a:ext cx="182880" cy="182880"/>
          </a:xfrm>
          <a:prstGeom prst="triangle">
            <a:avLst/>
          </a:prstGeom>
          <a:noFill/>
          <a:ln w="1270">
            <a:solidFill>
              <a:srgbClr val="24494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41315" y="253263"/>
            <a:ext cx="182880" cy="182880"/>
          </a:xfrm>
          <a:prstGeom prst="sun">
            <a:avLst/>
          </a:prstGeom>
          <a:noFill/>
          <a:ln w="1270">
            <a:solidFill>
              <a:srgbClr val="64BBF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27187" y="3191285"/>
            <a:ext cx="182880" cy="182880"/>
          </a:xfrm>
          <a:prstGeom prst="sun">
            <a:avLst/>
          </a:prstGeom>
          <a:noFill/>
          <a:ln w="1270">
            <a:solidFill>
              <a:srgbClr val="DCCB1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Artificial Intelligence (AI)?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is making computers think and act like humans.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Solve problems, learn from experience.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Make decisions, perform tasks.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Essentially, it's about creating smart machines.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72133" y="3599554"/>
            <a:ext cx="182880" cy="182880"/>
          </a:xfrm>
          <a:prstGeom prst="triangle">
            <a:avLst/>
          </a:prstGeom>
          <a:noFill/>
          <a:ln w="1270">
            <a:solidFill>
              <a:srgbClr val="DDDC9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477213" y="2297690"/>
            <a:ext cx="182880" cy="182880"/>
          </a:xfrm>
          <a:prstGeom prst="sun">
            <a:avLst/>
          </a:prstGeom>
          <a:noFill/>
          <a:ln w="1270">
            <a:solidFill>
              <a:srgbClr val="9A5CF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175113" y="876494"/>
            <a:ext cx="182880" cy="182880"/>
          </a:xfrm>
          <a:prstGeom prst="triangle">
            <a:avLst/>
          </a:prstGeom>
          <a:noFill/>
          <a:ln w="1270">
            <a:solidFill>
              <a:srgbClr val="3B93B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653462" y="3991754"/>
            <a:ext cx="182880" cy="182880"/>
          </a:xfrm>
          <a:prstGeom prst="sun">
            <a:avLst/>
          </a:prstGeom>
          <a:noFill/>
          <a:ln w="1270">
            <a:solidFill>
              <a:srgbClr val="9D1A2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60689" y="3863846"/>
            <a:ext cx="182880" cy="182880"/>
          </a:xfrm>
          <a:prstGeom prst="cube">
            <a:avLst/>
          </a:prstGeom>
          <a:noFill/>
          <a:ln w="1270">
            <a:solidFill>
              <a:srgbClr val="A8EF1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vs. Human Intelligence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Humans possess intelligence naturally. AI tries to mimic 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Human Intelligence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Source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Biological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Programmed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Learning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Experience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Creativity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Growing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Speed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Slower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Often Faster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47933" y="4475392"/>
            <a:ext cx="182880" cy="182880"/>
          </a:xfrm>
          <a:prstGeom prst="triangle">
            <a:avLst/>
          </a:prstGeom>
          <a:noFill/>
          <a:ln w="1270">
            <a:solidFill>
              <a:srgbClr val="B904E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9305" y="2975323"/>
            <a:ext cx="182880" cy="182880"/>
          </a:xfrm>
          <a:prstGeom prst="rect">
            <a:avLst/>
          </a:prstGeom>
          <a:noFill/>
          <a:ln w="1270">
            <a:solidFill>
              <a:srgbClr val="98645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65448" y="4055445"/>
            <a:ext cx="182880" cy="182880"/>
          </a:xfrm>
          <a:prstGeom prst="sun">
            <a:avLst/>
          </a:prstGeom>
          <a:noFill/>
          <a:ln w="1270">
            <a:solidFill>
              <a:srgbClr val="7903B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626704" y="2401975"/>
            <a:ext cx="182880" cy="182880"/>
          </a:xfrm>
          <a:prstGeom prst="sun">
            <a:avLst/>
          </a:prstGeom>
          <a:noFill/>
          <a:ln w="1270">
            <a:solidFill>
              <a:srgbClr val="C79C2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977142" y="40929"/>
            <a:ext cx="182880" cy="182880"/>
          </a:xfrm>
          <a:prstGeom prst="rect">
            <a:avLst/>
          </a:prstGeom>
          <a:noFill/>
          <a:ln w="1270">
            <a:solidFill>
              <a:srgbClr val="25BFA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AI: Narrow or Weak AI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Also known as Weak AI.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Designed for specific tasks.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Spam filters.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Recommendation systems (Netflix, Amazon).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Voice assistants (Siri, Alexa) – for limited functions.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Point: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These AI systems excel at their specific job but can't do anything else.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68337" y="3331779"/>
            <a:ext cx="182880" cy="182880"/>
          </a:xfrm>
          <a:prstGeom prst="cube">
            <a:avLst/>
          </a:prstGeom>
          <a:noFill/>
          <a:ln w="1270">
            <a:solidFill>
              <a:srgbClr val="C357B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231589" y="2518076"/>
            <a:ext cx="182880" cy="182880"/>
          </a:xfrm>
          <a:prstGeom prst="sun">
            <a:avLst/>
          </a:prstGeom>
          <a:noFill/>
          <a:ln w="1270">
            <a:solidFill>
              <a:srgbClr val="CF7D1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611435" y="1000401"/>
            <a:ext cx="182880" cy="182880"/>
          </a:xfrm>
          <a:prstGeom prst="cube">
            <a:avLst/>
          </a:prstGeom>
          <a:noFill/>
          <a:ln w="1270">
            <a:solidFill>
              <a:srgbClr val="BCA70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917531" y="1814662"/>
            <a:ext cx="182880" cy="182880"/>
          </a:xfrm>
          <a:prstGeom prst="sun">
            <a:avLst/>
          </a:prstGeom>
          <a:noFill/>
          <a:ln w="1270">
            <a:solidFill>
              <a:srgbClr val="A348C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10351" y="3378118"/>
            <a:ext cx="182880" cy="182880"/>
          </a:xfrm>
          <a:prstGeom prst="sun">
            <a:avLst/>
          </a:prstGeom>
          <a:noFill/>
          <a:ln w="1270">
            <a:solidFill>
              <a:srgbClr val="69CC4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AI: General or Strong AI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Also known as Strong AI.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Hypothetical AI with human-level intelligence.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understand, learn, adapt, and implement knowledge like a person.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Does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exist yet.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major research goal in the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17935" y="1270661"/>
            <a:ext cx="182880" cy="182880"/>
          </a:xfrm>
          <a:prstGeom prst="cube">
            <a:avLst/>
          </a:prstGeom>
          <a:noFill/>
          <a:ln w="1270">
            <a:solidFill>
              <a:srgbClr val="C5A5B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45736" y="102976"/>
            <a:ext cx="182880" cy="182880"/>
          </a:xfrm>
          <a:prstGeom prst="rect">
            <a:avLst/>
          </a:prstGeom>
          <a:noFill/>
          <a:ln w="1270">
            <a:solidFill>
              <a:srgbClr val="9B657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9689" y="4489691"/>
            <a:ext cx="182880" cy="182880"/>
          </a:xfrm>
          <a:prstGeom prst="rect">
            <a:avLst/>
          </a:prstGeom>
          <a:noFill/>
          <a:ln w="1270">
            <a:solidFill>
              <a:srgbClr val="2FA1F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50019" y="1750182"/>
            <a:ext cx="182880" cy="182880"/>
          </a:xfrm>
          <a:prstGeom prst="rect">
            <a:avLst/>
          </a:prstGeom>
          <a:noFill/>
          <a:ln w="1270">
            <a:solidFill>
              <a:srgbClr val="C0315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24291" y="1786755"/>
            <a:ext cx="182880" cy="182880"/>
          </a:xfrm>
          <a:prstGeom prst="triangle">
            <a:avLst/>
          </a:prstGeom>
          <a:noFill/>
          <a:ln w="1270">
            <a:solidFill>
              <a:srgbClr val="A58B4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AI: Super AI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AI system that surpasses the intelligence of a human in all aspects.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type of AI is purely theoretical and we have never created it.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can solve problems and innovate at an unprecedented rate.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12869" y="3581811"/>
            <a:ext cx="182880" cy="182880"/>
          </a:xfrm>
          <a:prstGeom prst="rect">
            <a:avLst/>
          </a:prstGeom>
          <a:noFill/>
          <a:ln w="1270">
            <a:solidFill>
              <a:srgbClr val="C3797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48510" y="3705249"/>
            <a:ext cx="182880" cy="182880"/>
          </a:xfrm>
          <a:prstGeom prst="rect">
            <a:avLst/>
          </a:prstGeom>
          <a:noFill/>
          <a:ln w="1270">
            <a:solidFill>
              <a:srgbClr val="44C35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28085" y="3989260"/>
            <a:ext cx="182880" cy="182880"/>
          </a:xfrm>
          <a:prstGeom prst="cube">
            <a:avLst/>
          </a:prstGeom>
          <a:noFill/>
          <a:ln w="1270">
            <a:solidFill>
              <a:srgbClr val="FEEA1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73932" y="3095440"/>
            <a:ext cx="182880" cy="182880"/>
          </a:xfrm>
          <a:prstGeom prst="sun">
            <a:avLst/>
          </a:prstGeom>
          <a:noFill/>
          <a:ln w="1270">
            <a:solidFill>
              <a:srgbClr val="F6AC8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764775" y="3258448"/>
            <a:ext cx="182880" cy="182880"/>
          </a:xfrm>
          <a:prstGeom prst="sun">
            <a:avLst/>
          </a:prstGeom>
          <a:noFill/>
          <a:ln w="1270">
            <a:solidFill>
              <a:srgbClr val="32171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in Action: Everyday Examples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 is all around us!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Spam Filters: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Automatically identify and filter junk mail.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Navigation Apps: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Provide real-time traffic updates and route optimization (Google Maps, Waze).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Streaming Services: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Recommend movies and shows based on your viewing history (Netflix, Spotify).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Social Media: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Personalized news feeds and targeted ads.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23492" y="4452203"/>
            <a:ext cx="182880" cy="182880"/>
          </a:xfrm>
          <a:prstGeom prst="sun">
            <a:avLst/>
          </a:prstGeom>
          <a:noFill/>
          <a:ln w="1270">
            <a:solidFill>
              <a:srgbClr val="E2F8B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922972" y="1211479"/>
            <a:ext cx="182880" cy="182880"/>
          </a:xfrm>
          <a:prstGeom prst="triangle">
            <a:avLst/>
          </a:prstGeom>
          <a:noFill/>
          <a:ln w="1270">
            <a:solidFill>
              <a:srgbClr val="D833A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59078" y="1536734"/>
            <a:ext cx="182880" cy="182880"/>
          </a:xfrm>
          <a:prstGeom prst="sun">
            <a:avLst/>
          </a:prstGeom>
          <a:noFill/>
          <a:ln w="1270">
            <a:solidFill>
              <a:srgbClr val="AE95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7710" y="1216835"/>
            <a:ext cx="182880" cy="182880"/>
          </a:xfrm>
          <a:prstGeom prst="triangle">
            <a:avLst/>
          </a:prstGeom>
          <a:noFill/>
          <a:ln w="1270">
            <a:solidFill>
              <a:srgbClr val="4EB9E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82373" y="4381948"/>
            <a:ext cx="182880" cy="182880"/>
          </a:xfrm>
          <a:prstGeom prst="rect">
            <a:avLst/>
          </a:prstGeom>
          <a:noFill/>
          <a:ln w="1270">
            <a:solidFill>
              <a:srgbClr val="D7F1B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in Action: More Advanced Examples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Beyond the basics: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Self-Driving Cars: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AI to perceive their surroundings and navigate without human input.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Diagnosis: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Assist doctors in identifying diseases from medical images (X-rays, MRIs).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Fraud Detection: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Identify suspicious financial transactions.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Chatbots: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 customer service and answer questions.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75926" y="2342504"/>
            <a:ext cx="182880" cy="182880"/>
          </a:xfrm>
          <a:prstGeom prst="triangle">
            <a:avLst/>
          </a:prstGeom>
          <a:noFill/>
          <a:ln w="1270">
            <a:solidFill>
              <a:srgbClr val="0E43E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358779" y="2518780"/>
            <a:ext cx="182880" cy="182880"/>
          </a:xfrm>
          <a:prstGeom prst="sun">
            <a:avLst/>
          </a:prstGeom>
          <a:noFill/>
          <a:ln w="1270">
            <a:solidFill>
              <a:srgbClr val="AAEAC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04899" y="2232226"/>
            <a:ext cx="182880" cy="182880"/>
          </a:xfrm>
          <a:prstGeom prst="sun">
            <a:avLst/>
          </a:prstGeom>
          <a:noFill/>
          <a:ln w="1270">
            <a:solidFill>
              <a:srgbClr val="A9264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21211" y="4553364"/>
            <a:ext cx="182880" cy="182880"/>
          </a:xfrm>
          <a:prstGeom prst="sun">
            <a:avLst/>
          </a:prstGeom>
          <a:noFill/>
          <a:ln w="1270">
            <a:solidFill>
              <a:srgbClr val="75221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93659" y="2458324"/>
            <a:ext cx="182880" cy="182880"/>
          </a:xfrm>
          <a:prstGeom prst="sun">
            <a:avLst/>
          </a:prstGeom>
          <a:noFill/>
          <a:ln w="1270">
            <a:solidFill>
              <a:srgbClr val="E2D86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Learning: A Key Part of AI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Machine Learning (ML) is how AI systems learn.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ML algorithms learn from large amounts of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Patterns: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They identify patterns and relationships in the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Predictions: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these patterns to make predictions or decisions.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Training an AI to recognize cats in pictures by showing it thousands of cat images.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2025-02-24T11:10:44Z</dcterms:created>
  <dcterms:modified xsi:type="dcterms:W3CDTF">2025-02-24T11:10:44Z</dcterms:modified>
</cp:coreProperties>
</file>