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3" name="Shape 1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4" name="Shape 2"/>
          <p:cNvSpPr/>
          <p:nvPr/>
        </p:nvSpPr>
        <p:spPr>
          <a:xfrm>
            <a:off x="8078708" y="35003"/>
            <a:ext cx="182880" cy="182880"/>
          </a:xfrm>
          <a:prstGeom prst="rect">
            <a:avLst/>
          </a:prstGeom>
          <a:noFill/>
          <a:ln w="1270">
            <a:solidFill>
              <a:srgbClr val="2C19C7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853483" y="1017283"/>
            <a:ext cx="182880" cy="182880"/>
          </a:xfrm>
          <a:prstGeom prst="cube">
            <a:avLst/>
          </a:prstGeom>
          <a:noFill/>
          <a:ln w="1270">
            <a:solidFill>
              <a:srgbClr val="DBAAEC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753281" y="3716520"/>
            <a:ext cx="182880" cy="182880"/>
          </a:xfrm>
          <a:prstGeom prst="triangle">
            <a:avLst/>
          </a:prstGeom>
          <a:noFill/>
          <a:ln w="1270">
            <a:solidFill>
              <a:srgbClr val="0F747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632150" y="3432456"/>
            <a:ext cx="182880" cy="182880"/>
          </a:xfrm>
          <a:prstGeom prst="cube">
            <a:avLst/>
          </a:prstGeom>
          <a:noFill/>
          <a:ln w="1270">
            <a:solidFill>
              <a:srgbClr val="FF4ABA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043929" y="1643537"/>
            <a:ext cx="182880" cy="182880"/>
          </a:xfrm>
          <a:prstGeom prst="triangle">
            <a:avLst/>
          </a:prstGeom>
          <a:noFill/>
          <a:ln w="1270">
            <a:solidFill>
              <a:srgbClr val="80BA00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457200" y="54864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Introduction to Data Analytics</a:t>
            </a:r>
            <a:endParaRPr lang="en-US" sz="3200" dirty="0"/>
          </a:p>
        </p:txBody>
      </p:sp>
      <p:sp>
        <p:nvSpPr>
          <p:cNvPr id="10" name="Text 8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Welcome! This presentation will cover the fundamentals of data analytics.  We'll explore: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is Data Analytics?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Why is it important?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Data Analytics Process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Types of Data Analytics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Skills for Data Analysts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Tools Used in Data Analytics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 and Applications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789242" y="519036"/>
            <a:ext cx="182880" cy="182880"/>
          </a:xfrm>
          <a:prstGeom prst="sun">
            <a:avLst/>
          </a:prstGeom>
          <a:noFill/>
          <a:ln w="1270">
            <a:solidFill>
              <a:srgbClr val="53F3A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68206" y="3711550"/>
            <a:ext cx="182880" cy="182880"/>
          </a:xfrm>
          <a:prstGeom prst="sun">
            <a:avLst/>
          </a:prstGeom>
          <a:noFill/>
          <a:ln w="1270">
            <a:solidFill>
              <a:srgbClr val="34398D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576482" y="927894"/>
            <a:ext cx="182880" cy="182880"/>
          </a:xfrm>
          <a:prstGeom prst="cube">
            <a:avLst/>
          </a:prstGeom>
          <a:noFill/>
          <a:ln w="1270">
            <a:solidFill>
              <a:srgbClr val="D6664E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169657" y="609557"/>
            <a:ext cx="182880" cy="182880"/>
          </a:xfrm>
          <a:prstGeom prst="rect">
            <a:avLst/>
          </a:prstGeom>
          <a:noFill/>
          <a:ln w="1270">
            <a:solidFill>
              <a:srgbClr val="431C1A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749784" y="4371535"/>
            <a:ext cx="182880" cy="182880"/>
          </a:xfrm>
          <a:prstGeom prst="rect">
            <a:avLst/>
          </a:prstGeom>
          <a:noFill/>
          <a:ln w="1270">
            <a:solidFill>
              <a:srgbClr val="F05B02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Skills for Data Analysts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Successful data analysts possess a combination of technical and soft skills: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Technical Skills: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cleaning and preparation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Statistical analysis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visualization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Database management (SQL)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Programming (Python, R)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Machine Learning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Soft Skills: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Problem-solving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Critical thinking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Communication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Teamwork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10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004515" y="744562"/>
            <a:ext cx="182880" cy="182880"/>
          </a:xfrm>
          <a:prstGeom prst="cube">
            <a:avLst/>
          </a:prstGeom>
          <a:noFill/>
          <a:ln w="1270">
            <a:solidFill>
              <a:srgbClr val="C6184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348683" y="2994077"/>
            <a:ext cx="182880" cy="182880"/>
          </a:xfrm>
          <a:prstGeom prst="rect">
            <a:avLst/>
          </a:prstGeom>
          <a:noFill/>
          <a:ln w="1270">
            <a:solidFill>
              <a:srgbClr val="39F5C4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036462" y="1993908"/>
            <a:ext cx="182880" cy="182880"/>
          </a:xfrm>
          <a:prstGeom prst="cube">
            <a:avLst/>
          </a:prstGeom>
          <a:noFill/>
          <a:ln w="1270">
            <a:solidFill>
              <a:srgbClr val="DC858E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117302" y="2839896"/>
            <a:ext cx="182880" cy="182880"/>
          </a:xfrm>
          <a:prstGeom prst="rect">
            <a:avLst/>
          </a:prstGeom>
          <a:noFill/>
          <a:ln w="1270">
            <a:solidFill>
              <a:srgbClr val="C6F77C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079280" y="2052124"/>
            <a:ext cx="182880" cy="182880"/>
          </a:xfrm>
          <a:prstGeom prst="triangle">
            <a:avLst/>
          </a:prstGeom>
          <a:noFill/>
          <a:ln w="1270">
            <a:solidFill>
              <a:srgbClr val="0C4E3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Tools Used in Data Analytics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wide range of tools are available for data analytics: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Spreadsheet Software: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Excel, Google Sheets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Statistical Software: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R, SAS, SPSS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Visualization Tools: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Tableau, Power BI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Programming Languages: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Python, R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Database Management Systems: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SQL Server, MySQL, PostgreSQL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Cloud Platforms: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AWS, Azure, Google Cloud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11</a:t>
            </a:r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20712" y="3674070"/>
            <a:ext cx="182880" cy="182880"/>
          </a:xfrm>
          <a:prstGeom prst="cube">
            <a:avLst/>
          </a:prstGeom>
          <a:noFill/>
          <a:ln w="1270">
            <a:solidFill>
              <a:srgbClr val="1ECC97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419226" y="727428"/>
            <a:ext cx="182880" cy="182880"/>
          </a:xfrm>
          <a:prstGeom prst="sun">
            <a:avLst/>
          </a:prstGeom>
          <a:noFill/>
          <a:ln w="1270">
            <a:solidFill>
              <a:srgbClr val="86CBB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582366" y="2586059"/>
            <a:ext cx="182880" cy="182880"/>
          </a:xfrm>
          <a:prstGeom prst="sun">
            <a:avLst/>
          </a:prstGeom>
          <a:noFill/>
          <a:ln w="1270">
            <a:solidFill>
              <a:srgbClr val="75437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476807" y="4536354"/>
            <a:ext cx="182880" cy="182880"/>
          </a:xfrm>
          <a:prstGeom prst="rect">
            <a:avLst/>
          </a:prstGeom>
          <a:noFill/>
          <a:ln w="1270">
            <a:solidFill>
              <a:srgbClr val="9FD85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632653" y="1454465"/>
            <a:ext cx="182880" cy="182880"/>
          </a:xfrm>
          <a:prstGeom prst="cube">
            <a:avLst/>
          </a:prstGeom>
          <a:noFill/>
          <a:ln w="1270">
            <a:solidFill>
              <a:srgbClr val="39EA3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Examples and Applications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analytics is used across many industries: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Healthcare: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Improving patient outcomes, reducing costs.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Finance: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Detecting fraud, managing risk.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Marketing: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Personalizing advertising, improving customer engagement.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Retail: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Optimizing inventory, understanding consumer behavior.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Manufacturing: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Improving efficiency, predicting equipment failures.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Transportation: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Optimizing routes, predicting traffic patterns.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12</a:t>
            </a:r>
            <a:endParaRPr 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2610015" y="3614882"/>
            <a:ext cx="182880" cy="182880"/>
          </a:xfrm>
          <a:prstGeom prst="sun">
            <a:avLst/>
          </a:prstGeom>
          <a:noFill/>
          <a:ln w="1270">
            <a:solidFill>
              <a:srgbClr val="244D3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250165" y="2615854"/>
            <a:ext cx="182880" cy="182880"/>
          </a:xfrm>
          <a:prstGeom prst="triangle">
            <a:avLst/>
          </a:prstGeom>
          <a:noFill/>
          <a:ln w="1270">
            <a:solidFill>
              <a:srgbClr val="9748D5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279868" y="759972"/>
            <a:ext cx="182880" cy="182880"/>
          </a:xfrm>
          <a:prstGeom prst="sun">
            <a:avLst/>
          </a:prstGeom>
          <a:noFill/>
          <a:ln w="1270">
            <a:solidFill>
              <a:srgbClr val="A9A43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808774" y="2582439"/>
            <a:ext cx="182880" cy="182880"/>
          </a:xfrm>
          <a:prstGeom prst="sun">
            <a:avLst/>
          </a:prstGeom>
          <a:noFill/>
          <a:ln w="1270">
            <a:solidFill>
              <a:srgbClr val="0ECB0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878598" y="2541757"/>
            <a:ext cx="182880" cy="182880"/>
          </a:xfrm>
          <a:prstGeom prst="triangle">
            <a:avLst/>
          </a:prstGeom>
          <a:noFill/>
          <a:ln w="1270">
            <a:solidFill>
              <a:srgbClr val="C6450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 Sources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can come from various sources, including: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Internal Databases: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Sales data, customer data, operational data.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External Data: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Market research data, government statistics, social media data.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Web Scraping: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Extracting data from websites.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APIs (Application Programming Interfaces):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Accessing data from other applications.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13</a:t>
            </a:r>
            <a:endParaRPr 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6721692" y="3161466"/>
            <a:ext cx="182880" cy="182880"/>
          </a:xfrm>
          <a:prstGeom prst="rect">
            <a:avLst/>
          </a:prstGeom>
          <a:noFill/>
          <a:ln w="1270">
            <a:solidFill>
              <a:srgbClr val="E7957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06769" y="1678070"/>
            <a:ext cx="182880" cy="182880"/>
          </a:xfrm>
          <a:prstGeom prst="cube">
            <a:avLst/>
          </a:prstGeom>
          <a:noFill/>
          <a:ln w="1270">
            <a:solidFill>
              <a:srgbClr val="28E9A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301632" y="427412"/>
            <a:ext cx="182880" cy="182880"/>
          </a:xfrm>
          <a:prstGeom prst="cube">
            <a:avLst/>
          </a:prstGeom>
          <a:noFill/>
          <a:ln w="1270">
            <a:solidFill>
              <a:srgbClr val="CCC716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485504" y="3747024"/>
            <a:ext cx="182880" cy="182880"/>
          </a:xfrm>
          <a:prstGeom prst="triangle">
            <a:avLst/>
          </a:prstGeom>
          <a:noFill/>
          <a:ln w="1270">
            <a:solidFill>
              <a:srgbClr val="8F5CFC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624358" y="4198930"/>
            <a:ext cx="182880" cy="182880"/>
          </a:xfrm>
          <a:prstGeom prst="rect">
            <a:avLst/>
          </a:prstGeom>
          <a:noFill/>
          <a:ln w="1270">
            <a:solidFill>
              <a:srgbClr val="B36776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 Quality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quality of your data is crucial for accurate analysis. Key considerations: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Accuracy: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Data should be correct and reliable.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Completeness: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Data should not have missing values.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Consistency: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Data should be formatted consistently across all sources.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Timeliness: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Data should be up-to-date.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Relevance: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Data should be relevant to the problem you're trying to solve.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14</a:t>
            </a:r>
            <a:endParaRPr 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017464" y="1011790"/>
            <a:ext cx="182880" cy="182880"/>
          </a:xfrm>
          <a:prstGeom prst="cube">
            <a:avLst/>
          </a:prstGeom>
          <a:noFill/>
          <a:ln w="1270">
            <a:solidFill>
              <a:srgbClr val="A685E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258532" y="1630547"/>
            <a:ext cx="182880" cy="182880"/>
          </a:xfrm>
          <a:prstGeom prst="sun">
            <a:avLst/>
          </a:prstGeom>
          <a:noFill/>
          <a:ln w="1270">
            <a:solidFill>
              <a:srgbClr val="0BBD85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91783" y="3941026"/>
            <a:ext cx="182880" cy="182880"/>
          </a:xfrm>
          <a:prstGeom prst="triangle">
            <a:avLst/>
          </a:prstGeom>
          <a:noFill/>
          <a:ln w="1270">
            <a:solidFill>
              <a:srgbClr val="4C469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490698" y="3625789"/>
            <a:ext cx="182880" cy="182880"/>
          </a:xfrm>
          <a:prstGeom prst="cube">
            <a:avLst/>
          </a:prstGeom>
          <a:noFill/>
          <a:ln w="1270">
            <a:solidFill>
              <a:srgbClr val="913DF4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476402" y="203368"/>
            <a:ext cx="182880" cy="182880"/>
          </a:xfrm>
          <a:prstGeom prst="triangle">
            <a:avLst/>
          </a:prstGeom>
          <a:noFill/>
          <a:ln w="1270">
            <a:solidFill>
              <a:srgbClr val="8635FB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 Ethics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It's essential to use data responsibly and ethically.  Important considerations: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Privacy: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Protecting the privacy of individuals represented in the data.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Bias: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Avoiding bias in data collection and analysis.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Transparency: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Being transparent about how data is used.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Accountability: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Taking responsibility for the outcomes of data analysis.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15</a:t>
            </a:r>
            <a:endParaRPr 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904535" y="1451318"/>
            <a:ext cx="182880" cy="182880"/>
          </a:xfrm>
          <a:prstGeom prst="triangle">
            <a:avLst/>
          </a:prstGeom>
          <a:noFill/>
          <a:ln w="1270">
            <a:solidFill>
              <a:srgbClr val="D2B1E7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437398" y="4209153"/>
            <a:ext cx="182880" cy="182880"/>
          </a:xfrm>
          <a:prstGeom prst="triangle">
            <a:avLst/>
          </a:prstGeom>
          <a:noFill/>
          <a:ln w="1270">
            <a:solidFill>
              <a:srgbClr val="30A62B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108249" y="2076316"/>
            <a:ext cx="182880" cy="182880"/>
          </a:xfrm>
          <a:prstGeom prst="cube">
            <a:avLst/>
          </a:prstGeom>
          <a:noFill/>
          <a:ln w="1270">
            <a:solidFill>
              <a:srgbClr val="4BB174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254384" y="2025655"/>
            <a:ext cx="182880" cy="182880"/>
          </a:xfrm>
          <a:prstGeom prst="sun">
            <a:avLst/>
          </a:prstGeom>
          <a:noFill/>
          <a:ln w="1270">
            <a:solidFill>
              <a:srgbClr val="64D7B1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947218" y="3506884"/>
            <a:ext cx="182880" cy="182880"/>
          </a:xfrm>
          <a:prstGeom prst="triangle">
            <a:avLst/>
          </a:prstGeom>
          <a:noFill/>
          <a:ln w="1270">
            <a:solidFill>
              <a:srgbClr val="81F2B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 Governance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governance refers to the policies and processes used to manage data within an organization.  It helps to ensure data quality, security, and compliance.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components of data governance: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standards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security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quality monitoring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lineage (tracking the origin and flow of data)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16</a:t>
            </a:r>
            <a:endParaRPr lang="en-US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6233911" y="1488150"/>
            <a:ext cx="182880" cy="182880"/>
          </a:xfrm>
          <a:prstGeom prst="rect">
            <a:avLst/>
          </a:prstGeom>
          <a:noFill/>
          <a:ln w="1270">
            <a:solidFill>
              <a:srgbClr val="13BD4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8123266" y="3913194"/>
            <a:ext cx="182880" cy="182880"/>
          </a:xfrm>
          <a:prstGeom prst="sun">
            <a:avLst/>
          </a:prstGeom>
          <a:noFill/>
          <a:ln w="1270">
            <a:solidFill>
              <a:srgbClr val="09069E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186959" y="2714834"/>
            <a:ext cx="182880" cy="182880"/>
          </a:xfrm>
          <a:prstGeom prst="cube">
            <a:avLst/>
          </a:prstGeom>
          <a:noFill/>
          <a:ln w="1270">
            <a:solidFill>
              <a:srgbClr val="3448E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819497" y="2364062"/>
            <a:ext cx="182880" cy="182880"/>
          </a:xfrm>
          <a:prstGeom prst="sun">
            <a:avLst/>
          </a:prstGeom>
          <a:noFill/>
          <a:ln w="1270">
            <a:solidFill>
              <a:srgbClr val="07C4C2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954254" y="2295896"/>
            <a:ext cx="182880" cy="182880"/>
          </a:xfrm>
          <a:prstGeom prst="sun">
            <a:avLst/>
          </a:prstGeom>
          <a:noFill/>
          <a:ln w="1270">
            <a:solidFill>
              <a:srgbClr val="09B51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Challenges in Data Analytics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analytics projects can face several challenges: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Silos: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Data stored in different systems that are not easily integrated.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Volume: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Dealing with large volumes of data (Big Data).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Velocity: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Processing data that is constantly changing.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Variety: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Working with different types of data (structured, unstructured).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Lack of Skilled Professionals: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Shortage of qualified data analysts.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17</a:t>
            </a:r>
            <a:endParaRPr lang="en-US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215125" y="1192344"/>
            <a:ext cx="182880" cy="182880"/>
          </a:xfrm>
          <a:prstGeom prst="sun">
            <a:avLst/>
          </a:prstGeom>
          <a:noFill/>
          <a:ln w="1270">
            <a:solidFill>
              <a:srgbClr val="897EF9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644221" y="2692738"/>
            <a:ext cx="182880" cy="182880"/>
          </a:xfrm>
          <a:prstGeom prst="sun">
            <a:avLst/>
          </a:prstGeom>
          <a:noFill/>
          <a:ln w="1270">
            <a:solidFill>
              <a:srgbClr val="97DBF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197253" y="3489454"/>
            <a:ext cx="182880" cy="182880"/>
          </a:xfrm>
          <a:prstGeom prst="rect">
            <a:avLst/>
          </a:prstGeom>
          <a:noFill/>
          <a:ln w="1270">
            <a:solidFill>
              <a:srgbClr val="11A78C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9738" y="2182656"/>
            <a:ext cx="182880" cy="182880"/>
          </a:xfrm>
          <a:prstGeom prst="sun">
            <a:avLst/>
          </a:prstGeom>
          <a:noFill/>
          <a:ln w="1270">
            <a:solidFill>
              <a:srgbClr val="FE0B06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230607" y="3083045"/>
            <a:ext cx="182880" cy="182880"/>
          </a:xfrm>
          <a:prstGeom prst="triangle">
            <a:avLst/>
          </a:prstGeom>
          <a:noFill/>
          <a:ln w="1270">
            <a:solidFill>
              <a:srgbClr val="2A5D7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Tips for Success in Data Analytics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To be successful in data analytics: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Start with a clear business question.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Focus on data quality.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Develop strong analytical skills.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Learn to communicate effectively.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Stay up-to-date with the latest tools and techniques.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 curious and ask questions!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18</a:t>
            </a:r>
            <a:endParaRPr lang="en-US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516720" y="3854120"/>
            <a:ext cx="182880" cy="182880"/>
          </a:xfrm>
          <a:prstGeom prst="rect">
            <a:avLst/>
          </a:prstGeom>
          <a:noFill/>
          <a:ln w="1270">
            <a:solidFill>
              <a:srgbClr val="58517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85511" y="4027963"/>
            <a:ext cx="182880" cy="182880"/>
          </a:xfrm>
          <a:prstGeom prst="cube">
            <a:avLst/>
          </a:prstGeom>
          <a:noFill/>
          <a:ln w="1270">
            <a:solidFill>
              <a:srgbClr val="EF639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986771" y="1979322"/>
            <a:ext cx="182880" cy="182880"/>
          </a:xfrm>
          <a:prstGeom prst="sun">
            <a:avLst/>
          </a:prstGeom>
          <a:noFill/>
          <a:ln w="1270">
            <a:solidFill>
              <a:srgbClr val="BBE33D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537664" y="3023137"/>
            <a:ext cx="182880" cy="182880"/>
          </a:xfrm>
          <a:prstGeom prst="sun">
            <a:avLst/>
          </a:prstGeom>
          <a:noFill/>
          <a:ln w="1270">
            <a:solidFill>
              <a:srgbClr val="030F7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777861" y="3728209"/>
            <a:ext cx="182880" cy="182880"/>
          </a:xfrm>
          <a:prstGeom prst="rect">
            <a:avLst/>
          </a:prstGeom>
          <a:noFill/>
          <a:ln w="1270">
            <a:solidFill>
              <a:srgbClr val="F61A1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Future of Data Analytics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field of data analytics is constantly evolving, with new technologies and techniques emerging.  Some key trends include: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Artificial Intelligence (AI) and Machine Learning (ML)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Cloud Computing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Big Data Analytics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Real-time Analytics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Visualization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19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271368" y="4206740"/>
            <a:ext cx="182880" cy="182880"/>
          </a:xfrm>
          <a:prstGeom prst="cube">
            <a:avLst/>
          </a:prstGeom>
          <a:noFill/>
          <a:ln w="1270">
            <a:solidFill>
              <a:srgbClr val="D56F6D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101489" y="218512"/>
            <a:ext cx="182880" cy="182880"/>
          </a:xfrm>
          <a:prstGeom prst="sun">
            <a:avLst/>
          </a:prstGeom>
          <a:noFill/>
          <a:ln w="1270">
            <a:solidFill>
              <a:srgbClr val="F39A0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17183" y="246108"/>
            <a:ext cx="182880" cy="182880"/>
          </a:xfrm>
          <a:prstGeom prst="sun">
            <a:avLst/>
          </a:prstGeom>
          <a:noFill/>
          <a:ln w="1270">
            <a:solidFill>
              <a:srgbClr val="1A6907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670383" y="1886737"/>
            <a:ext cx="182880" cy="182880"/>
          </a:xfrm>
          <a:prstGeom prst="cube">
            <a:avLst/>
          </a:prstGeom>
          <a:noFill/>
          <a:ln w="1270">
            <a:solidFill>
              <a:srgbClr val="E39CF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72265" y="1013705"/>
            <a:ext cx="182880" cy="182880"/>
          </a:xfrm>
          <a:prstGeom prst="rect">
            <a:avLst/>
          </a:prstGeom>
          <a:noFill/>
          <a:ln w="1270">
            <a:solidFill>
              <a:srgbClr val="5C4332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What is Data Analytics?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analytics is the process of examining raw data to draw conclusions about that information.  It involves: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Collecting Data: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Gathering data from various sources.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Cleaning Data: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Preparing the data for analysis (removing errors, inconsistencies).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Analyzing Data: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Using techniques to identify patterns, trends, and insights.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Interpreting Data: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Drawing meaningful conclusions and making recommendations.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Presenting Data: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Communicating findings in a clear and understandable way.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</a:t>
            </a:r>
            <a:endParaRPr 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068019" y="3734489"/>
            <a:ext cx="182880" cy="182880"/>
          </a:xfrm>
          <a:prstGeom prst="sun">
            <a:avLst/>
          </a:prstGeom>
          <a:noFill/>
          <a:ln w="1270">
            <a:solidFill>
              <a:srgbClr val="E102A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332756" y="229227"/>
            <a:ext cx="182880" cy="182880"/>
          </a:xfrm>
          <a:prstGeom prst="triangle">
            <a:avLst/>
          </a:prstGeom>
          <a:noFill/>
          <a:ln w="1270">
            <a:solidFill>
              <a:srgbClr val="E313DC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718991" y="3646319"/>
            <a:ext cx="182880" cy="182880"/>
          </a:xfrm>
          <a:prstGeom prst="rect">
            <a:avLst/>
          </a:prstGeom>
          <a:noFill/>
          <a:ln w="1270">
            <a:solidFill>
              <a:srgbClr val="4879DD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259520" y="2386003"/>
            <a:ext cx="182880" cy="182880"/>
          </a:xfrm>
          <a:prstGeom prst="cube">
            <a:avLst/>
          </a:prstGeom>
          <a:noFill/>
          <a:ln w="1270">
            <a:solidFill>
              <a:srgbClr val="C9F982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830457" y="3339829"/>
            <a:ext cx="182880" cy="182880"/>
          </a:xfrm>
          <a:prstGeom prst="sun">
            <a:avLst/>
          </a:prstGeom>
          <a:noFill/>
          <a:ln w="1270">
            <a:solidFill>
              <a:srgbClr val="F11E6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Getting Started with Data Analytics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If you're interested in learning more about data analytics, here are some resources: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Online Courses: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Coursera, Udemy, DataCamp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Books: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Numerous books are available on data analytics topics.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Tutorials: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Many online tutorials can help you learn specific skills.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Communities: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Join online communities to connect with other data enthusiasts.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20</a:t>
            </a:r>
            <a:endParaRPr lang="en-US" sz="1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6988312" y="2480314"/>
            <a:ext cx="182880" cy="182880"/>
          </a:xfrm>
          <a:prstGeom prst="rect">
            <a:avLst/>
          </a:prstGeom>
          <a:noFill/>
          <a:ln w="1270">
            <a:solidFill>
              <a:srgbClr val="C01A5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840609" y="2824915"/>
            <a:ext cx="182880" cy="182880"/>
          </a:xfrm>
          <a:prstGeom prst="sun">
            <a:avLst/>
          </a:prstGeom>
          <a:noFill/>
          <a:ln w="1270">
            <a:solidFill>
              <a:srgbClr val="EC45A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265018" y="2035708"/>
            <a:ext cx="182880" cy="182880"/>
          </a:xfrm>
          <a:prstGeom prst="sun">
            <a:avLst/>
          </a:prstGeom>
          <a:noFill/>
          <a:ln w="1270">
            <a:solidFill>
              <a:srgbClr val="03318E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182042" y="2276243"/>
            <a:ext cx="182880" cy="182880"/>
          </a:xfrm>
          <a:prstGeom prst="rect">
            <a:avLst/>
          </a:prstGeom>
          <a:noFill/>
          <a:ln w="1270">
            <a:solidFill>
              <a:srgbClr val="38E21C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824123" y="3844915"/>
            <a:ext cx="182880" cy="182880"/>
          </a:xfrm>
          <a:prstGeom prst="sun">
            <a:avLst/>
          </a:prstGeom>
          <a:noFill/>
          <a:ln w="1270">
            <a:solidFill>
              <a:srgbClr val="DA373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 Visualization Best Practices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Effective data visualization is crucial for communicating insights. Some best practices include: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Choose the right chart type: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Bar charts for comparisons, line charts for trends, etc.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Keep it simple: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Avoid clutter and unnecessary details.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clear labels and titles: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Make sure the visualization is easy to understand.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color effectively: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 color to highlight key insights and avoid distracting color schemes.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Tell a story: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 visualizations to guide the audience through your findings.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21</a:t>
            </a:r>
            <a:endParaRPr lang="en-US" sz="1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6978404" y="4026963"/>
            <a:ext cx="182880" cy="182880"/>
          </a:xfrm>
          <a:prstGeom prst="triangle">
            <a:avLst/>
          </a:prstGeom>
          <a:noFill/>
          <a:ln w="1270">
            <a:solidFill>
              <a:srgbClr val="D4248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197120" y="3798354"/>
            <a:ext cx="182880" cy="182880"/>
          </a:xfrm>
          <a:prstGeom prst="triangle">
            <a:avLst/>
          </a:prstGeom>
          <a:noFill/>
          <a:ln w="1270">
            <a:solidFill>
              <a:srgbClr val="151FEA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983246" y="1822653"/>
            <a:ext cx="182880" cy="182880"/>
          </a:xfrm>
          <a:prstGeom prst="cube">
            <a:avLst/>
          </a:prstGeom>
          <a:noFill/>
          <a:ln w="1270">
            <a:solidFill>
              <a:srgbClr val="5E52FB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950890" y="3525055"/>
            <a:ext cx="182880" cy="182880"/>
          </a:xfrm>
          <a:prstGeom prst="sun">
            <a:avLst/>
          </a:prstGeom>
          <a:noFill/>
          <a:ln w="1270">
            <a:solidFill>
              <a:srgbClr val="A1A06F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271525" y="2586131"/>
            <a:ext cx="182880" cy="182880"/>
          </a:xfrm>
          <a:prstGeom prst="cube">
            <a:avLst/>
          </a:prstGeom>
          <a:noFill/>
          <a:ln w="1270">
            <a:solidFill>
              <a:srgbClr val="E80586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Thank You!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Thank you for attending this introduction to Data Analytics!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 hope you found this presentation informative and helpful.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Feel free to ask any questions.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22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285681" y="3719539"/>
            <a:ext cx="182880" cy="182880"/>
          </a:xfrm>
          <a:prstGeom prst="sun">
            <a:avLst/>
          </a:prstGeom>
          <a:noFill/>
          <a:ln w="1270">
            <a:solidFill>
              <a:srgbClr val="275B86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658507" y="2512794"/>
            <a:ext cx="182880" cy="182880"/>
          </a:xfrm>
          <a:prstGeom prst="rect">
            <a:avLst/>
          </a:prstGeom>
          <a:noFill/>
          <a:ln w="1270">
            <a:solidFill>
              <a:srgbClr val="1923B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014011" y="2450852"/>
            <a:ext cx="182880" cy="182880"/>
          </a:xfrm>
          <a:prstGeom prst="triangle">
            <a:avLst/>
          </a:prstGeom>
          <a:noFill/>
          <a:ln w="1270">
            <a:solidFill>
              <a:srgbClr val="E837D1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247840" y="4072936"/>
            <a:ext cx="182880" cy="182880"/>
          </a:xfrm>
          <a:prstGeom prst="sun">
            <a:avLst/>
          </a:prstGeom>
          <a:noFill/>
          <a:ln w="1270">
            <a:solidFill>
              <a:srgbClr val="AF8624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790518" y="2247755"/>
            <a:ext cx="182880" cy="182880"/>
          </a:xfrm>
          <a:prstGeom prst="sun">
            <a:avLst/>
          </a:prstGeom>
          <a:noFill/>
          <a:ln w="1270">
            <a:solidFill>
              <a:srgbClr val="4A0FCA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Why is Data Analytics Important?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analytics helps organizations: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Make Better Decisions: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Data-driven insights lead to more informed choices.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Identify Trends: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Spot emerging opportunities and potential risks.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Improve Efficiency: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Optimize processes and reduce waste.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Solve Problems: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Analyze data to understand the root causes of issues.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Personalize Customer Experiences: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Tailor products and services to individual needs.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Gain a Competitive Advantage: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Outperform competitors by leveraging data insights.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3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396639" y="1548472"/>
            <a:ext cx="182880" cy="182880"/>
          </a:xfrm>
          <a:prstGeom prst="cube">
            <a:avLst/>
          </a:prstGeom>
          <a:noFill/>
          <a:ln w="1270">
            <a:solidFill>
              <a:srgbClr val="22E12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707106" y="3790170"/>
            <a:ext cx="182880" cy="182880"/>
          </a:xfrm>
          <a:prstGeom prst="cube">
            <a:avLst/>
          </a:prstGeom>
          <a:noFill/>
          <a:ln w="1270">
            <a:solidFill>
              <a:srgbClr val="C459C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651423" y="1326976"/>
            <a:ext cx="182880" cy="182880"/>
          </a:xfrm>
          <a:prstGeom prst="rect">
            <a:avLst/>
          </a:prstGeom>
          <a:noFill/>
          <a:ln w="1270">
            <a:solidFill>
              <a:srgbClr val="46255E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48127" y="1621712"/>
            <a:ext cx="182880" cy="182880"/>
          </a:xfrm>
          <a:prstGeom prst="triangle">
            <a:avLst/>
          </a:prstGeom>
          <a:noFill/>
          <a:ln w="1270">
            <a:solidFill>
              <a:srgbClr val="1F02AC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313542" y="2423303"/>
            <a:ext cx="182880" cy="182880"/>
          </a:xfrm>
          <a:prstGeom prst="sun">
            <a:avLst/>
          </a:prstGeom>
          <a:noFill/>
          <a:ln w="1270">
            <a:solidFill>
              <a:srgbClr val="FE73DD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Data Analytics Process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typical data analytics project follows these steps: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Define the Problem: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Clearly understand the business question you're trying to answer.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Collect Data: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Gather relevant data from internal and external sources.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Clean and Prepare Data: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Handle missing values, remove duplicates, and format data consistently.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Analyze Data: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Apply statistical techniques, machine learning algorithms, or other methods.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Interpret Results: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Draw conclusions and identify key findings.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Communicate Results: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Present insights in a clear and concise manner, often using visualizations.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4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056755" y="3383181"/>
            <a:ext cx="182880" cy="182880"/>
          </a:xfrm>
          <a:prstGeom prst="cube">
            <a:avLst/>
          </a:prstGeom>
          <a:noFill/>
          <a:ln w="1270">
            <a:solidFill>
              <a:srgbClr val="5AA54A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20630" y="2120678"/>
            <a:ext cx="182880" cy="182880"/>
          </a:xfrm>
          <a:prstGeom prst="sun">
            <a:avLst/>
          </a:prstGeom>
          <a:noFill/>
          <a:ln w="1270">
            <a:solidFill>
              <a:srgbClr val="5CB814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399184" y="1439311"/>
            <a:ext cx="182880" cy="182880"/>
          </a:xfrm>
          <a:prstGeom prst="cube">
            <a:avLst/>
          </a:prstGeom>
          <a:noFill/>
          <a:ln w="1270">
            <a:solidFill>
              <a:srgbClr val="9C2E59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759862" y="679660"/>
            <a:ext cx="182880" cy="182880"/>
          </a:xfrm>
          <a:prstGeom prst="cube">
            <a:avLst/>
          </a:prstGeom>
          <a:noFill/>
          <a:ln w="1270">
            <a:solidFill>
              <a:srgbClr val="B09A7A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561419" y="3666425"/>
            <a:ext cx="182880" cy="182880"/>
          </a:xfrm>
          <a:prstGeom prst="sun">
            <a:avLst/>
          </a:prstGeom>
          <a:noFill/>
          <a:ln w="1270">
            <a:solidFill>
              <a:srgbClr val="306FB2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Types of Data Analytics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There are four main types of data analytics: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Descriptive Analytics: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What happened? (Summarizing past data)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Diagnostic Analytics: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Why did it happen? (Investigating causes)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Predictive Analytics: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What will happen? (Forecasting future outcomes)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Prescriptive Analytics: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What should we do? (Recommending actions)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5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6302234" y="3819271"/>
            <a:ext cx="182880" cy="182880"/>
          </a:xfrm>
          <a:prstGeom prst="sun">
            <a:avLst/>
          </a:prstGeom>
          <a:noFill/>
          <a:ln w="1270">
            <a:solidFill>
              <a:srgbClr val="B5E0B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330863" y="2942859"/>
            <a:ext cx="182880" cy="182880"/>
          </a:xfrm>
          <a:prstGeom prst="rect">
            <a:avLst/>
          </a:prstGeom>
          <a:noFill/>
          <a:ln w="1270">
            <a:solidFill>
              <a:srgbClr val="9341D8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713075" y="2808902"/>
            <a:ext cx="182880" cy="182880"/>
          </a:xfrm>
          <a:prstGeom prst="rect">
            <a:avLst/>
          </a:prstGeom>
          <a:noFill/>
          <a:ln w="1270">
            <a:solidFill>
              <a:srgbClr val="39E034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860345" y="4566515"/>
            <a:ext cx="182880" cy="182880"/>
          </a:xfrm>
          <a:prstGeom prst="rect">
            <a:avLst/>
          </a:prstGeom>
          <a:noFill/>
          <a:ln w="1270">
            <a:solidFill>
              <a:srgbClr val="4F4E04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719222" y="1705385"/>
            <a:ext cx="182880" cy="182880"/>
          </a:xfrm>
          <a:prstGeom prst="sun">
            <a:avLst/>
          </a:prstGeom>
          <a:noFill/>
          <a:ln w="1270">
            <a:solidFill>
              <a:srgbClr val="AA7FB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Descriptive Analytics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Focuses on summarizing historical data to understand what has happened. Examples include: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Calculating sales revenue for the past year.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Identifying the most popular products.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Tracking website traffic.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Creating dashboards to visualize key performance indicators (KPIs).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6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113156" y="3463298"/>
            <a:ext cx="182880" cy="182880"/>
          </a:xfrm>
          <a:prstGeom prst="rect">
            <a:avLst/>
          </a:prstGeom>
          <a:noFill/>
          <a:ln w="1270">
            <a:solidFill>
              <a:srgbClr val="D7D122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964229" y="503623"/>
            <a:ext cx="182880" cy="182880"/>
          </a:xfrm>
          <a:prstGeom prst="triangle">
            <a:avLst/>
          </a:prstGeom>
          <a:noFill/>
          <a:ln w="1270">
            <a:solidFill>
              <a:srgbClr val="28AB9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563613" y="1107431"/>
            <a:ext cx="182880" cy="182880"/>
          </a:xfrm>
          <a:prstGeom prst="cube">
            <a:avLst/>
          </a:prstGeom>
          <a:noFill/>
          <a:ln w="1270">
            <a:solidFill>
              <a:srgbClr val="2B4E65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401995" y="1811131"/>
            <a:ext cx="182880" cy="182880"/>
          </a:xfrm>
          <a:prstGeom prst="rect">
            <a:avLst/>
          </a:prstGeom>
          <a:noFill/>
          <a:ln w="1270">
            <a:solidFill>
              <a:srgbClr val="CAC9E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881091" y="2713672"/>
            <a:ext cx="182880" cy="182880"/>
          </a:xfrm>
          <a:prstGeom prst="cube">
            <a:avLst/>
          </a:prstGeom>
          <a:noFill/>
          <a:ln w="1270">
            <a:solidFill>
              <a:srgbClr val="E40CB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Diagnostic Analytics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Focuses on understanding </a:t>
            </a:r>
            <a:pPr algn="l" indent="0" marL="0">
              <a:lnSpc>
                <a:spcPts val="1400"/>
              </a:lnSpc>
              <a:buNone/>
            </a:pPr>
            <a:r>
              <a:rPr lang="en-US" sz="1200" i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why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something happened. It uses techniques like: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Mining: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Discovering patterns in large datasets.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Correlation Analysis: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Identifying relationships between variables.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Drill-Down Analysis: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Exploring data at a granular level to find the root cause of an issue.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Example: Understanding why sales declined in a particular region.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7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700754" y="4386760"/>
            <a:ext cx="182880" cy="182880"/>
          </a:xfrm>
          <a:prstGeom prst="cube">
            <a:avLst/>
          </a:prstGeom>
          <a:noFill/>
          <a:ln w="1270">
            <a:solidFill>
              <a:srgbClr val="E2E1D9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692665" y="1185835"/>
            <a:ext cx="182880" cy="182880"/>
          </a:xfrm>
          <a:prstGeom prst="sun">
            <a:avLst/>
          </a:prstGeom>
          <a:noFill/>
          <a:ln w="1270">
            <a:solidFill>
              <a:srgbClr val="BCD6B5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717459" y="624351"/>
            <a:ext cx="182880" cy="182880"/>
          </a:xfrm>
          <a:prstGeom prst="cube">
            <a:avLst/>
          </a:prstGeom>
          <a:noFill/>
          <a:ln w="1270">
            <a:solidFill>
              <a:srgbClr val="47BE25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751621" y="3450478"/>
            <a:ext cx="182880" cy="182880"/>
          </a:xfrm>
          <a:prstGeom prst="rect">
            <a:avLst/>
          </a:prstGeom>
          <a:noFill/>
          <a:ln w="1270">
            <a:solidFill>
              <a:srgbClr val="838C0A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815146" y="4541069"/>
            <a:ext cx="182880" cy="182880"/>
          </a:xfrm>
          <a:prstGeom prst="cube">
            <a:avLst/>
          </a:prstGeom>
          <a:noFill/>
          <a:ln w="1270">
            <a:solidFill>
              <a:srgbClr val="C1250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Predictive Analytics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Uses statistical models and machine learning algorithms to predict future outcomes.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Forecasting sales for the next quarter.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Predicting customer churn (likelihood of leaving).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Identifying potential fraud.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Recommending products to customers based on their past purchases.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8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996826" y="3021771"/>
            <a:ext cx="182880" cy="182880"/>
          </a:xfrm>
          <a:prstGeom prst="rect">
            <a:avLst/>
          </a:prstGeom>
          <a:noFill/>
          <a:ln w="1270">
            <a:solidFill>
              <a:srgbClr val="6DD385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890577" y="1860324"/>
            <a:ext cx="182880" cy="182880"/>
          </a:xfrm>
          <a:prstGeom prst="sun">
            <a:avLst/>
          </a:prstGeom>
          <a:noFill/>
          <a:ln w="1270">
            <a:solidFill>
              <a:srgbClr val="5C28B8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288187" y="2900246"/>
            <a:ext cx="182880" cy="182880"/>
          </a:xfrm>
          <a:prstGeom prst="triangle">
            <a:avLst/>
          </a:prstGeom>
          <a:noFill/>
          <a:ln w="1270">
            <a:solidFill>
              <a:srgbClr val="C87005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04882" y="3367841"/>
            <a:ext cx="182880" cy="182880"/>
          </a:xfrm>
          <a:prstGeom prst="rect">
            <a:avLst/>
          </a:prstGeom>
          <a:noFill/>
          <a:ln w="1270">
            <a:solidFill>
              <a:srgbClr val="2EB128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77798" y="2896845"/>
            <a:ext cx="182880" cy="182880"/>
          </a:xfrm>
          <a:prstGeom prst="cube">
            <a:avLst/>
          </a:prstGeom>
          <a:noFill/>
          <a:ln w="1270">
            <a:solidFill>
              <a:srgbClr val="3EAF22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Prescriptive Analytics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Goes beyond prediction to recommend specific actions that should be taken.  It involves: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Optimization Algorithms: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Finding the best solution to a problem.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Simulation: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Testing different scenarios to see their potential impact.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Example:  Determining the optimal pricing strategy to maximize profit.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9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2025-02-24T11:18:38Z</dcterms:created>
  <dcterms:modified xsi:type="dcterms:W3CDTF">2025-02-24T11:18:38Z</dcterms:modified>
</cp:coreProperties>
</file>