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3494198" y="3532690"/>
            <a:ext cx="182880" cy="182880"/>
          </a:xfrm>
          <a:prstGeom prst="rect">
            <a:avLst/>
          </a:prstGeom>
          <a:noFill/>
          <a:ln w="1270">
            <a:solidFill>
              <a:srgbClr val="76FEF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97724" y="3294489"/>
            <a:ext cx="182880" cy="182880"/>
          </a:xfrm>
          <a:prstGeom prst="triangle">
            <a:avLst/>
          </a:prstGeom>
          <a:noFill/>
          <a:ln w="1270">
            <a:solidFill>
              <a:srgbClr val="6F902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98774" y="3685500"/>
            <a:ext cx="182880" cy="182880"/>
          </a:xfrm>
          <a:prstGeom prst="triangle">
            <a:avLst/>
          </a:prstGeom>
          <a:noFill/>
          <a:ln w="1270">
            <a:solidFill>
              <a:srgbClr val="FF5D9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36414" y="3243129"/>
            <a:ext cx="182880" cy="182880"/>
          </a:xfrm>
          <a:prstGeom prst="sun">
            <a:avLst/>
          </a:prstGeom>
          <a:noFill/>
          <a:ln w="1270">
            <a:solidFill>
              <a:srgbClr val="5282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6257" y="3723196"/>
            <a:ext cx="182880" cy="182880"/>
          </a:xfrm>
          <a:prstGeom prst="rect">
            <a:avLst/>
          </a:prstGeom>
          <a:noFill/>
          <a:ln w="1270">
            <a:solidFill>
              <a:srgbClr val="2CF3E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ICT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ICT?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 of ICT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ICT in Today's World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ICT in Action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ICT Skills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ICT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854" y="3721775"/>
            <a:ext cx="182880" cy="182880"/>
          </a:xfrm>
          <a:prstGeom prst="triangle">
            <a:avLst/>
          </a:prstGeom>
          <a:noFill/>
          <a:ln w="1270">
            <a:solidFill>
              <a:srgbClr val="2D5B8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33714" y="4225320"/>
            <a:ext cx="182880" cy="182880"/>
          </a:xfrm>
          <a:prstGeom prst="triangle">
            <a:avLst/>
          </a:prstGeom>
          <a:noFill/>
          <a:ln w="1270">
            <a:solidFill>
              <a:srgbClr val="3FEB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09399" y="559115"/>
            <a:ext cx="182880" cy="182880"/>
          </a:xfrm>
          <a:prstGeom prst="triangle">
            <a:avLst/>
          </a:prstGeom>
          <a:noFill/>
          <a:ln w="1270">
            <a:solidFill>
              <a:srgbClr val="6FD8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80736" y="1352443"/>
            <a:ext cx="182880" cy="182880"/>
          </a:xfrm>
          <a:prstGeom prst="rect">
            <a:avLst/>
          </a:prstGeom>
          <a:noFill/>
          <a:ln w="1270">
            <a:solidFill>
              <a:srgbClr val="70B4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29876" y="4227061"/>
            <a:ext cx="182880" cy="182880"/>
          </a:xfrm>
          <a:prstGeom prst="sun">
            <a:avLst/>
          </a:prstGeom>
          <a:noFill/>
          <a:ln w="1270">
            <a:solidFill>
              <a:srgbClr val="5764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Communication Tools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provides many communication tools: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formal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Instant Messaging: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quick conversations (WhatsApp, Slack).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Conferencing: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online meetings (Zoom, Google Meet).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staying connected and sharing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66032" y="1228700"/>
            <a:ext cx="182880" cy="182880"/>
          </a:xfrm>
          <a:prstGeom prst="sun">
            <a:avLst/>
          </a:prstGeom>
          <a:noFill/>
          <a:ln w="1270">
            <a:solidFill>
              <a:srgbClr val="7EC41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67983" y="4220702"/>
            <a:ext cx="182880" cy="182880"/>
          </a:xfrm>
          <a:prstGeom prst="cube">
            <a:avLst/>
          </a:prstGeom>
          <a:noFill/>
          <a:ln w="1270">
            <a:solidFill>
              <a:srgbClr val="6335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97906" y="4187170"/>
            <a:ext cx="182880" cy="182880"/>
          </a:xfrm>
          <a:prstGeom prst="triangle">
            <a:avLst/>
          </a:prstGeom>
          <a:noFill/>
          <a:ln w="1270">
            <a:solidFill>
              <a:srgbClr val="BC90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66793" y="2732179"/>
            <a:ext cx="182880" cy="182880"/>
          </a:xfrm>
          <a:prstGeom prst="sun">
            <a:avLst/>
          </a:prstGeom>
          <a:noFill/>
          <a:ln w="1270">
            <a:solidFill>
              <a:srgbClr val="978B3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97308" y="3970603"/>
            <a:ext cx="182880" cy="182880"/>
          </a:xfrm>
          <a:prstGeom prst="triangle">
            <a:avLst/>
          </a:prstGeom>
          <a:noFill/>
          <a:ln w="1270">
            <a:solidFill>
              <a:srgbClr val="5455E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in Education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transforming education: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Learning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courses and resources online (Coursera, Khan Academy).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Whiteboards: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Engaging classroom tools.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and Information: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access to information for students and teachers.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22254" y="1621445"/>
            <a:ext cx="182880" cy="182880"/>
          </a:xfrm>
          <a:prstGeom prst="cube">
            <a:avLst/>
          </a:prstGeom>
          <a:noFill/>
          <a:ln w="1270">
            <a:solidFill>
              <a:srgbClr val="2EC44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91829" y="1828077"/>
            <a:ext cx="182880" cy="182880"/>
          </a:xfrm>
          <a:prstGeom prst="sun">
            <a:avLst/>
          </a:prstGeom>
          <a:noFill/>
          <a:ln w="1270">
            <a:solidFill>
              <a:srgbClr val="9A5F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82647" y="1123981"/>
            <a:ext cx="182880" cy="182880"/>
          </a:xfrm>
          <a:prstGeom prst="triangle">
            <a:avLst/>
          </a:prstGeom>
          <a:noFill/>
          <a:ln w="1270">
            <a:solidFill>
              <a:srgbClr val="8D07A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21526" y="852482"/>
            <a:ext cx="182880" cy="182880"/>
          </a:xfrm>
          <a:prstGeom prst="triangle">
            <a:avLst/>
          </a:prstGeom>
          <a:noFill/>
          <a:ln w="1270">
            <a:solidFill>
              <a:srgbClr val="3672B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72498" y="1066172"/>
            <a:ext cx="182880" cy="182880"/>
          </a:xfrm>
          <a:prstGeom prst="sun">
            <a:avLst/>
          </a:prstGeom>
          <a:noFill/>
          <a:ln w="1270">
            <a:solidFill>
              <a:srgbClr val="75C8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in Business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helps businesses in many 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Selling products and services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Reaching customers through online advertising.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with customers and employees.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informed decisions based on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78890" y="3718046"/>
            <a:ext cx="182880" cy="182880"/>
          </a:xfrm>
          <a:prstGeom prst="triangle">
            <a:avLst/>
          </a:prstGeom>
          <a:noFill/>
          <a:ln w="1270">
            <a:solidFill>
              <a:srgbClr val="EB201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925" y="1192954"/>
            <a:ext cx="182880" cy="182880"/>
          </a:xfrm>
          <a:prstGeom prst="triangle">
            <a:avLst/>
          </a:prstGeom>
          <a:noFill/>
          <a:ln w="1270">
            <a:solidFill>
              <a:srgbClr val="6A12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86667" y="3928159"/>
            <a:ext cx="182880" cy="182880"/>
          </a:xfrm>
          <a:prstGeom prst="cube">
            <a:avLst/>
          </a:prstGeom>
          <a:noFill/>
          <a:ln w="1270">
            <a:solidFill>
              <a:srgbClr val="28C8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51239" y="3253620"/>
            <a:ext cx="182880" cy="182880"/>
          </a:xfrm>
          <a:prstGeom prst="cube">
            <a:avLst/>
          </a:prstGeom>
          <a:noFill/>
          <a:ln w="1270">
            <a:solidFill>
              <a:srgbClr val="230F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2172" y="777601"/>
            <a:ext cx="182880" cy="182880"/>
          </a:xfrm>
          <a:prstGeom prst="rect">
            <a:avLst/>
          </a:prstGeom>
          <a:noFill/>
          <a:ln w="1270">
            <a:solidFill>
              <a:srgbClr val="1329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constantly evolving.  Here are some trends to watch: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Intelligent systems that can learn and solve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of Things (IoT):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everyday objects to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large amounts of data to gain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Reality (VR) and Augmented Reality (AR):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Immersive and interactive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27669" y="2987298"/>
            <a:ext cx="182880" cy="182880"/>
          </a:xfrm>
          <a:prstGeom prst="sun">
            <a:avLst/>
          </a:prstGeom>
          <a:noFill/>
          <a:ln w="1270">
            <a:solidFill>
              <a:srgbClr val="3EAD5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21985" y="2200535"/>
            <a:ext cx="182880" cy="182880"/>
          </a:xfrm>
          <a:prstGeom prst="triangle">
            <a:avLst/>
          </a:prstGeom>
          <a:noFill/>
          <a:ln w="1270">
            <a:solidFill>
              <a:srgbClr val="03E1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67033" y="3817649"/>
            <a:ext cx="182880" cy="182880"/>
          </a:xfrm>
          <a:prstGeom prst="rect">
            <a:avLst/>
          </a:prstGeom>
          <a:noFill/>
          <a:ln w="1270">
            <a:solidFill>
              <a:srgbClr val="720B5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60223" y="2957320"/>
            <a:ext cx="182880" cy="182880"/>
          </a:xfrm>
          <a:prstGeom prst="rect">
            <a:avLst/>
          </a:prstGeom>
          <a:noFill/>
          <a:ln w="1270">
            <a:solidFill>
              <a:srgbClr val="F69A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08951" y="1165303"/>
            <a:ext cx="182880" cy="182880"/>
          </a:xfrm>
          <a:prstGeom prst="sun">
            <a:avLst/>
          </a:prstGeom>
          <a:noFill/>
          <a:ln w="1270">
            <a:solidFill>
              <a:srgbClr val="769B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Artificial Intelligence (AI)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changing how we interact with technology.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Allows computers to learn from data without being explicitly programmed.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Language Processing: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computers to understand and process human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Chatbots, image recognition, self-driving cars.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60593" y="367226"/>
            <a:ext cx="182880" cy="182880"/>
          </a:xfrm>
          <a:prstGeom prst="triangle">
            <a:avLst/>
          </a:prstGeom>
          <a:noFill/>
          <a:ln w="1270">
            <a:solidFill>
              <a:srgbClr val="2437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36221" y="775315"/>
            <a:ext cx="182880" cy="182880"/>
          </a:xfrm>
          <a:prstGeom prst="triangle">
            <a:avLst/>
          </a:prstGeom>
          <a:noFill/>
          <a:ln w="1270">
            <a:solidFill>
              <a:srgbClr val="B2B1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86706" y="1913590"/>
            <a:ext cx="182880" cy="182880"/>
          </a:xfrm>
          <a:prstGeom prst="triangle">
            <a:avLst/>
          </a:prstGeom>
          <a:noFill/>
          <a:ln w="1270">
            <a:solidFill>
              <a:srgbClr val="E797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31342" y="949408"/>
            <a:ext cx="182880" cy="182880"/>
          </a:xfrm>
          <a:prstGeom prst="rect">
            <a:avLst/>
          </a:prstGeom>
          <a:noFill/>
          <a:ln w="1270">
            <a:solidFill>
              <a:srgbClr val="234E8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03520" y="3778506"/>
            <a:ext cx="182880" cy="182880"/>
          </a:xfrm>
          <a:prstGeom prst="cube">
            <a:avLst/>
          </a:prstGeom>
          <a:noFill/>
          <a:ln w="1270">
            <a:solidFill>
              <a:srgbClr val="023A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of Things (IoT)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IoT connects devices to the internet, allowing them to communicate and share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Homes: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appliances and security systems remotely.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Wearable Technology: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fitness and health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IoT: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 and optimize industrial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48500" y="1688181"/>
            <a:ext cx="182880" cy="182880"/>
          </a:xfrm>
          <a:prstGeom prst="sun">
            <a:avLst/>
          </a:prstGeom>
          <a:noFill/>
          <a:ln w="1270">
            <a:solidFill>
              <a:srgbClr val="D7B23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2124" y="3132098"/>
            <a:ext cx="182880" cy="182880"/>
          </a:xfrm>
          <a:prstGeom prst="cube">
            <a:avLst/>
          </a:prstGeom>
          <a:noFill/>
          <a:ln w="1270">
            <a:solidFill>
              <a:srgbClr val="6738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15966" y="3826837"/>
            <a:ext cx="182880" cy="182880"/>
          </a:xfrm>
          <a:prstGeom prst="triangle">
            <a:avLst/>
          </a:prstGeom>
          <a:noFill/>
          <a:ln w="1270">
            <a:solidFill>
              <a:srgbClr val="2EA46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30183" y="2791317"/>
            <a:ext cx="182880" cy="182880"/>
          </a:xfrm>
          <a:prstGeom prst="cube">
            <a:avLst/>
          </a:prstGeom>
          <a:noFill/>
          <a:ln w="1270">
            <a:solidFill>
              <a:srgbClr val="AF69B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38258" y="598525"/>
            <a:ext cx="182880" cy="182880"/>
          </a:xfrm>
          <a:prstGeom prst="rect">
            <a:avLst/>
          </a:prstGeom>
          <a:noFill/>
          <a:ln w="1270">
            <a:solidFill>
              <a:srgbClr val="A368B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 refers to extremely large and complex datasets.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Businesses can use Big Data to identify trends and make better decisions.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experiences: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Big Data can be used to personalize customer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Social media analytics, medical research, financial modeling.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94861" y="2824088"/>
            <a:ext cx="182880" cy="182880"/>
          </a:xfrm>
          <a:prstGeom prst="sun">
            <a:avLst/>
          </a:prstGeom>
          <a:noFill/>
          <a:ln w="1270">
            <a:solidFill>
              <a:srgbClr val="22200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61498" y="4466099"/>
            <a:ext cx="182880" cy="182880"/>
          </a:xfrm>
          <a:prstGeom prst="rect">
            <a:avLst/>
          </a:prstGeom>
          <a:noFill/>
          <a:ln w="1270">
            <a:solidFill>
              <a:srgbClr val="3944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96224" y="136955"/>
            <a:ext cx="182880" cy="182880"/>
          </a:xfrm>
          <a:prstGeom prst="cube">
            <a:avLst/>
          </a:prstGeom>
          <a:noFill/>
          <a:ln w="1270">
            <a:solidFill>
              <a:srgbClr val="D882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30647" y="180801"/>
            <a:ext cx="182880" cy="182880"/>
          </a:xfrm>
          <a:prstGeom prst="rect">
            <a:avLst/>
          </a:prstGeom>
          <a:noFill/>
          <a:ln w="1270">
            <a:solidFill>
              <a:srgbClr val="0558B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67340" y="2542042"/>
            <a:ext cx="182880" cy="182880"/>
          </a:xfrm>
          <a:prstGeom prst="triangle">
            <a:avLst/>
          </a:prstGeom>
          <a:noFill/>
          <a:ln w="1270">
            <a:solidFill>
              <a:srgbClr val="EA3A2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and AR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and AR are transforming how we interact with the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Reality (VR):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Creates immersive, computer-generated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Augmented Reality (AR):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Overlays digital information onto the real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Gaming, training simulations, product visualization.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69472" y="1885802"/>
            <a:ext cx="182880" cy="182880"/>
          </a:xfrm>
          <a:prstGeom prst="cube">
            <a:avLst/>
          </a:prstGeom>
          <a:noFill/>
          <a:ln w="1270">
            <a:solidFill>
              <a:srgbClr val="3E030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01226" y="529165"/>
            <a:ext cx="182880" cy="182880"/>
          </a:xfrm>
          <a:prstGeom prst="triangle">
            <a:avLst/>
          </a:prstGeom>
          <a:noFill/>
          <a:ln w="1270">
            <a:solidFill>
              <a:srgbClr val="65616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95924" y="221334"/>
            <a:ext cx="182880" cy="182880"/>
          </a:xfrm>
          <a:prstGeom prst="triangle">
            <a:avLst/>
          </a:prstGeom>
          <a:noFill/>
          <a:ln w="1270">
            <a:solidFill>
              <a:srgbClr val="92CD5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38514" y="442853"/>
            <a:ext cx="182880" cy="182880"/>
          </a:xfrm>
          <a:prstGeom prst="triangle">
            <a:avLst/>
          </a:prstGeom>
          <a:noFill/>
          <a:ln w="1270">
            <a:solidFill>
              <a:srgbClr val="226A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21520" y="3903751"/>
            <a:ext cx="182880" cy="182880"/>
          </a:xfrm>
          <a:prstGeom prst="sun">
            <a:avLst/>
          </a:prstGeom>
          <a:noFill/>
          <a:ln w="1270">
            <a:solidFill>
              <a:srgbClr val="BE387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Literacy: A Must-Have Skill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literacy is the ability to use ICT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Critical Thinking: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Evaluating information critically.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 Solving: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ICT to solve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Communicating effectively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Working effectively with others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38511" y="3391781"/>
            <a:ext cx="182880" cy="182880"/>
          </a:xfrm>
          <a:prstGeom prst="rect">
            <a:avLst/>
          </a:prstGeom>
          <a:noFill/>
          <a:ln w="1270">
            <a:solidFill>
              <a:srgbClr val="3E0B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3142" y="1780531"/>
            <a:ext cx="182880" cy="182880"/>
          </a:xfrm>
          <a:prstGeom prst="rect">
            <a:avLst/>
          </a:prstGeom>
          <a:noFill/>
          <a:ln w="1270">
            <a:solidFill>
              <a:srgbClr val="F39AF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75245" y="2353655"/>
            <a:ext cx="182880" cy="182880"/>
          </a:xfrm>
          <a:prstGeom prst="triangle">
            <a:avLst/>
          </a:prstGeom>
          <a:noFill/>
          <a:ln w="1270">
            <a:solidFill>
              <a:srgbClr val="8F64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36425" y="4438454"/>
            <a:ext cx="182880" cy="182880"/>
          </a:xfrm>
          <a:prstGeom prst="triangle">
            <a:avLst/>
          </a:prstGeom>
          <a:noFill/>
          <a:ln w="1270">
            <a:solidFill>
              <a:srgbClr val="4588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74592" y="2991622"/>
            <a:ext cx="182880" cy="182880"/>
          </a:xfrm>
          <a:prstGeom prst="triangle">
            <a:avLst/>
          </a:prstGeom>
          <a:noFill/>
          <a:ln w="1270">
            <a:solidFill>
              <a:srgbClr val="DD258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Safe Online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yourself online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 Settings: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Adjust your privacy settings on social media and other online platforms.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Secure Websites: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Look for the padlock icon in the address bar before entering sensitive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Wary of Strangers: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cautious about interacting with strangers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52804" y="385779"/>
            <a:ext cx="182880" cy="182880"/>
          </a:xfrm>
          <a:prstGeom prst="cube">
            <a:avLst/>
          </a:prstGeom>
          <a:noFill/>
          <a:ln w="1270">
            <a:solidFill>
              <a:srgbClr val="3559B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47305" y="23399"/>
            <a:ext cx="182880" cy="182880"/>
          </a:xfrm>
          <a:prstGeom prst="cube">
            <a:avLst/>
          </a:prstGeom>
          <a:noFill/>
          <a:ln w="1270">
            <a:solidFill>
              <a:srgbClr val="4D75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91499" y="911515"/>
            <a:ext cx="182880" cy="182880"/>
          </a:xfrm>
          <a:prstGeom prst="rect">
            <a:avLst/>
          </a:prstGeom>
          <a:noFill/>
          <a:ln w="1270">
            <a:solidFill>
              <a:srgbClr val="693FA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23791" y="2439488"/>
            <a:ext cx="182880" cy="182880"/>
          </a:xfrm>
          <a:prstGeom prst="sun">
            <a:avLst/>
          </a:prstGeom>
          <a:noFill/>
          <a:ln w="1270">
            <a:solidFill>
              <a:srgbClr val="F28F8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47293" y="3928864"/>
            <a:ext cx="182880" cy="182880"/>
          </a:xfrm>
          <a:prstGeom prst="rect">
            <a:avLst/>
          </a:prstGeom>
          <a:noFill/>
          <a:ln w="1270">
            <a:solidFill>
              <a:srgbClr val="B3AB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ICT?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stands for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Information and Communication Technology.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essentially means technologies used to communicate, create, manage, store and use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the umbrella term for all things digital!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53614" y="2058199"/>
            <a:ext cx="182880" cy="182880"/>
          </a:xfrm>
          <a:prstGeom prst="rect">
            <a:avLst/>
          </a:prstGeom>
          <a:noFill/>
          <a:ln w="1270">
            <a:solidFill>
              <a:srgbClr val="10EA4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23068" y="3109756"/>
            <a:ext cx="182880" cy="182880"/>
          </a:xfrm>
          <a:prstGeom prst="triangle">
            <a:avLst/>
          </a:prstGeom>
          <a:noFill/>
          <a:ln w="1270">
            <a:solidFill>
              <a:srgbClr val="72F8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93044" y="700709"/>
            <a:ext cx="182880" cy="182880"/>
          </a:xfrm>
          <a:prstGeom prst="triangle">
            <a:avLst/>
          </a:prstGeom>
          <a:noFill/>
          <a:ln w="1270">
            <a:solidFill>
              <a:srgbClr val="3A57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21786" y="4270502"/>
            <a:ext cx="182880" cy="182880"/>
          </a:xfrm>
          <a:prstGeom prst="triangle">
            <a:avLst/>
          </a:prstGeom>
          <a:noFill/>
          <a:ln w="1270">
            <a:solidFill>
              <a:srgbClr val="E28A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39334" y="4100178"/>
            <a:ext cx="182880" cy="182880"/>
          </a:xfrm>
          <a:prstGeom prst="sun">
            <a:avLst/>
          </a:prstGeom>
          <a:noFill/>
          <a:ln w="1270">
            <a:solidFill>
              <a:srgbClr val="5D60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Accessibility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should be accessible to everyone.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Assistive Technologies: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and software that help people with disabilities use ICT.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Designing websites that are accessible to people with disabilities.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Inclusive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Designing ICT products and services that are inclusive of all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24476" y="2781918"/>
            <a:ext cx="182880" cy="182880"/>
          </a:xfrm>
          <a:prstGeom prst="rect">
            <a:avLst/>
          </a:prstGeom>
          <a:noFill/>
          <a:ln w="1270">
            <a:solidFill>
              <a:srgbClr val="0FCA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62220" y="198074"/>
            <a:ext cx="182880" cy="182880"/>
          </a:xfrm>
          <a:prstGeom prst="cube">
            <a:avLst/>
          </a:prstGeom>
          <a:noFill/>
          <a:ln w="1270">
            <a:solidFill>
              <a:srgbClr val="37181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5597" y="457812"/>
            <a:ext cx="182880" cy="182880"/>
          </a:xfrm>
          <a:prstGeom prst="sun">
            <a:avLst/>
          </a:prstGeom>
          <a:noFill/>
          <a:ln w="1270">
            <a:solidFill>
              <a:srgbClr val="95F2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35428" y="1479072"/>
            <a:ext cx="182880" cy="182880"/>
          </a:xfrm>
          <a:prstGeom prst="cube">
            <a:avLst/>
          </a:prstGeom>
          <a:noFill/>
          <a:ln w="1270">
            <a:solidFill>
              <a:srgbClr val="075A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90426" y="1062284"/>
            <a:ext cx="182880" cy="182880"/>
          </a:xfrm>
          <a:prstGeom prst="sun">
            <a:avLst/>
          </a:prstGeom>
          <a:noFill/>
          <a:ln w="1270">
            <a:solidFill>
              <a:srgbClr val="080A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 in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raises ethical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personal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Copyright: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Respecting intellectual property rights.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Divide: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Addressing the gap between those who have access to ICT and those who don't.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Misinformation: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Combating the spread of false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99335" y="1590950"/>
            <a:ext cx="182880" cy="182880"/>
          </a:xfrm>
          <a:prstGeom prst="cube">
            <a:avLst/>
          </a:prstGeom>
          <a:noFill/>
          <a:ln w="1270">
            <a:solidFill>
              <a:srgbClr val="163D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66375" y="4123886"/>
            <a:ext cx="182880" cy="182880"/>
          </a:xfrm>
          <a:prstGeom prst="rect">
            <a:avLst/>
          </a:prstGeom>
          <a:noFill/>
          <a:ln w="1270">
            <a:solidFill>
              <a:srgbClr val="059E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01580" y="2702636"/>
            <a:ext cx="182880" cy="182880"/>
          </a:xfrm>
          <a:prstGeom prst="triangle">
            <a:avLst/>
          </a:prstGeom>
          <a:noFill/>
          <a:ln w="1270">
            <a:solidFill>
              <a:srgbClr val="5103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97057" y="1171296"/>
            <a:ext cx="182880" cy="182880"/>
          </a:xfrm>
          <a:prstGeom prst="triangle">
            <a:avLst/>
          </a:prstGeom>
          <a:noFill/>
          <a:ln w="1270">
            <a:solidFill>
              <a:srgbClr val="10034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47528" y="3162411"/>
            <a:ext cx="182880" cy="182880"/>
          </a:xfrm>
          <a:prstGeom prst="sun">
            <a:avLst/>
          </a:prstGeom>
          <a:noFill/>
          <a:ln w="1270">
            <a:solidFill>
              <a:srgbClr val="C8B5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is Digital!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shaping the future of our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 understanding and embracing ICT, we can all benefit from its many advantages.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59174" y="553883"/>
            <a:ext cx="182880" cy="182880"/>
          </a:xfrm>
          <a:prstGeom prst="sun">
            <a:avLst/>
          </a:prstGeom>
          <a:noFill/>
          <a:ln w="1270">
            <a:solidFill>
              <a:srgbClr val="407E0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39617" y="441346"/>
            <a:ext cx="182880" cy="182880"/>
          </a:xfrm>
          <a:prstGeom prst="cube">
            <a:avLst/>
          </a:prstGeom>
          <a:noFill/>
          <a:ln w="1270">
            <a:solidFill>
              <a:srgbClr val="E759C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74301" y="1307822"/>
            <a:ext cx="182880" cy="182880"/>
          </a:xfrm>
          <a:prstGeom prst="cube">
            <a:avLst/>
          </a:prstGeom>
          <a:noFill/>
          <a:ln w="1270">
            <a:solidFill>
              <a:srgbClr val="06686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29169" y="1000320"/>
            <a:ext cx="182880" cy="182880"/>
          </a:xfrm>
          <a:prstGeom prst="cube">
            <a:avLst/>
          </a:prstGeom>
          <a:noFill/>
          <a:ln w="1270">
            <a:solidFill>
              <a:srgbClr val="DDEFD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91555" y="2424673"/>
            <a:ext cx="182880" cy="182880"/>
          </a:xfrm>
          <a:prstGeom prst="rect">
            <a:avLst/>
          </a:prstGeom>
          <a:noFill/>
          <a:ln w="1270">
            <a:solidFill>
              <a:srgbClr val="EBCAA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Storage Methods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is fundamental to ICT. Here's a breakdown: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 Disk Drives (HDDs):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Traditional mechanical storage.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Solid State Drives (SSDs):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Faster, more durable flash memory storage.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USB Drives: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Portable storage for transferring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Storage: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Remote servers for online data access.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90925" y="143092"/>
            <a:ext cx="182880" cy="182880"/>
          </a:xfrm>
          <a:prstGeom prst="cube">
            <a:avLst/>
          </a:prstGeom>
          <a:noFill/>
          <a:ln w="1270">
            <a:solidFill>
              <a:srgbClr val="64DDB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86949" y="3993768"/>
            <a:ext cx="182880" cy="182880"/>
          </a:xfrm>
          <a:prstGeom prst="cube">
            <a:avLst/>
          </a:prstGeom>
          <a:noFill/>
          <a:ln w="1270">
            <a:solidFill>
              <a:srgbClr val="5B0C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19348" y="2328988"/>
            <a:ext cx="182880" cy="182880"/>
          </a:xfrm>
          <a:prstGeom prst="cube">
            <a:avLst/>
          </a:prstGeom>
          <a:noFill/>
          <a:ln w="1270">
            <a:solidFill>
              <a:srgbClr val="8783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46774" y="4267292"/>
            <a:ext cx="182880" cy="182880"/>
          </a:xfrm>
          <a:prstGeom prst="rect">
            <a:avLst/>
          </a:prstGeom>
          <a:noFill/>
          <a:ln w="1270">
            <a:solidFill>
              <a:srgbClr val="D6D1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42499" y="1660748"/>
            <a:ext cx="182880" cy="182880"/>
          </a:xfrm>
          <a:prstGeom prst="cube">
            <a:avLst/>
          </a:prstGeom>
          <a:noFill/>
          <a:ln w="1270">
            <a:solidFill>
              <a:srgbClr val="4EAB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 allows devices to communicate. Key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Local Area Network (LAN):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Connects devices in a limited area, like a home or office.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 Area Network (WAN):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Connects devices over a larger area, like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Wireless networking technology.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 that direct network traffic.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82272" y="3525443"/>
            <a:ext cx="182880" cy="182880"/>
          </a:xfrm>
          <a:prstGeom prst="cube">
            <a:avLst/>
          </a:prstGeom>
          <a:noFill/>
          <a:ln w="1270">
            <a:solidFill>
              <a:srgbClr val="72A5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77805" y="748651"/>
            <a:ext cx="182880" cy="182880"/>
          </a:xfrm>
          <a:prstGeom prst="rect">
            <a:avLst/>
          </a:prstGeom>
          <a:noFill/>
          <a:ln w="1270">
            <a:solidFill>
              <a:srgbClr val="D5E3F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96480" y="3545360"/>
            <a:ext cx="182880" cy="182880"/>
          </a:xfrm>
          <a:prstGeom prst="cube">
            <a:avLst/>
          </a:prstGeom>
          <a:noFill/>
          <a:ln w="1270">
            <a:solidFill>
              <a:srgbClr val="CE35C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29459" y="1486084"/>
            <a:ext cx="182880" cy="182880"/>
          </a:xfrm>
          <a:prstGeom prst="cube">
            <a:avLst/>
          </a:prstGeom>
          <a:noFill/>
          <a:ln w="1270">
            <a:solidFill>
              <a:srgbClr val="44EA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29096" y="4102572"/>
            <a:ext cx="182880" cy="182880"/>
          </a:xfrm>
          <a:prstGeom prst="sun">
            <a:avLst/>
          </a:prstGeom>
          <a:noFill/>
          <a:ln w="1270">
            <a:solidFill>
              <a:srgbClr val="709F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Systems (OS)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is the software that manages computer hardware and software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popular OS from Microsoft.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OS used on Apple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open-source OS known for its flexibility and security.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Android &amp; iOS: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Mobile operating systems for smartphones and tablets.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30199" y="3017104"/>
            <a:ext cx="182880" cy="182880"/>
          </a:xfrm>
          <a:prstGeom prst="rect">
            <a:avLst/>
          </a:prstGeom>
          <a:noFill/>
          <a:ln w="1270">
            <a:solidFill>
              <a:srgbClr val="D1D0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84775" y="3682188"/>
            <a:ext cx="182880" cy="182880"/>
          </a:xfrm>
          <a:prstGeom prst="triangle">
            <a:avLst/>
          </a:prstGeom>
          <a:noFill/>
          <a:ln w="1270">
            <a:solidFill>
              <a:srgbClr val="6FFA1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59321" y="3565098"/>
            <a:ext cx="182880" cy="182880"/>
          </a:xfrm>
          <a:prstGeom prst="triangle">
            <a:avLst/>
          </a:prstGeom>
          <a:noFill/>
          <a:ln w="1270">
            <a:solidFill>
              <a:srgbClr val="590E0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75935" y="1375840"/>
            <a:ext cx="182880" cy="182880"/>
          </a:xfrm>
          <a:prstGeom prst="triangle">
            <a:avLst/>
          </a:prstGeom>
          <a:noFill/>
          <a:ln w="1270">
            <a:solidFill>
              <a:srgbClr val="E888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63700" y="2030735"/>
            <a:ext cx="182880" cy="182880"/>
          </a:xfrm>
          <a:prstGeom prst="rect">
            <a:avLst/>
          </a:prstGeom>
          <a:noFill/>
          <a:ln w="1270">
            <a:solidFill>
              <a:srgbClr val="485D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Common ICT Problems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troubleshooting can save you time and frustration: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Restart: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Often solves simple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Connections: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cables are plugged in and Wi-Fi is connected.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Update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your OS and applications up to date.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 Online: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search engines to find solutions to common errors.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09493" y="3899109"/>
            <a:ext cx="182880" cy="182880"/>
          </a:xfrm>
          <a:prstGeom prst="rect">
            <a:avLst/>
          </a:prstGeom>
          <a:noFill/>
          <a:ln w="1270">
            <a:solidFill>
              <a:srgbClr val="87DA2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81562" y="2871906"/>
            <a:ext cx="182880" cy="182880"/>
          </a:xfrm>
          <a:prstGeom prst="triangle">
            <a:avLst/>
          </a:prstGeom>
          <a:noFill/>
          <a:ln w="1270">
            <a:solidFill>
              <a:srgbClr val="4F98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35188" y="1792720"/>
            <a:ext cx="182880" cy="182880"/>
          </a:xfrm>
          <a:prstGeom prst="triangle">
            <a:avLst/>
          </a:prstGeom>
          <a:noFill/>
          <a:ln w="1270">
            <a:solidFill>
              <a:srgbClr val="83D2D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56701" y="3221910"/>
            <a:ext cx="182880" cy="182880"/>
          </a:xfrm>
          <a:prstGeom prst="triangle">
            <a:avLst/>
          </a:prstGeom>
          <a:noFill/>
          <a:ln w="1270">
            <a:solidFill>
              <a:srgbClr val="05BB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95024" y="834722"/>
            <a:ext cx="182880" cy="182880"/>
          </a:xfrm>
          <a:prstGeom prst="sun">
            <a:avLst/>
          </a:prstGeom>
          <a:noFill/>
          <a:ln w="1270">
            <a:solidFill>
              <a:srgbClr val="61BB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Updated with ICT Trends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changes rapidly. Keep learning!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Tech Blogs and News Websites: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informed about new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Enhance your ICT skills.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Workshops and Conferences: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from experts.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New Technologies: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Try out new software and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51647" y="4017289"/>
            <a:ext cx="182880" cy="182880"/>
          </a:xfrm>
          <a:prstGeom prst="cube">
            <a:avLst/>
          </a:prstGeom>
          <a:noFill/>
          <a:ln w="1270">
            <a:solidFill>
              <a:srgbClr val="F03E1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31638" y="1506029"/>
            <a:ext cx="182880" cy="182880"/>
          </a:xfrm>
          <a:prstGeom prst="rect">
            <a:avLst/>
          </a:prstGeom>
          <a:noFill/>
          <a:ln w="1270">
            <a:solidFill>
              <a:srgbClr val="BC79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57816" y="1371757"/>
            <a:ext cx="182880" cy="182880"/>
          </a:xfrm>
          <a:prstGeom prst="sun">
            <a:avLst/>
          </a:prstGeom>
          <a:noFill/>
          <a:ln w="1270">
            <a:solidFill>
              <a:srgbClr val="4A75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26583" y="157369"/>
            <a:ext cx="182880" cy="182880"/>
          </a:xfrm>
          <a:prstGeom prst="rect">
            <a:avLst/>
          </a:prstGeom>
          <a:noFill/>
          <a:ln w="1270">
            <a:solidFill>
              <a:srgbClr val="D2E1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93731" y="1723000"/>
            <a:ext cx="182880" cy="182880"/>
          </a:xfrm>
          <a:prstGeom prst="triangle">
            <a:avLst/>
          </a:prstGeom>
          <a:noFill/>
          <a:ln w="1270">
            <a:solidFill>
              <a:srgbClr val="41C3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of Automation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Automate repetitive tasks to improve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Scripting: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Write code to automate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Macros: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Automate tasks in applications like Excel.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Workflow Automation Tools: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Streamline business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Robotic Process Automation (RPA):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Automate complex tasks using software robots.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72851" y="1232928"/>
            <a:ext cx="182880" cy="182880"/>
          </a:xfrm>
          <a:prstGeom prst="triangle">
            <a:avLst/>
          </a:prstGeom>
          <a:noFill/>
          <a:ln w="1270">
            <a:solidFill>
              <a:srgbClr val="B49F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46637" y="1182356"/>
            <a:ext cx="182880" cy="182880"/>
          </a:xfrm>
          <a:prstGeom prst="cube">
            <a:avLst/>
          </a:prstGeom>
          <a:noFill/>
          <a:ln w="1270">
            <a:solidFill>
              <a:srgbClr val="4DFD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03361" y="3928235"/>
            <a:ext cx="182880" cy="182880"/>
          </a:xfrm>
          <a:prstGeom prst="triangle">
            <a:avLst/>
          </a:prstGeom>
          <a:noFill/>
          <a:ln w="1270">
            <a:solidFill>
              <a:srgbClr val="090A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60142" y="3529724"/>
            <a:ext cx="182880" cy="182880"/>
          </a:xfrm>
          <a:prstGeom prst="triangle">
            <a:avLst/>
          </a:prstGeom>
          <a:noFill/>
          <a:ln w="1270">
            <a:solidFill>
              <a:srgbClr val="77BB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34846" y="3514280"/>
            <a:ext cx="182880" cy="182880"/>
          </a:xfrm>
          <a:prstGeom prst="cube">
            <a:avLst/>
          </a:prstGeom>
          <a:noFill/>
          <a:ln w="1270">
            <a:solidFill>
              <a:srgbClr val="B33D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Thanks for Listening!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this introduction to ICT has been helpful.  Remember to keep learning and exploring the world of technology!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29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87911" y="4525070"/>
            <a:ext cx="182880" cy="182880"/>
          </a:xfrm>
          <a:prstGeom prst="rect">
            <a:avLst/>
          </a:prstGeom>
          <a:noFill/>
          <a:ln w="1270">
            <a:solidFill>
              <a:srgbClr val="31F8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82610" y="4555272"/>
            <a:ext cx="182880" cy="182880"/>
          </a:xfrm>
          <a:prstGeom prst="rect">
            <a:avLst/>
          </a:prstGeom>
          <a:noFill/>
          <a:ln w="1270">
            <a:solidFill>
              <a:srgbClr val="879C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32282" y="1498857"/>
            <a:ext cx="182880" cy="182880"/>
          </a:xfrm>
          <a:prstGeom prst="sun">
            <a:avLst/>
          </a:prstGeom>
          <a:noFill/>
          <a:ln w="1270">
            <a:solidFill>
              <a:srgbClr val="12D0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60388" y="1815563"/>
            <a:ext cx="182880" cy="182880"/>
          </a:xfrm>
          <a:prstGeom prst="triangle">
            <a:avLst/>
          </a:prstGeom>
          <a:noFill/>
          <a:ln w="1270">
            <a:solidFill>
              <a:srgbClr val="3A81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54561" y="757767"/>
            <a:ext cx="182880" cy="182880"/>
          </a:xfrm>
          <a:prstGeom prst="cube">
            <a:avLst/>
          </a:prstGeom>
          <a:noFill/>
          <a:ln w="1270">
            <a:solidFill>
              <a:srgbClr val="DFAD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Components of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made up of many things. Here are some key 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Computers, smartphones, servers, network devices (routers, switches), printers,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Operating systems (Windows, macOS, Linux), applications (word processors, browsers, games),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infrastructure that connects devices (internet, local area networks).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raw information that is processed and transmitted using ICT.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85298" y="693453"/>
            <a:ext cx="182880" cy="182880"/>
          </a:xfrm>
          <a:prstGeom prst="triangle">
            <a:avLst/>
          </a:prstGeom>
          <a:noFill/>
          <a:ln w="1270">
            <a:solidFill>
              <a:srgbClr val="D4E8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70840" y="249436"/>
            <a:ext cx="182880" cy="182880"/>
          </a:xfrm>
          <a:prstGeom prst="cube">
            <a:avLst/>
          </a:prstGeom>
          <a:noFill/>
          <a:ln w="1270">
            <a:solidFill>
              <a:srgbClr val="24A8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7054" y="654341"/>
            <a:ext cx="182880" cy="182880"/>
          </a:xfrm>
          <a:prstGeom prst="sun">
            <a:avLst/>
          </a:prstGeom>
          <a:noFill/>
          <a:ln w="1270">
            <a:solidFill>
              <a:srgbClr val="AA4D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16843" y="3771929"/>
            <a:ext cx="182880" cy="182880"/>
          </a:xfrm>
          <a:prstGeom prst="rect">
            <a:avLst/>
          </a:prstGeom>
          <a:noFill/>
          <a:ln w="1270">
            <a:solidFill>
              <a:srgbClr val="105A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02228" y="1915893"/>
            <a:ext cx="182880" cy="182880"/>
          </a:xfrm>
          <a:prstGeom prst="triangle">
            <a:avLst/>
          </a:prstGeom>
          <a:noFill/>
          <a:ln w="1270">
            <a:solidFill>
              <a:srgbClr val="A7870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vital in today's world: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Connects people globally (email, social media, video conferencing).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access to learning resources and online courses.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efficient operations, marketing, and customer service.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Healthcare: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Improves diagnostics, treatment, and patient care.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Entertainment: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Offers a wide range of media and gaming options.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65871" y="651138"/>
            <a:ext cx="182880" cy="182880"/>
          </a:xfrm>
          <a:prstGeom prst="sun">
            <a:avLst/>
          </a:prstGeom>
          <a:noFill/>
          <a:ln w="1270">
            <a:solidFill>
              <a:srgbClr val="4E037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41957" y="2213368"/>
            <a:ext cx="182880" cy="182880"/>
          </a:xfrm>
          <a:prstGeom prst="cube">
            <a:avLst/>
          </a:prstGeom>
          <a:noFill/>
          <a:ln w="1270">
            <a:solidFill>
              <a:srgbClr val="45C2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07069" y="1263239"/>
            <a:ext cx="182880" cy="182880"/>
          </a:xfrm>
          <a:prstGeom prst="rect">
            <a:avLst/>
          </a:prstGeom>
          <a:noFill/>
          <a:ln w="1270">
            <a:solidFill>
              <a:srgbClr val="DC893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41312" y="3668440"/>
            <a:ext cx="182880" cy="182880"/>
          </a:xfrm>
          <a:prstGeom prst="rect">
            <a:avLst/>
          </a:prstGeom>
          <a:noFill/>
          <a:ln w="1270">
            <a:solidFill>
              <a:srgbClr val="A73E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79074" y="991591"/>
            <a:ext cx="182880" cy="182880"/>
          </a:xfrm>
          <a:prstGeom prst="rect">
            <a:avLst/>
          </a:prstGeom>
          <a:noFill/>
          <a:ln w="1270">
            <a:solidFill>
              <a:srgbClr val="34036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in Action: Examples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look at some common examples of ICT: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Sending and receiving messages electronically.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and sharing information with others online (Facebook, Twitter, Instagram).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Banking: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Managing your finances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Buying and selling products and services online (Amazon, eBay).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Apps: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applications on smartphones and tablets.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68147" y="2597112"/>
            <a:ext cx="182880" cy="182880"/>
          </a:xfrm>
          <a:prstGeom prst="sun">
            <a:avLst/>
          </a:prstGeom>
          <a:noFill/>
          <a:ln w="1270">
            <a:solidFill>
              <a:srgbClr val="375F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80678" y="348737"/>
            <a:ext cx="182880" cy="182880"/>
          </a:xfrm>
          <a:prstGeom prst="sun">
            <a:avLst/>
          </a:prstGeom>
          <a:noFill/>
          <a:ln w="1270">
            <a:solidFill>
              <a:srgbClr val="989D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17831" y="4521616"/>
            <a:ext cx="182880" cy="182880"/>
          </a:xfrm>
          <a:prstGeom prst="sun">
            <a:avLst/>
          </a:prstGeom>
          <a:noFill/>
          <a:ln w="1270">
            <a:solidFill>
              <a:srgbClr val="5EA2E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40278" y="511696"/>
            <a:ext cx="182880" cy="182880"/>
          </a:xfrm>
          <a:prstGeom prst="cube">
            <a:avLst/>
          </a:prstGeom>
          <a:noFill/>
          <a:ln w="1270">
            <a:solidFill>
              <a:srgbClr val="90371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79425" y="2268224"/>
            <a:ext cx="182880" cy="182880"/>
          </a:xfrm>
          <a:prstGeom prst="rect">
            <a:avLst/>
          </a:prstGeom>
          <a:noFill/>
          <a:ln w="1270">
            <a:solidFill>
              <a:srgbClr val="4994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ICT Skills: Getting Started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skills for using ICT effectively: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Literacy: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understanding of how to use a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Navigation: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information online using search engines.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Sending and receiving emails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 Processing: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and editing documents.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Saving and organizing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63409" y="3911449"/>
            <a:ext cx="182880" cy="182880"/>
          </a:xfrm>
          <a:prstGeom prst="rect">
            <a:avLst/>
          </a:prstGeom>
          <a:noFill/>
          <a:ln w="1270">
            <a:solidFill>
              <a:srgbClr val="C0B0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01506" y="3184483"/>
            <a:ext cx="182880" cy="182880"/>
          </a:xfrm>
          <a:prstGeom prst="rect">
            <a:avLst/>
          </a:prstGeom>
          <a:noFill/>
          <a:ln w="1270">
            <a:solidFill>
              <a:srgbClr val="76BB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26669" y="3125480"/>
            <a:ext cx="182880" cy="182880"/>
          </a:xfrm>
          <a:prstGeom prst="sun">
            <a:avLst/>
          </a:prstGeom>
          <a:noFill/>
          <a:ln w="1270">
            <a:solidFill>
              <a:srgbClr val="EB7A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52412" y="1003621"/>
            <a:ext cx="182880" cy="182880"/>
          </a:xfrm>
          <a:prstGeom prst="cube">
            <a:avLst/>
          </a:prstGeom>
          <a:noFill/>
          <a:ln w="1270">
            <a:solidFill>
              <a:srgbClr val="DF1A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91932" y="918532"/>
            <a:ext cx="182880" cy="182880"/>
          </a:xfrm>
          <a:prstGeom prst="triangle">
            <a:avLst/>
          </a:prstGeom>
          <a:noFill/>
          <a:ln w="1270">
            <a:solidFill>
              <a:srgbClr val="6B64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and the Internet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 is a crucial part of ICT.  It's a global network connecting billions of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the highway for information to travel: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access to websites and online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Enables communication through email and social 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Supports e-commerce and online learning.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72534" y="2691057"/>
            <a:ext cx="182880" cy="182880"/>
          </a:xfrm>
          <a:prstGeom prst="cube">
            <a:avLst/>
          </a:prstGeom>
          <a:noFill/>
          <a:ln w="1270">
            <a:solidFill>
              <a:srgbClr val="029E4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31363" y="530533"/>
            <a:ext cx="182880" cy="182880"/>
          </a:xfrm>
          <a:prstGeom prst="rect">
            <a:avLst/>
          </a:prstGeom>
          <a:noFill/>
          <a:ln w="1270">
            <a:solidFill>
              <a:srgbClr val="F675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48118" y="4539990"/>
            <a:ext cx="182880" cy="182880"/>
          </a:xfrm>
          <a:prstGeom prst="cube">
            <a:avLst/>
          </a:prstGeom>
          <a:noFill/>
          <a:ln w="1270">
            <a:solidFill>
              <a:srgbClr val="EBB20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47988" y="1404827"/>
            <a:ext cx="182880" cy="182880"/>
          </a:xfrm>
          <a:prstGeom prst="cube">
            <a:avLst/>
          </a:prstGeom>
          <a:noFill/>
          <a:ln w="1270">
            <a:solidFill>
              <a:srgbClr val="A1CF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7385" y="1066525"/>
            <a:ext cx="182880" cy="182880"/>
          </a:xfrm>
          <a:prstGeom prst="rect">
            <a:avLst/>
          </a:prstGeom>
          <a:noFill/>
          <a:ln w="1270">
            <a:solidFill>
              <a:srgbClr val="912F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Cloud: Storing Data Online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allows you to store and access data online, rather than on your own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using the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 your files from anywhere with an internet connection.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Backup: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is automatically backed up, preventing loss.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Easily share files with others.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06597" y="3256879"/>
            <a:ext cx="182880" cy="182880"/>
          </a:xfrm>
          <a:prstGeom prst="triangle">
            <a:avLst/>
          </a:prstGeom>
          <a:noFill/>
          <a:ln w="1270">
            <a:solidFill>
              <a:srgbClr val="5950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94502" y="3001833"/>
            <a:ext cx="182880" cy="182880"/>
          </a:xfrm>
          <a:prstGeom prst="triangle">
            <a:avLst/>
          </a:prstGeom>
          <a:noFill/>
          <a:ln w="1270">
            <a:solidFill>
              <a:srgbClr val="6AA2B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45811" y="2128170"/>
            <a:ext cx="182880" cy="182880"/>
          </a:xfrm>
          <a:prstGeom prst="cube">
            <a:avLst/>
          </a:prstGeom>
          <a:noFill/>
          <a:ln w="1270">
            <a:solidFill>
              <a:srgbClr val="F089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98414" y="4193496"/>
            <a:ext cx="182880" cy="182880"/>
          </a:xfrm>
          <a:prstGeom prst="rect">
            <a:avLst/>
          </a:prstGeom>
          <a:noFill/>
          <a:ln w="1270">
            <a:solidFill>
              <a:srgbClr val="F923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13890" y="4115550"/>
            <a:ext cx="182880" cy="182880"/>
          </a:xfrm>
          <a:prstGeom prst="cube">
            <a:avLst/>
          </a:prstGeom>
          <a:noFill/>
          <a:ln w="1270">
            <a:solidFill>
              <a:srgbClr val="B108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in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 data is vital: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Passwords: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strong and unique passwords.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Antivirus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 your computer from malware.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Phishing Awareness: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cautious of suspicious emails and links.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Backup: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back up your important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2025-02-24T10:45:50Z</dcterms:created>
  <dcterms:modified xsi:type="dcterms:W3CDTF">2025-02-24T10:45:50Z</dcterms:modified>
</cp:coreProperties>
</file>